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65" r:id="rId4"/>
    <p:sldId id="258" r:id="rId5"/>
    <p:sldId id="267" r:id="rId6"/>
    <p:sldId id="264" r:id="rId7"/>
    <p:sldId id="259" r:id="rId8"/>
    <p:sldId id="266" r:id="rId9"/>
    <p:sldId id="260" r:id="rId10"/>
    <p:sldId id="268" r:id="rId11"/>
    <p:sldId id="269" r:id="rId12"/>
    <p:sldId id="261" r:id="rId13"/>
    <p:sldId id="262" r:id="rId14"/>
    <p:sldId id="26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C60CDB-141D-40FD-8BAF-61B40F0CEE7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3022D02-D747-4CA3-8128-711DECA8BF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4F0BF-34DF-4651-AB27-6265696BAA2F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64EAD-46AF-4C97-A3C5-E9984FB35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1FA39-F2BC-43B2-9A28-50F448A4C4FA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D2C2A-85F1-4722-868F-90FC8F872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F2AC8-4655-478C-BCD6-E2B4DE3B2233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81FAA-DC17-4234-B584-A3E892A32E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42F90-5526-44CD-862E-F517E8AD2353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A7303-995B-4CFD-8A4E-156BC3843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D48CF-1BFB-4220-B1A2-AE79C3FE1079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F3151-ADF4-42DE-BC57-DF110A0FC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2D1CB-6A7A-43FF-BE42-56849B63BF9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D8EAD-620C-4419-AD7E-FA4F3D307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44141-4051-4117-8B24-C95C07018A06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DAD0F-00A9-46CC-9183-4B8ADB49F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6207E-D056-4D92-990C-C679085A5F6D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7BBEC-5906-4E6B-BA80-5C764029E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34F9F-EB25-4550-9F56-0B1BB2E2AD3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A9F16-B730-455E-88BD-F32F21835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1F39D-7DE1-48C6-B865-012DD4FCC7DA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EFD1C-4A99-448B-8CAB-0E7ECCAA0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9BF42-66E5-4544-804D-33DC0A50A4A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157D3-B952-45D7-92D9-F184C93E5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3882C0-86A8-4FE8-8694-FC13F105279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67803F-DC8F-4977-9B13-A4296B6AE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apojen%C3%AD_s_opera%C4%8Dn%C3%ADm_zesilova%C4%8Dem" TargetMode="External"/><Relationship Id="rId2" Type="http://schemas.openxmlformats.org/officeDocument/2006/relationships/hyperlink" Target="http://cs.wikipedia.org/wiki/Soubor:Graph_voltages_integrating_circuit.cs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Opampintegrating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Typy zapojení OZ - integrátor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Operační zesilovače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Integrační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článek (integrátor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)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42938" y="28575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Integrační článek</a:t>
            </a:r>
            <a:br>
              <a:rPr lang="cs-CZ" b="1" dirty="0" smtClean="0"/>
            </a:br>
            <a:r>
              <a:rPr lang="cs-CZ" dirty="0" smtClean="0"/>
              <a:t> (</a:t>
            </a:r>
            <a:r>
              <a:rPr lang="cs-CZ" b="1" dirty="0" smtClean="0"/>
              <a:t>integrátor</a:t>
            </a:r>
            <a:r>
              <a:rPr lang="cs-CZ" dirty="0" smtClean="0"/>
              <a:t>)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285750" y="2492896"/>
            <a:ext cx="8429625" cy="4007917"/>
          </a:xfrm>
        </p:spPr>
        <p:txBody>
          <a:bodyPr/>
          <a:lstStyle/>
          <a:p>
            <a:pPr algn="l" eaLnBrk="1" hangingPunct="1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 Elektrotechnická součástka, která v obvodu provádí matematickou funkci integrování</a:t>
            </a:r>
          </a:p>
          <a:p>
            <a:pPr algn="l" eaLnBrk="1" hangingPunct="1"/>
            <a:endParaRPr lang="cs-CZ" dirty="0" smtClean="0">
              <a:solidFill>
                <a:schemeClr val="tx1"/>
              </a:solidFill>
            </a:endParaRPr>
          </a:p>
          <a:p>
            <a:pPr algn="l" eaLnBrk="1" hangingPunct="1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 Napětí na výstupu je integrálem napětí na vstupu podle času</a:t>
            </a:r>
          </a:p>
          <a:p>
            <a:pPr algn="l" eaLnBrk="1" hangingPunct="1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500" y="357188"/>
            <a:ext cx="7772400" cy="1470025"/>
          </a:xfrm>
        </p:spPr>
        <p:txBody>
          <a:bodyPr rtlCol="0">
            <a:normAutofit fontScale="90000"/>
          </a:bodyPr>
          <a:lstStyle/>
          <a:p>
            <a:pPr indent="120650" eaLnBrk="1" hangingPunct="1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4900" b="1" dirty="0" smtClean="0"/>
              <a:t>Integrační článek</a:t>
            </a:r>
            <a:br>
              <a:rPr lang="cs-CZ" sz="4900" b="1" dirty="0" smtClean="0"/>
            </a:br>
            <a:r>
              <a:rPr lang="cs-CZ" sz="4900" dirty="0" smtClean="0"/>
              <a:t> (</a:t>
            </a:r>
            <a:r>
              <a:rPr lang="cs-CZ" sz="4900" b="1" dirty="0" smtClean="0"/>
              <a:t>integrátor</a:t>
            </a:r>
            <a:r>
              <a:rPr lang="cs-CZ" sz="4900" dirty="0" smtClean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428625" y="1500188"/>
            <a:ext cx="8501063" cy="5072062"/>
          </a:xfrm>
        </p:spPr>
        <p:txBody>
          <a:bodyPr/>
          <a:lstStyle/>
          <a:p>
            <a:pPr algn="l" eaLnBrk="1" hangingPunct="1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Provádí integraci (invertovaného) vstupního                                  signálu podle času</a:t>
            </a:r>
          </a:p>
          <a:p>
            <a:pPr algn="l" eaLnBrk="1" hangingPunct="1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hangingPunct="1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Výstupní napětí se vypočítá podle vztahu:</a:t>
            </a:r>
          </a:p>
          <a:p>
            <a:pPr algn="l" eaLnBrk="1" hangingPunct="1"/>
            <a:endParaRPr lang="cs-CZ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dirty="0" smtClean="0">
                <a:solidFill>
                  <a:schemeClr val="tx1"/>
                </a:solidFill>
              </a:rPr>
              <a:t>Kde </a:t>
            </a:r>
            <a:r>
              <a:rPr lang="cs-CZ" dirty="0" err="1" smtClean="0">
                <a:solidFill>
                  <a:schemeClr val="tx1"/>
                </a:solidFill>
              </a:rPr>
              <a:t>U</a:t>
            </a:r>
            <a:r>
              <a:rPr lang="cs-CZ" sz="2000" dirty="0" err="1" smtClean="0">
                <a:solidFill>
                  <a:schemeClr val="tx1"/>
                </a:solidFill>
              </a:rPr>
              <a:t>poc</a:t>
            </a:r>
            <a:r>
              <a:rPr lang="cs-CZ" dirty="0" smtClean="0">
                <a:solidFill>
                  <a:schemeClr val="tx1"/>
                </a:solidFill>
              </a:rPr>
              <a:t>  je počáteční napětí, které bylo na výstupu v čase t</a:t>
            </a:r>
            <a:r>
              <a:rPr lang="cs-CZ" sz="1600" dirty="0" smtClean="0">
                <a:solidFill>
                  <a:schemeClr val="tx1"/>
                </a:solidFill>
              </a:rPr>
              <a:t>0</a:t>
            </a:r>
          </a:p>
        </p:txBody>
      </p:sp>
      <p:pic>
        <p:nvPicPr>
          <p:cNvPr id="3076" name="Obrázek 3" descr="bbbb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4143375"/>
            <a:ext cx="65151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 eaLnBrk="1" hangingPunct="1">
              <a:buNone/>
            </a:pPr>
            <a:r>
              <a:rPr lang="pl-PL" dirty="0" smtClean="0"/>
              <a:t>Ideální integrační </a:t>
            </a:r>
            <a:r>
              <a:rPr lang="pl-PL" dirty="0" smtClean="0"/>
              <a:t>článek </a:t>
            </a:r>
            <a:r>
              <a:rPr lang="pl-PL" dirty="0" smtClean="0"/>
              <a:t>realizuje </a:t>
            </a:r>
            <a:r>
              <a:rPr lang="pl-PL" dirty="0" smtClean="0"/>
              <a:t>funkci: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	</a:t>
            </a:r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Kde </a:t>
            </a:r>
            <a:r>
              <a:rPr lang="cs-CZ" dirty="0" err="1" smtClean="0"/>
              <a:t>K</a:t>
            </a:r>
            <a:r>
              <a:rPr lang="cs-CZ" sz="2000" dirty="0" err="1" smtClean="0"/>
              <a:t>i</a:t>
            </a:r>
            <a:r>
              <a:rPr lang="cs-CZ" sz="2000" dirty="0" smtClean="0"/>
              <a:t> </a:t>
            </a:r>
            <a:r>
              <a:rPr lang="cs-CZ" dirty="0" smtClean="0"/>
              <a:t> je konstanta integrátoru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4099" name="Obrázek 3" descr="u2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708920"/>
            <a:ext cx="4729163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3" descr="eee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520" y="1196752"/>
            <a:ext cx="7620000" cy="4819650"/>
          </a:xfrm>
        </p:spPr>
      </p:pic>
      <p:sp>
        <p:nvSpPr>
          <p:cNvPr id="5123" name="Obdélník 4"/>
          <p:cNvSpPr>
            <a:spLocks noChangeArrowheads="1"/>
          </p:cNvSpPr>
          <p:nvPr/>
        </p:nvSpPr>
        <p:spPr bwMode="auto">
          <a:xfrm>
            <a:off x="7858125" y="5500688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5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2195736" y="404664"/>
            <a:ext cx="492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 smtClean="0">
                <a:latin typeface="Calibri" pitchFamily="34" charset="0"/>
              </a:rPr>
              <a:t>Zapojení - Integrační </a:t>
            </a:r>
            <a:r>
              <a:rPr lang="cs-CZ" sz="2400" dirty="0">
                <a:latin typeface="Calibri" pitchFamily="34" charset="0"/>
              </a:rPr>
              <a:t>zesilovač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3356992"/>
            <a:ext cx="864096" cy="43204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11032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b="1" dirty="0" smtClean="0"/>
              <a:t>Konstrukce</a:t>
            </a:r>
          </a:p>
          <a:p>
            <a:pPr algn="ctr" eaLnBrk="1" hangingPunct="1">
              <a:buFont typeface="Arial" charset="0"/>
              <a:buNone/>
            </a:pPr>
            <a:endParaRPr lang="cs-CZ" b="1" dirty="0" smtClean="0"/>
          </a:p>
          <a:p>
            <a:pPr eaLnBrk="1" hangingPunct="1"/>
            <a:r>
              <a:rPr lang="cs-CZ" dirty="0" smtClean="0"/>
              <a:t>Integrační článek obsahuje nejméně jednu frekvenčně závislou součástku (kondenzátor, cívka)</a:t>
            </a:r>
          </a:p>
          <a:p>
            <a:pPr eaLnBrk="1" hangingPunct="1"/>
            <a:r>
              <a:rPr lang="cs-CZ" dirty="0" smtClean="0"/>
              <a:t>Nejjednodušším zapojením je pasivní zapojení využívající jeden kondenzátor či cívku</a:t>
            </a:r>
          </a:p>
          <a:p>
            <a:pPr eaLnBrk="1" hangingPunct="1"/>
            <a:r>
              <a:rPr lang="cs-CZ" dirty="0" smtClean="0"/>
              <a:t>Aktivní elektronický integrátor obsahuje operační zesilovač s kondenzátorem ve zpětnovazební smyčce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b="1" smtClean="0"/>
              <a:t>Funkce</a:t>
            </a:r>
          </a:p>
          <a:p>
            <a:pPr eaLnBrk="1" hangingPunct="1"/>
            <a:r>
              <a:rPr lang="cs-CZ" smtClean="0"/>
              <a:t>Integrační článek má frekvenční charakteristiku dolnopropustného filtru</a:t>
            </a:r>
          </a:p>
          <a:p>
            <a:pPr eaLnBrk="1" hangingPunct="1"/>
            <a:r>
              <a:rPr lang="cs-CZ" smtClean="0"/>
              <a:t>Se zvyšující se frekvencí vstupního napětí výstupní napětí klesá</a:t>
            </a:r>
          </a:p>
          <a:p>
            <a:pPr eaLnBrk="1" hangingPunct="1"/>
            <a:r>
              <a:rPr lang="cs-CZ" smtClean="0"/>
              <a:t>U ideálního integrátoru odpovídá desetinásobnému zvýšení frekvence desetinásobný pokles amplitudy</a:t>
            </a:r>
          </a:p>
          <a:p>
            <a:pPr eaLnBrk="1" hangingPunct="1"/>
            <a:r>
              <a:rPr lang="cs-CZ" smtClean="0"/>
              <a:t>Sklon jeho logaritmické amplitudové frekvenční charakteristiky tedy je −20 dB/dek.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pPr algn="ctr" eaLnBrk="1" hangingPunct="1">
              <a:buNone/>
            </a:pPr>
            <a:r>
              <a:rPr lang="cs-CZ" b="1" dirty="0" smtClean="0"/>
              <a:t>Použití</a:t>
            </a:r>
          </a:p>
          <a:p>
            <a:pPr eaLnBrk="1" hangingPunct="1"/>
            <a:r>
              <a:rPr lang="cs-CZ" dirty="0" smtClean="0"/>
              <a:t>Integrační </a:t>
            </a:r>
            <a:r>
              <a:rPr lang="cs-CZ" dirty="0" smtClean="0"/>
              <a:t>zesilovač se mimo jiné dá použít jako filtr, konkrétně dolní propust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analogová paměť (při odpojení odporu R, stabilita paměti je závislá na kvalitě kondenzátoru)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Někdy se toto zapojení také nazývá Millerův integrátor</a:t>
            </a:r>
          </a:p>
          <a:p>
            <a:pPr eaLnBrk="1" hangingPunct="1">
              <a:buFont typeface="Arial" charset="0"/>
              <a:buNone/>
            </a:pPr>
            <a:r>
              <a:rPr lang="en-US" dirty="0" smtClean="0"/>
              <a:t>									</a:t>
            </a:r>
            <a:r>
              <a:rPr lang="en-US" sz="2800" dirty="0" smtClean="0"/>
              <a:t>[</a:t>
            </a:r>
            <a:r>
              <a:rPr lang="cs-CZ" sz="2800" dirty="0" smtClean="0"/>
              <a:t>4</a:t>
            </a:r>
            <a:r>
              <a:rPr lang="en-US" sz="2800" dirty="0" smtClean="0"/>
              <a:t>]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 eaLnBrk="1" hangingPunct="1"/>
            <a:r>
              <a:rPr lang="cs-CZ" smtClean="0"/>
              <a:t>Přenos integračního článku je: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Integrační konstanta pasivního integrátoru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a) </a:t>
            </a:r>
            <a:r>
              <a:rPr lang="cs-CZ" smtClean="0"/>
              <a:t>s rezistorem a kondenzátorem je </a:t>
            </a:r>
            <a:r>
              <a:rPr lang="cs-CZ" i="1" smtClean="0"/>
              <a:t>K</a:t>
            </a:r>
            <a:r>
              <a:rPr lang="cs-CZ" i="1" baseline="-25000" smtClean="0"/>
              <a:t>i</a:t>
            </a:r>
            <a:r>
              <a:rPr lang="cs-CZ" smtClean="0"/>
              <a:t>  = </a:t>
            </a:r>
            <a:r>
              <a:rPr lang="cs-CZ" i="1" smtClean="0"/>
              <a:t>RC</a:t>
            </a:r>
            <a:r>
              <a:rPr lang="cs-CZ" smtClean="0"/>
              <a:t>,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b) </a:t>
            </a:r>
            <a:r>
              <a:rPr lang="cs-CZ" smtClean="0"/>
              <a:t>s rezistorem a cívkou </a:t>
            </a:r>
            <a:r>
              <a:rPr lang="cs-CZ" i="1" smtClean="0"/>
              <a:t>K</a:t>
            </a:r>
            <a:r>
              <a:rPr lang="cs-CZ" i="1" baseline="-25000" smtClean="0"/>
              <a:t>i</a:t>
            </a:r>
            <a:r>
              <a:rPr lang="cs-CZ" smtClean="0"/>
              <a:t>  = </a:t>
            </a:r>
            <a:r>
              <a:rPr lang="cs-CZ" i="1" smtClean="0"/>
              <a:t>L/R</a:t>
            </a:r>
            <a:r>
              <a:rPr lang="cs-CZ" smtClean="0"/>
              <a:t>.</a:t>
            </a:r>
          </a:p>
        </p:txBody>
      </p:sp>
      <p:pic>
        <p:nvPicPr>
          <p:cNvPr id="7171" name="Obrázek 3" descr="dw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1357313"/>
            <a:ext cx="56800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Zástupný symbol pro obsah 3" descr="cccccccccc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576" y="1916832"/>
            <a:ext cx="7339012" cy="3643312"/>
          </a:xfrm>
        </p:spPr>
      </p:pic>
      <p:sp>
        <p:nvSpPr>
          <p:cNvPr id="6147" name="Obdélník 4"/>
          <p:cNvSpPr>
            <a:spLocks noChangeArrowheads="1"/>
          </p:cNvSpPr>
          <p:nvPr/>
        </p:nvSpPr>
        <p:spPr bwMode="auto">
          <a:xfrm>
            <a:off x="1547664" y="476672"/>
            <a:ext cx="6000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/>
              <a:t>Frekvenční charakteristika </a:t>
            </a:r>
          </a:p>
        </p:txBody>
      </p:sp>
      <p:sp>
        <p:nvSpPr>
          <p:cNvPr id="6148" name="Obdélník 5"/>
          <p:cNvSpPr>
            <a:spLocks noChangeArrowheads="1"/>
          </p:cNvSpPr>
          <p:nvPr/>
        </p:nvSpPr>
        <p:spPr bwMode="auto">
          <a:xfrm>
            <a:off x="7929563" y="5572125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6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pPr eaLnBrk="1" hangingPunct="1"/>
            <a:r>
              <a:rPr lang="cs-CZ" b="1" dirty="0" smtClean="0"/>
              <a:t> </a:t>
            </a:r>
            <a:r>
              <a:rPr lang="cs-CZ" dirty="0" smtClean="0"/>
              <a:t>Z křivky je patrné, že pro nulový kmitočet (tzn. pro </a:t>
            </a:r>
            <a:r>
              <a:rPr lang="cs-CZ" dirty="0" err="1" smtClean="0"/>
              <a:t>ss</a:t>
            </a:r>
            <a:r>
              <a:rPr lang="cs-CZ" dirty="0" smtClean="0"/>
              <a:t> napětí) je článek maximálně průchodný</a:t>
            </a:r>
          </a:p>
          <a:p>
            <a:pPr eaLnBrk="1" hangingPunct="1"/>
            <a:r>
              <a:rPr lang="cs-CZ" dirty="0" smtClean="0"/>
              <a:t>Se zvyšujícím se kmitočtem klesá výstupní napětí U</a:t>
            </a:r>
            <a:r>
              <a:rPr lang="cs-CZ" baseline="-25000" dirty="0" smtClean="0"/>
              <a:t>2</a:t>
            </a:r>
            <a:r>
              <a:rPr lang="cs-CZ" dirty="0" smtClean="0"/>
              <a:t> i když je výstupní napětí U</a:t>
            </a:r>
            <a:r>
              <a:rPr lang="cs-CZ" baseline="-25000" dirty="0" smtClean="0"/>
              <a:t>1</a:t>
            </a:r>
            <a:r>
              <a:rPr lang="cs-CZ" dirty="0" smtClean="0"/>
              <a:t> konstantní</a:t>
            </a:r>
          </a:p>
          <a:p>
            <a:pPr eaLnBrk="1" hangingPunct="1"/>
            <a:r>
              <a:rPr lang="cs-CZ" dirty="0" smtClean="0"/>
              <a:t>Pro nízké kmitočty je integrační článek propustný a nazývá se proto – </a:t>
            </a:r>
            <a:r>
              <a:rPr lang="cs-CZ" b="1" dirty="0" err="1" smtClean="0"/>
              <a:t>dolnopropustný</a:t>
            </a:r>
            <a:r>
              <a:rPr lang="cs-CZ" b="1" dirty="0" smtClean="0"/>
              <a:t> filtr</a:t>
            </a:r>
            <a:endParaRPr lang="cs-CZ" dirty="0" smtClean="0"/>
          </a:p>
          <a:p>
            <a:pPr eaLnBrk="1" hangingPunct="1"/>
            <a:r>
              <a:rPr lang="cs-CZ" dirty="0" smtClean="0"/>
              <a:t>Mezní kmitočet </a:t>
            </a:r>
            <a:r>
              <a:rPr lang="cs-CZ" dirty="0" err="1" smtClean="0"/>
              <a:t>f</a:t>
            </a:r>
            <a:r>
              <a:rPr lang="cs-CZ" baseline="-25000" dirty="0" err="1" smtClean="0"/>
              <a:t>m</a:t>
            </a:r>
            <a:r>
              <a:rPr lang="cs-CZ" dirty="0" smtClean="0"/>
              <a:t> je závislý na velikosti R a C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									</a:t>
            </a:r>
            <a:r>
              <a:rPr lang="en-US" sz="2800" dirty="0" smtClean="0"/>
              <a:t>[</a:t>
            </a:r>
            <a:r>
              <a:rPr lang="cs-CZ" sz="2800" dirty="0" smtClean="0"/>
              <a:t>6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pPr eaLnBrk="1" hangingPunct="1"/>
            <a:r>
              <a:rPr lang="cs-CZ" smtClean="0"/>
              <a:t>Na integrátoru dochází k fázovému posunutí mezi vstupním a výstupním signálem, které je opět závislé na frekvenci signálu: s rostoucí frekvencí se posuv zvyšuje, asymptoticky dosahuje pro vysoké frekvence -90°</a:t>
            </a:r>
          </a:p>
          <a:p>
            <a:pPr eaLnBrk="1" hangingPunct="1"/>
            <a:r>
              <a:rPr lang="cs-CZ" smtClean="0"/>
              <a:t>Frekvence, při kterém dochází k poklesu napětí −3 dB (</a:t>
            </a:r>
            <a:r>
              <a:rPr lang="cs-CZ" i="1" smtClean="0"/>
              <a:t>A</a:t>
            </a:r>
            <a:r>
              <a:rPr lang="cs-CZ" i="1" baseline="-25000" smtClean="0"/>
              <a:t>U</a:t>
            </a:r>
            <a:r>
              <a:rPr lang="cs-CZ" smtClean="0"/>
              <a:t> = 0,707), se označuje jako </a:t>
            </a:r>
            <a:r>
              <a:rPr lang="cs-CZ" b="1" i="1" smtClean="0"/>
              <a:t>frekvence zlomu</a:t>
            </a:r>
            <a:r>
              <a:rPr lang="cs-CZ" smtClean="0"/>
              <a:t>. Fázový posuv je při něm roven -45°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en-US" smtClean="0"/>
              <a:t>[1]</a:t>
            </a: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Zástupný symbol pro obsah 3" descr="w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14375" y="428625"/>
            <a:ext cx="3998913" cy="2928938"/>
          </a:xfrm>
        </p:spPr>
      </p:pic>
      <p:pic>
        <p:nvPicPr>
          <p:cNvPr id="9219" name="Obrázek 4" descr="wwww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3" y="3429000"/>
            <a:ext cx="349567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Obdélník 5"/>
          <p:cNvSpPr>
            <a:spLocks noChangeArrowheads="1"/>
          </p:cNvSpPr>
          <p:nvPr/>
        </p:nvSpPr>
        <p:spPr bwMode="auto">
          <a:xfrm>
            <a:off x="1214438" y="3286125"/>
            <a:ext cx="3046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Zapojení pasivního integrátoru</a:t>
            </a:r>
          </a:p>
        </p:txBody>
      </p:sp>
      <p:sp>
        <p:nvSpPr>
          <p:cNvPr id="9221" name="Obdélník 6"/>
          <p:cNvSpPr>
            <a:spLocks noChangeArrowheads="1"/>
          </p:cNvSpPr>
          <p:nvPr/>
        </p:nvSpPr>
        <p:spPr bwMode="auto">
          <a:xfrm>
            <a:off x="4000500" y="5786438"/>
            <a:ext cx="5429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Odezva integračního článku na obdélníkové pulzy </a:t>
            </a:r>
          </a:p>
        </p:txBody>
      </p:sp>
      <p:sp>
        <p:nvSpPr>
          <p:cNvPr id="9222" name="Obdélník 7"/>
          <p:cNvSpPr>
            <a:spLocks noChangeArrowheads="1"/>
          </p:cNvSpPr>
          <p:nvPr/>
        </p:nvSpPr>
        <p:spPr bwMode="auto">
          <a:xfrm>
            <a:off x="1000125" y="3786188"/>
            <a:ext cx="528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Calibri" pitchFamily="34" charset="0"/>
              </a:rPr>
              <a:t>[</a:t>
            </a:r>
            <a:r>
              <a:rPr lang="cs-CZ" sz="2400">
                <a:latin typeface="Calibri" pitchFamily="34" charset="0"/>
              </a:rPr>
              <a:t>2</a:t>
            </a:r>
            <a:r>
              <a:rPr lang="en-US" sz="2400">
                <a:latin typeface="Calibri" pitchFamily="34" charset="0"/>
              </a:rPr>
              <a:t>]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9223" name="Obdélník 8"/>
          <p:cNvSpPr>
            <a:spLocks noChangeArrowheads="1"/>
          </p:cNvSpPr>
          <p:nvPr/>
        </p:nvSpPr>
        <p:spPr bwMode="auto">
          <a:xfrm>
            <a:off x="7715250" y="6143625"/>
            <a:ext cx="528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Calibri" pitchFamily="34" charset="0"/>
              </a:rPr>
              <a:t>[</a:t>
            </a:r>
            <a:r>
              <a:rPr lang="cs-CZ" sz="2400">
                <a:latin typeface="Calibri" pitchFamily="34" charset="0"/>
              </a:rPr>
              <a:t>3</a:t>
            </a:r>
            <a:r>
              <a:rPr lang="en-US" sz="2400">
                <a:latin typeface="Calibri" pitchFamily="34" charset="0"/>
              </a:rPr>
              <a:t>]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472488" cy="4911725"/>
          </a:xfrm>
        </p:spPr>
        <p:txBody>
          <a:bodyPr/>
          <a:lstStyle/>
          <a:p>
            <a:pPr eaLnBrk="1" hangingPunct="1"/>
            <a:r>
              <a:rPr lang="it-IT" sz="1200" dirty="0" smtClean="0"/>
              <a:t>[1]. </a:t>
            </a:r>
            <a:r>
              <a:rPr lang="cs-CZ" sz="1200" dirty="0" smtClean="0"/>
              <a:t>OZ Integrační článek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http://cs.wikipedia.org/wiki/Integra%C4%8Dn%C3%AD_%C4%8Dl%C3%A1nek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r>
              <a:rPr lang="it-IT" sz="1200" dirty="0" smtClean="0"/>
              <a:t>[2]. </a:t>
            </a:r>
            <a:r>
              <a:rPr lang="cs-CZ" sz="1200" dirty="0" smtClean="0"/>
              <a:t>Integrační článek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http://cs.wikipedia.org/wiki/Soubor:Integra%C4%8Dn%C3%AD_%C4%8Dl%C3%A1nek.jpg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r>
              <a:rPr lang="it-IT" sz="1200" dirty="0" smtClean="0"/>
              <a:t>[3]. </a:t>
            </a:r>
            <a:r>
              <a:rPr lang="cs-CZ" sz="1200" dirty="0" smtClean="0"/>
              <a:t>Graf napětí na IO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</a:t>
            </a:r>
            <a:r>
              <a:rPr lang="it-IT" sz="1200" dirty="0" smtClean="0">
                <a:hlinkClick r:id="rId2"/>
              </a:rPr>
              <a:t>http://</a:t>
            </a:r>
            <a:r>
              <a:rPr lang="it-IT" sz="1200" dirty="0" smtClean="0">
                <a:hlinkClick r:id="rId2"/>
              </a:rPr>
              <a:t>cs.wikipedia.org/wiki/Soubor:Graph_voltages_integrating_circuit.cs.svg</a:t>
            </a:r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4</a:t>
            </a:r>
            <a:r>
              <a:rPr lang="it-IT" sz="1200" dirty="0" smtClean="0"/>
              <a:t>]. </a:t>
            </a:r>
            <a:r>
              <a:rPr lang="cs-CZ" sz="1200" dirty="0" smtClean="0"/>
              <a:t>Zapojení OZ </a:t>
            </a:r>
            <a:r>
              <a:rPr lang="it-IT" sz="1200" dirty="0" smtClean="0"/>
              <a:t>In: [online]. [cit. 2013-06-25]. Dostupné z: </a:t>
            </a:r>
            <a:r>
              <a:rPr lang="it-IT" sz="1200" dirty="0" smtClean="0">
                <a:hlinkClick r:id="rId3"/>
              </a:rPr>
              <a:t>http://cs.wikipedia.org/wiki/Zapojen%C3%AD_s_opera%C4%8Dn%C3%ADm_zesilova%C4%8Dem</a:t>
            </a:r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5</a:t>
            </a:r>
            <a:r>
              <a:rPr lang="it-IT" sz="1200" dirty="0" smtClean="0"/>
              <a:t>]. </a:t>
            </a:r>
            <a:r>
              <a:rPr lang="cs-CZ" sz="1200" dirty="0" smtClean="0"/>
              <a:t>OZ integrátor </a:t>
            </a:r>
            <a:r>
              <a:rPr lang="it-IT" sz="1200" dirty="0" smtClean="0"/>
              <a:t>In: [online]. [cit. 2013-06-25]. Dostupné z: </a:t>
            </a:r>
            <a:r>
              <a:rPr lang="it-IT" sz="1200" dirty="0" smtClean="0">
                <a:hlinkClick r:id="rId4"/>
              </a:rPr>
              <a:t>http://cs.wikipedia.org/wiki/Soubor:Opampintegrating.svg</a:t>
            </a:r>
            <a:endParaRPr lang="en-US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6</a:t>
            </a:r>
            <a:r>
              <a:rPr lang="it-IT" sz="1200" dirty="0" smtClean="0"/>
              <a:t>]. </a:t>
            </a:r>
            <a:r>
              <a:rPr lang="cs-CZ" sz="1200" dirty="0" smtClean="0"/>
              <a:t>Integrační článek </a:t>
            </a:r>
            <a:r>
              <a:rPr lang="it-IT" sz="1200" dirty="0" smtClean="0"/>
              <a:t>In: [online]. [cit. 2013-06-27]. Dostupné z: www.elweb.xf.cz/download/en/24.doc‎</a:t>
            </a:r>
          </a:p>
          <a:p>
            <a:pPr eaLnBrk="1" hangingPunct="1"/>
            <a:endParaRPr lang="cs-CZ" sz="1200" dirty="0" smtClean="0"/>
          </a:p>
          <a:p>
            <a:pPr eaLnBrk="1" hangingPunct="1">
              <a:buNone/>
            </a:pPr>
            <a:endParaRPr lang="cs-CZ" sz="1200" dirty="0" smtClean="0"/>
          </a:p>
          <a:p>
            <a:pPr eaLnBrk="1" hangingPunct="1"/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310</Words>
  <Application>Microsoft Office PowerPoint</Application>
  <PresentationFormat>Předvádění na obrazovce (4:3)</PresentationFormat>
  <Paragraphs>86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Garamond</vt:lpstr>
      <vt:lpstr>Tahoma</vt:lpstr>
      <vt:lpstr>Times New Roman</vt:lpstr>
      <vt:lpstr>Motiv sady Office</vt:lpstr>
      <vt:lpstr>Digitální učební materiál</vt:lpstr>
      <vt:lpstr>Integrační článek  (integrátor)</vt:lpstr>
      <vt:lpstr>Integrační článek  (integrátor)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8</cp:revision>
  <dcterms:created xsi:type="dcterms:W3CDTF">2013-06-25T10:23:32Z</dcterms:created>
  <dcterms:modified xsi:type="dcterms:W3CDTF">2013-07-10T17:17:59Z</dcterms:modified>
</cp:coreProperties>
</file>