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64" r:id="rId4"/>
    <p:sldId id="258" r:id="rId5"/>
    <p:sldId id="259" r:id="rId6"/>
    <p:sldId id="262" r:id="rId7"/>
    <p:sldId id="263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3BA05B1-5FDC-4DA8-BC67-99E43A50847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F5E2869-E233-497A-ABFF-46B5279B4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4CCAE-8147-40B0-8A6C-5279C18BE82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A9991-E124-4705-9792-D8B53609D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784B5-F3F8-4B5C-9DAF-E4D8881FAD26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D1ADA-98D5-45E1-9846-5049D9328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C8CF0-C63D-4236-AB49-E6042645FDF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5212D-582A-4395-9E8A-49562FC130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29D94-A56B-481A-B5E4-7F2E84DC67C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2D03C-C93C-4122-B103-0BFAF889D8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47FD6-AF41-4F65-B86A-29E901639DE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6BCB7-686C-400F-85D9-CC2232E1E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A0059-CA6B-4956-9190-54A30443CA3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D091E-F21F-48B6-9023-4557A5095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5D157-C054-41FC-B9FB-D3D1875B096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8785A-9BC7-4C4E-B56E-68313DF94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AF15D-4E3A-455F-B7C7-650C697F3F38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5EA5F-6071-41ED-9D72-8C7298DFA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42909-FEA7-4F33-80AA-A994F19070A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70539-AC69-4EBB-A92E-5C732F4F84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38C2B-65FB-4391-BAF9-7FA8648E88DA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2DD3A-A4CF-4B68-85A5-86ACEC694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A503E-8CE7-42F1-94EC-F103BA696AD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E6092-CFD3-4B82-B2F7-08C8FBC7E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B82A16-2C1D-40BC-A418-7258223518BF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EE6F21-6C46-43A3-A3AC-61F322C65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lweb.xf.cz/download/en/24.doc" TargetMode="External"/><Relationship Id="rId2" Type="http://schemas.openxmlformats.org/officeDocument/2006/relationships/hyperlink" Target="http://cs.wikipedia.org/wiki/Soubor:Opampdifferentiating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Derivace" TargetMode="External"/><Relationship Id="rId4" Type="http://schemas.openxmlformats.org/officeDocument/2006/relationships/hyperlink" Target="http://www.cas.cz/o_avcr/zakladni_informace/dokumenty/vyrocni_zpravy/archiv_vyrocnich_zprav/2006/2_vedecka_cinnost_a_vysledky_vyzkum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741873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Typy zapojení OZ - </a:t>
                      </a:r>
                      <a:r>
                        <a:rPr kumimoji="0" lang="cs-CZ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derivátor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2958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Operační zesilovač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Derivační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článek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derivátor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75" y="428625"/>
            <a:ext cx="7772400" cy="1470025"/>
          </a:xfrm>
        </p:spPr>
        <p:txBody>
          <a:bodyPr rtlCol="0">
            <a:normAutofit fontScale="90000"/>
          </a:bodyPr>
          <a:lstStyle/>
          <a:p>
            <a:pPr indent="120650" eaLnBrk="1" hangingPunct="1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4900" b="1" dirty="0" smtClean="0"/>
              <a:t>Derivační článek</a:t>
            </a:r>
            <a:br>
              <a:rPr lang="cs-CZ" sz="4900" b="1" dirty="0" smtClean="0"/>
            </a:br>
            <a:r>
              <a:rPr lang="cs-CZ" sz="4900" dirty="0" smtClean="0"/>
              <a:t> (</a:t>
            </a:r>
            <a:r>
              <a:rPr lang="cs-CZ" sz="4900" b="1" dirty="0" err="1" smtClean="0"/>
              <a:t>derivátor</a:t>
            </a:r>
            <a:r>
              <a:rPr lang="cs-CZ" sz="4900" dirty="0" smtClean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75" y="1571625"/>
            <a:ext cx="7786688" cy="4786313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Provádí derivaci (invertovaného) vstupního signálu podle času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Výstupní napětí se vypočítá podle vztahu: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pl-PL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dirty="0" smtClean="0">
                <a:solidFill>
                  <a:schemeClr val="tx1"/>
                </a:solidFill>
              </a:rPr>
              <a:t>  Kde U</a:t>
            </a:r>
            <a:r>
              <a:rPr lang="pl-PL" sz="2000" dirty="0" smtClean="0">
                <a:solidFill>
                  <a:schemeClr val="tx1"/>
                </a:solidFill>
              </a:rPr>
              <a:t>vst</a:t>
            </a:r>
            <a:r>
              <a:rPr lang="pl-PL" dirty="0" smtClean="0">
                <a:solidFill>
                  <a:schemeClr val="tx1"/>
                </a:solidFill>
              </a:rPr>
              <a:t>  a U</a:t>
            </a:r>
            <a:r>
              <a:rPr lang="pl-PL" sz="1800" dirty="0" smtClean="0">
                <a:solidFill>
                  <a:schemeClr val="tx1"/>
                </a:solidFill>
              </a:rPr>
              <a:t>vyst </a:t>
            </a:r>
            <a:r>
              <a:rPr lang="pl-PL" dirty="0" smtClean="0">
                <a:solidFill>
                  <a:schemeClr val="tx1"/>
                </a:solidFill>
              </a:rPr>
              <a:t> jsou funkcemi času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6" name="Obrázek 3" descr="qqq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4000500"/>
            <a:ext cx="4922837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Derivace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derivace je mírou změny funkce v daném bodě, resp. bodech“. Pro změnu hodnoty se používá symbol </a:t>
            </a:r>
            <a:r>
              <a:rPr lang="el-GR" dirty="0" smtClean="0"/>
              <a:t>Δ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Rychlost (</a:t>
            </a:r>
            <a:r>
              <a:rPr lang="cs-CZ" i="1" dirty="0" smtClean="0"/>
              <a:t>okamžitá rychlost</a:t>
            </a:r>
            <a:r>
              <a:rPr lang="cs-CZ" dirty="0" smtClean="0"/>
              <a:t>, koncept </a:t>
            </a:r>
            <a:r>
              <a:rPr lang="cs-CZ" i="1" dirty="0" smtClean="0"/>
              <a:t>průměrné rychlosti</a:t>
            </a:r>
            <a:r>
              <a:rPr lang="cs-CZ" dirty="0" smtClean="0"/>
              <a:t> se obejde bez diferenciálního počtu) je derivace souřadnice polohy tělesa podle času.</a:t>
            </a:r>
          </a:p>
          <a:p>
            <a:r>
              <a:rPr lang="cs-CZ" dirty="0" smtClean="0"/>
              <a:t>Zrychlení je derivace rychlosti podle času, tzn. druhá derivace polohy podle </a:t>
            </a:r>
            <a:r>
              <a:rPr lang="cs-CZ" dirty="0" smtClean="0"/>
              <a:t>času.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					</a:t>
            </a:r>
            <a:r>
              <a:rPr lang="en-US" dirty="0" smtClean="0"/>
              <a:t> [1]</a:t>
            </a: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42875" y="357188"/>
            <a:ext cx="9001125" cy="5768975"/>
          </a:xfrm>
        </p:spPr>
        <p:txBody>
          <a:bodyPr/>
          <a:lstStyle/>
          <a:p>
            <a:pPr algn="ctr" eaLnBrk="1" hangingPunct="1">
              <a:buNone/>
            </a:pPr>
            <a:r>
              <a:rPr lang="cs-CZ" b="1" dirty="0" smtClean="0"/>
              <a:t>Použití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Signál </a:t>
            </a:r>
            <a:r>
              <a:rPr lang="cs-CZ" dirty="0" smtClean="0"/>
              <a:t>na výstupu je úměrný derivaci vstupního signálu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Derivační zesilovač se mimo jiné dá použít jako filtr, konkrétně horní propust</a:t>
            </a:r>
          </a:p>
          <a:p>
            <a:pPr eaLnBrk="1" hangingPunct="1"/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	</a:t>
            </a:r>
            <a:r>
              <a:rPr lang="en-US" dirty="0" smtClean="0"/>
              <a:t>									[1]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3" descr="eqqqq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584" y="1268760"/>
            <a:ext cx="7620000" cy="4391025"/>
          </a:xfrm>
        </p:spPr>
      </p:pic>
      <p:sp>
        <p:nvSpPr>
          <p:cNvPr id="5123" name="Obdélník 4"/>
          <p:cNvSpPr>
            <a:spLocks noChangeArrowheads="1"/>
          </p:cNvSpPr>
          <p:nvPr/>
        </p:nvSpPr>
        <p:spPr bwMode="auto">
          <a:xfrm>
            <a:off x="8358188" y="4786313"/>
            <a:ext cx="5889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>
                <a:latin typeface="Calibri" pitchFamily="34" charset="0"/>
              </a:rPr>
              <a:t>[2]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332656"/>
            <a:ext cx="5642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Zapojení OZ jako derivační článek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499992" y="1700808"/>
            <a:ext cx="86409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Zástupný symbol pro obsah 4" descr="sssssssssssssssssssssssss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87624" y="1556792"/>
            <a:ext cx="6856413" cy="3643312"/>
          </a:xfrm>
        </p:spPr>
      </p:pic>
      <p:sp>
        <p:nvSpPr>
          <p:cNvPr id="6147" name="Obdélník 5"/>
          <p:cNvSpPr>
            <a:spLocks noChangeArrowheads="1"/>
          </p:cNvSpPr>
          <p:nvPr/>
        </p:nvSpPr>
        <p:spPr bwMode="auto">
          <a:xfrm>
            <a:off x="1547664" y="620688"/>
            <a:ext cx="6286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/>
              <a:t>Frekvenční charakteristika</a:t>
            </a:r>
          </a:p>
        </p:txBody>
      </p:sp>
      <p:sp>
        <p:nvSpPr>
          <p:cNvPr id="6148" name="Obdélník 9"/>
          <p:cNvSpPr>
            <a:spLocks noChangeArrowheads="1"/>
          </p:cNvSpPr>
          <p:nvPr/>
        </p:nvSpPr>
        <p:spPr bwMode="auto">
          <a:xfrm>
            <a:off x="8143875" y="5143500"/>
            <a:ext cx="5889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>
                <a:latin typeface="Calibri" pitchFamily="34" charset="0"/>
              </a:rPr>
              <a:t>[</a:t>
            </a:r>
            <a:r>
              <a:rPr lang="cs-CZ" sz="2800">
                <a:latin typeface="Calibri" pitchFamily="34" charset="0"/>
              </a:rPr>
              <a:t>3</a:t>
            </a:r>
            <a:r>
              <a:rPr lang="en-US" sz="2800">
                <a:latin typeface="Calibri" pitchFamily="34" charset="0"/>
              </a:rPr>
              <a:t>]</a:t>
            </a:r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pPr eaLnBrk="1" hangingPunct="1"/>
            <a:r>
              <a:rPr lang="cs-CZ" smtClean="0"/>
              <a:t>Z křivky je patrné, že pro nulový kmitočet je článek neprůchodný</a:t>
            </a:r>
          </a:p>
          <a:p>
            <a:pPr eaLnBrk="1" hangingPunct="1"/>
            <a:r>
              <a:rPr lang="cs-CZ" smtClean="0"/>
              <a:t> Se zvyšujícím se kmitočtem roste výstupní napětí U</a:t>
            </a:r>
            <a:r>
              <a:rPr lang="cs-CZ" baseline="-25000" smtClean="0"/>
              <a:t>2</a:t>
            </a:r>
            <a:r>
              <a:rPr lang="cs-CZ" smtClean="0"/>
              <a:t> i když je vstupní napětí U</a:t>
            </a:r>
            <a:r>
              <a:rPr lang="cs-CZ" baseline="-25000" smtClean="0"/>
              <a:t>1</a:t>
            </a:r>
            <a:r>
              <a:rPr lang="cs-CZ" smtClean="0"/>
              <a:t> konstantní</a:t>
            </a:r>
          </a:p>
          <a:p>
            <a:pPr eaLnBrk="1" hangingPunct="1"/>
            <a:r>
              <a:rPr lang="cs-CZ" smtClean="0"/>
              <a:t>Pro vyšší kmitočty je derivační článek propustný a nazývá se proto  - </a:t>
            </a:r>
            <a:r>
              <a:rPr lang="cs-CZ" b="1" i="1" smtClean="0"/>
              <a:t>hornopropustní filtr</a:t>
            </a: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Mezní kmitočet f</a:t>
            </a:r>
            <a:r>
              <a:rPr lang="cs-CZ" baseline="-25000" smtClean="0"/>
              <a:t>m</a:t>
            </a:r>
            <a:r>
              <a:rPr lang="cs-CZ" smtClean="0"/>
              <a:t> je závislý na velikosti R a C.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				</a:t>
            </a:r>
            <a:r>
              <a:rPr lang="en-US" smtClean="0"/>
              <a:t>[</a:t>
            </a:r>
            <a:r>
              <a:rPr lang="cs-CZ" smtClean="0"/>
              <a:t>4</a:t>
            </a:r>
            <a:r>
              <a:rPr lang="en-US" smtClean="0"/>
              <a:t>]</a:t>
            </a: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Zástupný symbol pro obsah 3" descr="derivát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4312" y="2780928"/>
            <a:ext cx="8929688" cy="2786063"/>
          </a:xfrm>
        </p:spPr>
      </p:pic>
      <p:sp>
        <p:nvSpPr>
          <p:cNvPr id="8195" name="Obdélník 4"/>
          <p:cNvSpPr>
            <a:spLocks noChangeArrowheads="1"/>
          </p:cNvSpPr>
          <p:nvPr/>
        </p:nvSpPr>
        <p:spPr bwMode="auto">
          <a:xfrm>
            <a:off x="8388424" y="6334125"/>
            <a:ext cx="5889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>
                <a:latin typeface="Calibri" pitchFamily="34" charset="0"/>
              </a:rPr>
              <a:t>[</a:t>
            </a:r>
            <a:r>
              <a:rPr lang="cs-CZ" sz="2800" dirty="0">
                <a:latin typeface="Calibri" pitchFamily="34" charset="0"/>
              </a:rPr>
              <a:t>5</a:t>
            </a:r>
            <a:r>
              <a:rPr lang="en-US" sz="2800" dirty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332656"/>
            <a:ext cx="3342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Optické </a:t>
            </a:r>
            <a:r>
              <a:rPr lang="cs-CZ" sz="2800" b="1" dirty="0" err="1"/>
              <a:t>derivátory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340768"/>
            <a:ext cx="1779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Využití pro VVF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pPr eaLnBrk="1" hangingPunct="1"/>
            <a:r>
              <a:rPr lang="it-IT" sz="1200" dirty="0" smtClean="0"/>
              <a:t>[1]. In: [online]. [cit. 2013-06-25]. Dostupné z: http://cs.wikipedia.org/wiki/Zapojen%C3%AD_s_opera%C4%8Dn%C3%ADm_zesilova%C4%8Dem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r>
              <a:rPr lang="it-IT" sz="1200" dirty="0" smtClean="0"/>
              <a:t>[2]. </a:t>
            </a:r>
            <a:r>
              <a:rPr lang="cs-CZ" sz="1200" dirty="0" smtClean="0"/>
              <a:t>Operační zesilovače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2013-06-25]. Dostupné z: </a:t>
            </a:r>
            <a:r>
              <a:rPr lang="it-IT" sz="1200" dirty="0" smtClean="0">
                <a:hlinkClick r:id="rId2"/>
              </a:rPr>
              <a:t>http://cs.wikipedia.org/wiki/Soubor:Opampdifferentiating.svg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3</a:t>
            </a:r>
            <a:r>
              <a:rPr lang="it-IT" sz="1200" dirty="0" smtClean="0"/>
              <a:t>]. </a:t>
            </a:r>
            <a:r>
              <a:rPr lang="cs-CZ" sz="1200" dirty="0" smtClean="0"/>
              <a:t>OZ </a:t>
            </a:r>
            <a:r>
              <a:rPr lang="cs-CZ" sz="1200" dirty="0" err="1" smtClean="0"/>
              <a:t>derivátor</a:t>
            </a:r>
            <a:r>
              <a:rPr lang="cs-CZ" sz="1200" dirty="0" err="1" smtClean="0"/>
              <a:t>y</a:t>
            </a:r>
            <a:r>
              <a:rPr lang="cs-CZ" sz="1200" dirty="0" smtClean="0"/>
              <a:t>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2013-06-27]. Dostupné z: </a:t>
            </a:r>
            <a:r>
              <a:rPr lang="it-IT" sz="1200" dirty="0" smtClean="0">
                <a:hlinkClick r:id="rId3"/>
              </a:rPr>
              <a:t>www.elweb.xf.cz/download/en/24.doc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4</a:t>
            </a:r>
            <a:r>
              <a:rPr lang="it-IT" sz="1200" dirty="0" smtClean="0"/>
              <a:t>]. </a:t>
            </a:r>
            <a:r>
              <a:rPr lang="cs-CZ" sz="1200" dirty="0" smtClean="0"/>
              <a:t>OZ </a:t>
            </a:r>
            <a:r>
              <a:rPr lang="cs-CZ" sz="1200" dirty="0" err="1" smtClean="0"/>
              <a:t>derivátor</a:t>
            </a:r>
            <a:r>
              <a:rPr lang="cs-CZ" sz="1200" dirty="0" smtClean="0"/>
              <a:t>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2013-06-27]. Dostupné z: www.elweb.xf.cz/download/en/24.doc</a:t>
            </a:r>
            <a:endParaRPr lang="cs-CZ" sz="1200" dirty="0" smtClean="0"/>
          </a:p>
          <a:p>
            <a:pPr eaLnBrk="1" hangingPunct="1">
              <a:buFont typeface="Arial" charset="0"/>
              <a:buNone/>
            </a:pPr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5</a:t>
            </a:r>
            <a:r>
              <a:rPr lang="it-IT" sz="1200" dirty="0" smtClean="0"/>
              <a:t>].</a:t>
            </a:r>
            <a:r>
              <a:rPr lang="cs-CZ" sz="1200" dirty="0" smtClean="0"/>
              <a:t> Optické </a:t>
            </a:r>
            <a:r>
              <a:rPr lang="cs-CZ" sz="1200" dirty="0" err="1" smtClean="0"/>
              <a:t>derivátory</a:t>
            </a:r>
            <a:r>
              <a:rPr lang="it-IT" sz="1200" dirty="0" smtClean="0"/>
              <a:t> </a:t>
            </a:r>
            <a:r>
              <a:rPr lang="it-IT" sz="1200" dirty="0" smtClean="0"/>
              <a:t>In: [online]. [cit. 2013-06-25]. Dostupné z: </a:t>
            </a:r>
            <a:r>
              <a:rPr lang="it-IT" sz="1200" dirty="0" smtClean="0">
                <a:hlinkClick r:id="rId4"/>
              </a:rPr>
              <a:t>http://</a:t>
            </a:r>
            <a:r>
              <a:rPr lang="it-IT" sz="1200" dirty="0" smtClean="0">
                <a:hlinkClick r:id="rId4"/>
              </a:rPr>
              <a:t>www.cas.cz/o_avcr/zakladni_informace/dokumenty/vyrocni_zpravy/archiv_vyrocnich_zprav/2006/2_vedecka_cinnost_a_vysledky_vyzkumu.html</a:t>
            </a:r>
            <a:endParaRPr lang="cs-CZ" sz="1200" dirty="0" smtClean="0"/>
          </a:p>
          <a:p>
            <a:pPr eaLnBrk="1" hangingPunct="1"/>
            <a:r>
              <a:rPr lang="it-IT" sz="1200" dirty="0" smtClean="0"/>
              <a:t>[</a:t>
            </a:r>
            <a:r>
              <a:rPr lang="cs-CZ" sz="1200" dirty="0" smtClean="0"/>
              <a:t>6</a:t>
            </a:r>
            <a:r>
              <a:rPr lang="it-IT" sz="1200" dirty="0" smtClean="0"/>
              <a:t>].</a:t>
            </a:r>
            <a:r>
              <a:rPr lang="cs-CZ" sz="1200" dirty="0" smtClean="0"/>
              <a:t>Derivace</a:t>
            </a:r>
            <a:r>
              <a:rPr lang="it-IT" sz="1200" dirty="0" smtClean="0"/>
              <a:t> In: [online]. [cit. 2013-06-27]. Dostupné z: </a:t>
            </a:r>
            <a:r>
              <a:rPr lang="cs-CZ" sz="1200" dirty="0" smtClean="0">
                <a:hlinkClick r:id="rId5"/>
              </a:rPr>
              <a:t>http://cs.wikipedia.org/wiki/Derivace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291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Garamond</vt:lpstr>
      <vt:lpstr>Tahoma</vt:lpstr>
      <vt:lpstr>Times New Roman</vt:lpstr>
      <vt:lpstr>Motiv sady Office</vt:lpstr>
      <vt:lpstr>Digitální učební materiál</vt:lpstr>
      <vt:lpstr>Derivační článek  (derivátor) </vt:lpstr>
      <vt:lpstr>Derivace</vt:lpstr>
      <vt:lpstr>Snímek 4</vt:lpstr>
      <vt:lpstr>Snímek 5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9</cp:revision>
  <dcterms:created xsi:type="dcterms:W3CDTF">2013-06-25T12:10:55Z</dcterms:created>
  <dcterms:modified xsi:type="dcterms:W3CDTF">2013-07-10T17:37:06Z</dcterms:modified>
</cp:coreProperties>
</file>