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6" r:id="rId3"/>
    <p:sldId id="258" r:id="rId4"/>
    <p:sldId id="259" r:id="rId5"/>
    <p:sldId id="260" r:id="rId6"/>
    <p:sldId id="261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70DCE1F-5057-4A6A-9BB4-A062441D4BE9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8B0F125-BE5E-49CB-A93C-0096E17E17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záhlaví 4"/>
          <p:cNvSpPr>
            <a:spLocks noGrp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F7328E-2EED-4982-92DC-CFCE572FB7DB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DEB74-C507-4DED-895A-CC7038D4A2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EB080D-B3BE-4719-BC41-94E5C8F61349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C66304-CD71-4F7E-AC9F-8A3F8055DC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885BFF-B8CA-4EFD-A2DD-1DBC2FB34C2C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D1E4C-C005-491C-BCFA-DA1AC2B5A6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EADE16-E0A0-4D70-B40A-AB756DAB5581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10BEF3-955E-472E-A830-88688B6EB4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84A98A-DDA9-495A-BB32-492B425D9090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696668-3276-488B-BDC9-B94F8D21E7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99A2DC-7A39-4B13-8CCD-963F1204B3BD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436899-0780-4627-BF5F-1243B797B5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9FDF74-2D55-41B8-A069-168E3607956B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61FA37-CF5A-48A7-8D93-7B65597A9B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2711E1-86D5-4850-A7AD-1CA447E20E9C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56C0B1-E915-4F86-A85E-B6D2B71559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48153E-4140-4FB6-809D-9AA7A285669C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D57B90-ED76-4386-96E7-D63B83469B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A30860-DF62-4F3D-BF9B-3FDACD5660D5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C69A53-5A8D-4C11-9EEB-094B9AB128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B93DA1-369C-4E69-B679-0CBABB1661F8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0D24DC-91B8-4C07-9DCF-2AC5760637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B265B51-67E4-4111-A3A8-390D351C601E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968420D-B98A-4FAE-8DD3-42FDB9A7E8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23850" y="1844675"/>
          <a:ext cx="8496300" cy="4683128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Technické aplikace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3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Typy zapojení OZ - komparátor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Lineární součástky elektronických obvodů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Miroslav Široký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červen 2013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OPVK_1.5_DUM_III/2_TAP3_SR029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09VYSTUPY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VY_32_INOVACE_TAP3_SR029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Zapojení OZ -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ahoma" pitchFamily="34" charset="0"/>
                        </a:rPr>
                        <a:t>Komparátor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ahoma" pitchFamily="34" charset="0"/>
                        </a:rPr>
                        <a:t>-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princip, vlastnosti a využití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714375" y="214313"/>
            <a:ext cx="7772400" cy="1470025"/>
          </a:xfrm>
        </p:spPr>
        <p:txBody>
          <a:bodyPr/>
          <a:lstStyle/>
          <a:p>
            <a:r>
              <a:rPr lang="cs-CZ" smtClean="0"/>
              <a:t>Komparátor</a:t>
            </a:r>
            <a:br>
              <a:rPr lang="cs-CZ" smtClean="0"/>
            </a:br>
            <a:endParaRPr lang="cs-CZ" smtClean="0"/>
          </a:p>
        </p:txBody>
      </p:sp>
      <p:sp>
        <p:nvSpPr>
          <p:cNvPr id="3075" name="Podnadpis 2"/>
          <p:cNvSpPr>
            <a:spLocks noGrp="1"/>
          </p:cNvSpPr>
          <p:nvPr>
            <p:ph type="subTitle" idx="1"/>
          </p:nvPr>
        </p:nvSpPr>
        <p:spPr>
          <a:xfrm>
            <a:off x="785813" y="1000125"/>
            <a:ext cx="7715250" cy="5643563"/>
          </a:xfrm>
        </p:spPr>
        <p:txBody>
          <a:bodyPr/>
          <a:lstStyle/>
          <a:p>
            <a:pPr algn="l">
              <a:buFont typeface="Arial" charset="0"/>
              <a:buChar char="•"/>
            </a:pPr>
            <a:r>
              <a:rPr lang="cs-CZ" smtClean="0">
                <a:solidFill>
                  <a:schemeClr val="tx1"/>
                </a:solidFill>
              </a:rPr>
              <a:t> Porovnává dvě vstupní napětí mezi sebou</a:t>
            </a:r>
          </a:p>
          <a:p>
            <a:pPr algn="l"/>
            <a:endParaRPr lang="cs-CZ" smtClean="0">
              <a:solidFill>
                <a:schemeClr val="tx1"/>
              </a:solidFill>
            </a:endParaRPr>
          </a:p>
          <a:p>
            <a:pPr algn="l">
              <a:buFont typeface="Arial" charset="0"/>
              <a:buChar char="•"/>
            </a:pPr>
            <a:r>
              <a:rPr lang="cs-CZ" smtClean="0">
                <a:solidFill>
                  <a:schemeClr val="tx1"/>
                </a:solidFill>
              </a:rPr>
              <a:t> Je-li napětí na invertujícím vstupu větší než na vstupu neinvertujícím, pak má výstupní napětí maximální zápornou hodnotu (tj. maximální záporné napětí, které je OZ schopen vytvořit, tzv. záporné saturační napětí)</a:t>
            </a:r>
          </a:p>
          <a:p>
            <a:pPr algn="l">
              <a:buFont typeface="Arial" charset="0"/>
              <a:buChar char="•"/>
            </a:pPr>
            <a:endParaRPr lang="cs-CZ" smtClean="0">
              <a:solidFill>
                <a:schemeClr val="tx1"/>
              </a:solidFill>
            </a:endParaRPr>
          </a:p>
          <a:p>
            <a:pPr algn="l">
              <a:buFont typeface="Arial" charset="0"/>
              <a:buChar char="•"/>
            </a:pPr>
            <a:endParaRPr lang="cs-CZ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88"/>
            <a:ext cx="8229600" cy="5768975"/>
          </a:xfrm>
        </p:spPr>
        <p:txBody>
          <a:bodyPr/>
          <a:lstStyle/>
          <a:p>
            <a:r>
              <a:rPr lang="cs-CZ" smtClean="0"/>
              <a:t>Při opačné situaci na vstupu má maximální </a:t>
            </a:r>
          </a:p>
          <a:p>
            <a:pPr>
              <a:buFont typeface="Arial" charset="0"/>
              <a:buNone/>
            </a:pPr>
            <a:r>
              <a:rPr lang="cs-CZ" smtClean="0"/>
              <a:t>	kladnou hodnotu (tj. maximální kladné napětí, které je OZ schopen vytvořit, tzv. </a:t>
            </a:r>
          </a:p>
          <a:p>
            <a:pPr>
              <a:buFont typeface="Arial" charset="0"/>
              <a:buNone/>
            </a:pPr>
            <a:r>
              <a:rPr lang="cs-CZ" smtClean="0"/>
              <a:t>	kladné saturační napětí)</a:t>
            </a:r>
          </a:p>
          <a:p>
            <a:r>
              <a:rPr lang="cs-CZ" smtClean="0"/>
              <a:t>Často je na neinvertujícím vstupu připojeno referenční napětí a pak je na výstupu kladné nebo záporné napětí podle vstupního napětí na invertujícím vstupu</a:t>
            </a:r>
          </a:p>
          <a:p>
            <a:r>
              <a:rPr lang="cs-CZ" smtClean="0"/>
              <a:t>Charakteristika komparátoru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50"/>
            <a:ext cx="8229600" cy="5840413"/>
          </a:xfrm>
        </p:spPr>
        <p:txBody>
          <a:bodyPr/>
          <a:lstStyle/>
          <a:p>
            <a:r>
              <a:rPr lang="cs-CZ" smtClean="0"/>
              <a:t>Poněvadž na výstupu OZ získáme pouze dvě úrovně napětí jsou komparátory využívané při konstrukci analogově digitálních převodníků</a:t>
            </a:r>
          </a:p>
          <a:p>
            <a:pPr>
              <a:buFont typeface="Arial" charset="0"/>
              <a:buNone/>
            </a:pPr>
            <a:r>
              <a:rPr lang="cs-CZ" smtClean="0"/>
              <a:t>	</a:t>
            </a:r>
            <a:r>
              <a:rPr lang="en-US" smtClean="0"/>
              <a:t>								[1]</a:t>
            </a:r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pPr>
              <a:buFont typeface="Arial" charset="0"/>
              <a:buNone/>
            </a:pPr>
            <a:r>
              <a:rPr lang="en-US" smtClean="0"/>
              <a:t>									[2]</a:t>
            </a:r>
            <a:endParaRPr lang="cs-CZ" smtClean="0"/>
          </a:p>
        </p:txBody>
      </p:sp>
      <p:pic>
        <p:nvPicPr>
          <p:cNvPr id="5123" name="Obrázek 3" descr="komp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63" y="2357438"/>
            <a:ext cx="6718300" cy="1785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Zástupný symbol pro obsah 3" descr="cccc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71500" y="500063"/>
            <a:ext cx="8659813" cy="3214687"/>
          </a:xfrm>
        </p:spPr>
      </p:pic>
      <p:sp>
        <p:nvSpPr>
          <p:cNvPr id="6147" name="Obdélník 4"/>
          <p:cNvSpPr>
            <a:spLocks noChangeArrowheads="1"/>
          </p:cNvSpPr>
          <p:nvPr/>
        </p:nvSpPr>
        <p:spPr bwMode="auto">
          <a:xfrm>
            <a:off x="1571625" y="3786188"/>
            <a:ext cx="18573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Komparátor</a:t>
            </a:r>
          </a:p>
        </p:txBody>
      </p:sp>
      <p:sp>
        <p:nvSpPr>
          <p:cNvPr id="6148" name="Obdélník 5"/>
          <p:cNvSpPr>
            <a:spLocks noChangeArrowheads="1"/>
          </p:cNvSpPr>
          <p:nvPr/>
        </p:nvSpPr>
        <p:spPr bwMode="auto">
          <a:xfrm>
            <a:off x="8286750" y="4357688"/>
            <a:ext cx="5889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800">
                <a:latin typeface="Calibri" pitchFamily="34" charset="0"/>
              </a:rPr>
              <a:t>[3]</a:t>
            </a:r>
            <a:endParaRPr lang="cs-CZ" sz="28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Zástupný symbol pro obsah 3" descr="comp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403648" y="1700808"/>
            <a:ext cx="6121586" cy="3096344"/>
          </a:xfrm>
        </p:spPr>
      </p:pic>
      <p:sp>
        <p:nvSpPr>
          <p:cNvPr id="7171" name="Obdélník 4"/>
          <p:cNvSpPr>
            <a:spLocks noChangeArrowheads="1"/>
          </p:cNvSpPr>
          <p:nvPr/>
        </p:nvSpPr>
        <p:spPr bwMode="auto">
          <a:xfrm>
            <a:off x="1979712" y="764704"/>
            <a:ext cx="57150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 dirty="0">
                <a:latin typeface="Calibri" pitchFamily="34" charset="0"/>
              </a:rPr>
              <a:t>Charakteristika komparátoru</a:t>
            </a:r>
          </a:p>
        </p:txBody>
      </p:sp>
      <p:sp>
        <p:nvSpPr>
          <p:cNvPr id="7172" name="Obdélník 5"/>
          <p:cNvSpPr>
            <a:spLocks noChangeArrowheads="1"/>
          </p:cNvSpPr>
          <p:nvPr/>
        </p:nvSpPr>
        <p:spPr bwMode="auto">
          <a:xfrm>
            <a:off x="8316416" y="5229200"/>
            <a:ext cx="5889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800" dirty="0">
                <a:latin typeface="Calibri" pitchFamily="34" charset="0"/>
              </a:rPr>
              <a:t>[4]</a:t>
            </a:r>
            <a:endParaRPr lang="cs-CZ" sz="28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Aplikace např. AD převodník</a:t>
            </a:r>
            <a:endParaRPr lang="cs-CZ" dirty="0"/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 cstate="print"/>
          <a:srcRect l="1933" t="24235" r="58773" b="9813"/>
          <a:stretch>
            <a:fillRect/>
          </a:stretch>
        </p:blipFill>
        <p:spPr bwMode="auto">
          <a:xfrm>
            <a:off x="1835696" y="1484784"/>
            <a:ext cx="5112568" cy="4824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428625" y="0"/>
            <a:ext cx="8229600" cy="1143000"/>
          </a:xfrm>
        </p:spPr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88"/>
            <a:ext cx="8229600" cy="5197475"/>
          </a:xfrm>
        </p:spPr>
        <p:txBody>
          <a:bodyPr/>
          <a:lstStyle/>
          <a:p>
            <a:r>
              <a:rPr lang="it-IT" sz="1200" dirty="0" smtClean="0"/>
              <a:t>[1]. </a:t>
            </a:r>
            <a:r>
              <a:rPr lang="cs-CZ" sz="1200" dirty="0" smtClean="0"/>
              <a:t>OZ </a:t>
            </a:r>
            <a:r>
              <a:rPr lang="it-IT" sz="1200" dirty="0" smtClean="0"/>
              <a:t>In</a:t>
            </a:r>
            <a:r>
              <a:rPr lang="it-IT" sz="1200" dirty="0" smtClean="0"/>
              <a:t>: [online]. [cit. 2013-06-25]. Dostupné z: http://www.mikroelektro.utb.cz/e107_files/downloads/1227009311_operacni_zesilovace.pdf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it-IT" sz="1200" dirty="0" smtClean="0"/>
              <a:t>[2</a:t>
            </a:r>
            <a:r>
              <a:rPr lang="it-IT" sz="1200" dirty="0" smtClean="0"/>
              <a:t>].</a:t>
            </a:r>
            <a:r>
              <a:rPr lang="cs-CZ" sz="1200" dirty="0" smtClean="0"/>
              <a:t> Zapojení OZ</a:t>
            </a:r>
            <a:r>
              <a:rPr lang="it-IT" sz="1200" dirty="0" smtClean="0"/>
              <a:t> </a:t>
            </a:r>
            <a:r>
              <a:rPr lang="it-IT" sz="1200" dirty="0" smtClean="0"/>
              <a:t>In: [online]. [cit. 2013-06-25]. Dostupné z: http://cs.wikipedia.org/wiki/Zapojen%C3%AD_s_opera%C4%8Dn%C3%ADm_zesilova%C4%8Dem</a:t>
            </a:r>
            <a:endParaRPr lang="cs-CZ" sz="1200" dirty="0" smtClean="0"/>
          </a:p>
          <a:p>
            <a:pPr>
              <a:buFont typeface="Arial" charset="0"/>
              <a:buNone/>
            </a:pPr>
            <a:endParaRPr lang="cs-CZ" sz="1200" dirty="0" smtClean="0"/>
          </a:p>
          <a:p>
            <a:r>
              <a:rPr lang="it-IT" sz="1200" dirty="0" smtClean="0"/>
              <a:t>[3]. </a:t>
            </a:r>
            <a:r>
              <a:rPr lang="cs-CZ" sz="1200" dirty="0" smtClean="0"/>
              <a:t>OZ komparátor </a:t>
            </a:r>
            <a:r>
              <a:rPr lang="it-IT" sz="1200" dirty="0" smtClean="0"/>
              <a:t>In</a:t>
            </a:r>
            <a:r>
              <a:rPr lang="it-IT" sz="1200" dirty="0" smtClean="0"/>
              <a:t>: [online]. [cit. 2013-06-25]. Dostupné z: http://cs.wikipedia.org/wiki/Soubor:Opampcomparator.svg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it-IT" sz="1200" dirty="0" smtClean="0"/>
              <a:t>[4</a:t>
            </a:r>
            <a:r>
              <a:rPr lang="it-IT" sz="1200" dirty="0" smtClean="0"/>
              <a:t>].</a:t>
            </a:r>
            <a:r>
              <a:rPr lang="cs-CZ" sz="1200" dirty="0" smtClean="0"/>
              <a:t> Komparátor </a:t>
            </a:r>
            <a:r>
              <a:rPr lang="it-IT" sz="1200" dirty="0" smtClean="0"/>
              <a:t>In</a:t>
            </a:r>
            <a:r>
              <a:rPr lang="it-IT" sz="1200" dirty="0" smtClean="0"/>
              <a:t>: [online]. [cit. 2013-06-25]. Dostupné z: http://www.microdesignum.cz/clanky/PIC18F2455-2550-4455-4550.html</a:t>
            </a:r>
            <a:endParaRPr lang="cs-CZ" sz="1200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251</Words>
  <Application>Microsoft Office PowerPoint</Application>
  <PresentationFormat>Předvádění na obrazovce (4:3)</PresentationFormat>
  <Paragraphs>46</Paragraphs>
  <Slides>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4" baseType="lpstr">
      <vt:lpstr>Calibri</vt:lpstr>
      <vt:lpstr>Arial</vt:lpstr>
      <vt:lpstr>Garamond</vt:lpstr>
      <vt:lpstr>Tahoma</vt:lpstr>
      <vt:lpstr>Times New Roman</vt:lpstr>
      <vt:lpstr>Motiv sady Office</vt:lpstr>
      <vt:lpstr>Digitální učební materiál</vt:lpstr>
      <vt:lpstr>Komparátor </vt:lpstr>
      <vt:lpstr>Snímek 3</vt:lpstr>
      <vt:lpstr>Snímek 4</vt:lpstr>
      <vt:lpstr>Snímek 5</vt:lpstr>
      <vt:lpstr>Snímek 6</vt:lpstr>
      <vt:lpstr>Aplikace např. AD převodník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 učební materiál</dc:title>
  <dc:creator>NB</dc:creator>
  <cp:lastModifiedBy>siroky</cp:lastModifiedBy>
  <cp:revision>6</cp:revision>
  <dcterms:created xsi:type="dcterms:W3CDTF">2013-06-25T13:26:54Z</dcterms:created>
  <dcterms:modified xsi:type="dcterms:W3CDTF">2013-07-10T17:44:00Z</dcterms:modified>
</cp:coreProperties>
</file>