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DC48864-7AD9-48E4-A121-2A4262204117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754E69A-AC67-4A98-B511-8CA9875D27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61066-82C5-4D67-9B00-9A6A69C697AA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A1BFE0-69EE-4C66-90AE-BBD1D73F1F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3ACA2-F857-4B65-92BC-02E10908D9E5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B0134-09AB-455C-B1B2-B5804DEFEF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864410-E7E2-471B-971E-978E97BE47FE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16BD5D-A970-4DC7-8DDA-154C8BE7F3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BDA9A-285E-4460-B732-0EE036EF6858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A0914-EB89-4730-8AD3-D32FCA0CCE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6E7A0C-D25B-4306-AC57-A0ADA271CB69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87D688-4A34-4DD7-91B3-ACB9C55B74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BD30C4-AA10-49A5-9E51-E1B4F68CD315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E49DB-5F7B-4016-8997-0FF064347A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458DAE-2D9F-4564-9835-B06CCA49B2D7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F43AD-9621-470D-A16B-FE2FE80F0A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95B58-8712-4392-A8DE-D2B2288F4D57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DAEC0-8278-4F9D-9D18-52F9F224B9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A4984D-2CC2-4CB2-A455-DC739FF50A1D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9B26D4-AAA2-4A9E-BF23-4BABF66545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075D0-9010-4B53-A37C-6E47C71BAD15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AA91E-9BC8-43CD-8AEB-33D6B1D0B9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2BE6B-5C9F-4021-A80D-FB92B688420D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114F5-423C-4794-B06C-560058F991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365AA2E-3C21-467A-A5AB-1440A0DCAD81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4020B01-6DC4-47B1-897D-CC910B8644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%C3%A1sov%C3%A1_struktur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Polovodičové materiály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červen 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OPVK_1.5_DUM_III/2_TAP3_SR033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VY_32_INOVACE_TAP3_SR033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Polovodičové materiály  -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princip, vlastnosti a využití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571500" y="-214313"/>
            <a:ext cx="7772400" cy="1470026"/>
          </a:xfrm>
        </p:spPr>
        <p:txBody>
          <a:bodyPr/>
          <a:lstStyle/>
          <a:p>
            <a:pPr eaLnBrk="1" hangingPunct="1"/>
            <a:r>
              <a:rPr lang="cs-CZ" smtClean="0"/>
              <a:t>Polovodičové materiály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38" y="571500"/>
            <a:ext cx="7858125" cy="4852988"/>
          </a:xfrm>
        </p:spPr>
        <p:txBody>
          <a:bodyPr rtlCol="0">
            <a:normAutofit fontScale="92500" lnSpcReduction="1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tx1"/>
                </a:solidFill>
              </a:rPr>
              <a:t> Ve vodivém </a:t>
            </a:r>
            <a:r>
              <a:rPr lang="cs-CZ" dirty="0" smtClean="0">
                <a:solidFill>
                  <a:schemeClr val="tx1"/>
                </a:solidFill>
              </a:rPr>
              <a:t>materiálu je přebytek volných nosičů elektrického náboje – elektronů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 </a:t>
            </a:r>
            <a:r>
              <a:rPr lang="cs-CZ" b="1" dirty="0" smtClean="0">
                <a:solidFill>
                  <a:schemeClr val="tx1"/>
                </a:solidFill>
              </a:rPr>
              <a:t>V izolantu </a:t>
            </a:r>
            <a:r>
              <a:rPr lang="cs-CZ" dirty="0" smtClean="0">
                <a:solidFill>
                  <a:schemeClr val="tx1"/>
                </a:solidFill>
              </a:rPr>
              <a:t>je nedostatek volných elektrických vodičů (elektronů)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pl-PL" b="1" dirty="0" smtClean="0">
                <a:solidFill>
                  <a:schemeClr val="tx1"/>
                </a:solidFill>
              </a:rPr>
              <a:t> </a:t>
            </a:r>
            <a:r>
              <a:rPr lang="cs-CZ" b="1" dirty="0" smtClean="0">
                <a:solidFill>
                  <a:schemeClr val="tx1"/>
                </a:solidFill>
              </a:rPr>
              <a:t>Polovodiče </a:t>
            </a:r>
            <a:r>
              <a:rPr lang="cs-CZ" dirty="0" smtClean="0">
                <a:solidFill>
                  <a:schemeClr val="tx1"/>
                </a:solidFill>
              </a:rPr>
              <a:t>jsou látky, které mají měrný odpor mnohem větší než kovové vodiče, ale menší než izolanty</a:t>
            </a:r>
          </a:p>
        </p:txBody>
      </p:sp>
      <p:pic>
        <p:nvPicPr>
          <p:cNvPr id="3077" name="Picture 5" descr="Soubor:PasTeor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4797152"/>
            <a:ext cx="5266612" cy="206084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702854" y="648866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[2]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6286500"/>
          </a:xfrm>
        </p:spPr>
        <p:txBody>
          <a:bodyPr/>
          <a:lstStyle/>
          <a:p>
            <a:pPr eaLnBrk="1" hangingPunct="1"/>
            <a:r>
              <a:rPr lang="cs-CZ" smtClean="0"/>
              <a:t>Vodivost polovodičů silně závisí na teplotě a na osvětlení</a:t>
            </a:r>
          </a:p>
          <a:p>
            <a:pPr eaLnBrk="1" hangingPunct="1"/>
            <a:r>
              <a:rPr lang="cs-CZ" smtClean="0"/>
              <a:t>Nejvýznamnějším polovodičem je křemík, dále pak germanium, selen, fosfor, arzen a řada dalších</a:t>
            </a:r>
          </a:p>
          <a:p>
            <a:pPr eaLnBrk="1" hangingPunct="1"/>
            <a:r>
              <a:rPr lang="cs-CZ" smtClean="0"/>
              <a:t>Uplatňují se jako základní materiály pro konstrukci polovodičových součástek (křemík), nebo jako složky a příměsi polovodičových sloučenin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858000"/>
          </a:xfrm>
        </p:spPr>
        <p:txBody>
          <a:bodyPr/>
          <a:lstStyle/>
          <a:p>
            <a:pPr eaLnBrk="1" hangingPunct="1"/>
            <a:r>
              <a:rPr lang="cs-CZ" smtClean="0"/>
              <a:t>Elektrické vlastnosti polovodičů můžeme vysvětlit na základě vlastností jejich krystalové mřížky</a:t>
            </a:r>
          </a:p>
          <a:p>
            <a:pPr eaLnBrk="1" hangingPunct="1"/>
            <a:r>
              <a:rPr lang="cs-CZ" smtClean="0"/>
              <a:t>Například křemík je čtyřmocný (má 4 valenční elektrony) a jeho atomy jsou uspořádány v krystalové mřížce</a:t>
            </a:r>
          </a:p>
          <a:p>
            <a:pPr eaLnBrk="1" hangingPunct="1"/>
            <a:r>
              <a:rPr lang="cs-CZ" smtClean="0"/>
              <a:t>Při nízkých teplotách jsou valenční elektrony silně poutány v mřížce, křemík proud nevede</a:t>
            </a:r>
          </a:p>
          <a:p>
            <a:pPr eaLnBrk="1" hangingPunct="1"/>
            <a:r>
              <a:rPr lang="cs-CZ" smtClean="0"/>
              <a:t>Při zahřátí se ionty v krystalové mřížce rozkmitají a dochází k uvolňování valenčních elektronů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858000"/>
          </a:xfrm>
        </p:spPr>
        <p:txBody>
          <a:bodyPr/>
          <a:lstStyle/>
          <a:p>
            <a:pPr eaLnBrk="1" hangingPunct="1"/>
            <a:r>
              <a:rPr lang="cs-CZ" smtClean="0"/>
              <a:t>Opustí-li elektron své místo v mřížce, objeví se místo, kde chybí záporný náboj</a:t>
            </a:r>
          </a:p>
          <a:p>
            <a:pPr eaLnBrk="1" hangingPunct="1"/>
            <a:r>
              <a:rPr lang="cs-CZ" smtClean="0"/>
              <a:t>Toto prázdné místo se nazývá </a:t>
            </a:r>
            <a:r>
              <a:rPr lang="cs-CZ" b="1" smtClean="0"/>
              <a:t>"díra"</a:t>
            </a:r>
            <a:r>
              <a:rPr lang="cs-CZ" smtClean="0"/>
              <a:t> a chybějící záporný náboj se navenek projeví jako náboj kladný</a:t>
            </a:r>
          </a:p>
          <a:p>
            <a:pPr eaLnBrk="1" hangingPunct="1"/>
            <a:r>
              <a:rPr lang="cs-CZ" smtClean="0"/>
              <a:t>Do "díry" může přeskočit jiný elektron z krystalové mřížky a doplnit chybějící záporný náboj</a:t>
            </a:r>
          </a:p>
          <a:p>
            <a:pPr eaLnBrk="1" hangingPunct="1"/>
            <a:r>
              <a:rPr lang="cs-CZ" smtClean="0"/>
              <a:t>Dojde k </a:t>
            </a:r>
            <a:r>
              <a:rPr lang="cs-CZ" b="1" smtClean="0"/>
              <a:t>rekombinaci</a:t>
            </a:r>
          </a:p>
          <a:p>
            <a:pPr eaLnBrk="1" hangingPunct="1"/>
            <a:r>
              <a:rPr lang="cs-CZ" smtClean="0"/>
              <a:t>Kladná "díra" se však objeví na místě, odkud elektron přeskočil, vypadá to tedy, jako by se "díry" stěhovaly v krystalové mřížce z místa na místo					</a:t>
            </a:r>
            <a:r>
              <a:rPr lang="en-US" smtClean="0"/>
              <a:t>		</a:t>
            </a:r>
            <a:r>
              <a:rPr lang="en-US" sz="2800" smtClean="0"/>
              <a:t>[1]</a:t>
            </a: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Zástupný symbol pro obsah 3" descr="f2-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57313" y="428625"/>
            <a:ext cx="5715000" cy="5629275"/>
          </a:xfrm>
        </p:spPr>
      </p:pic>
      <p:sp>
        <p:nvSpPr>
          <p:cNvPr id="7171" name="Obdélník 4"/>
          <p:cNvSpPr>
            <a:spLocks noChangeArrowheads="1"/>
          </p:cNvSpPr>
          <p:nvPr/>
        </p:nvSpPr>
        <p:spPr bwMode="auto">
          <a:xfrm>
            <a:off x="2857500" y="6072188"/>
            <a:ext cx="2146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Vlastní vodivost</a:t>
            </a:r>
          </a:p>
        </p:txBody>
      </p:sp>
      <p:sp>
        <p:nvSpPr>
          <p:cNvPr id="7172" name="Obdélník 5"/>
          <p:cNvSpPr>
            <a:spLocks noChangeArrowheads="1"/>
          </p:cNvSpPr>
          <p:nvPr/>
        </p:nvSpPr>
        <p:spPr bwMode="auto">
          <a:xfrm>
            <a:off x="7643813" y="6143625"/>
            <a:ext cx="5886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dirty="0" smtClean="0">
                <a:latin typeface="Calibri" pitchFamily="34" charset="0"/>
              </a:rPr>
              <a:t>[</a:t>
            </a:r>
            <a:r>
              <a:rPr lang="cs-CZ" sz="2800" dirty="0" smtClean="0">
                <a:latin typeface="Calibri" pitchFamily="34" charset="0"/>
              </a:rPr>
              <a:t>1</a:t>
            </a:r>
            <a:r>
              <a:rPr lang="en-US" sz="2800" dirty="0" smtClean="0">
                <a:latin typeface="Calibri" pitchFamily="34" charset="0"/>
              </a:rPr>
              <a:t>]</a:t>
            </a:r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6143625"/>
          </a:xfrm>
        </p:spPr>
        <p:txBody>
          <a:bodyPr/>
          <a:lstStyle/>
          <a:p>
            <a:pPr eaLnBrk="1" hangingPunct="1"/>
            <a:r>
              <a:rPr lang="cs-CZ" smtClean="0"/>
              <a:t>Připojíme-li k tomuto polovodiči zdroj napětí, začnou se záporné elektrony přesouvat ke kladnému pólu, kladné díry k pólu zápornému a nastane usměrněný pohyb nábojů</a:t>
            </a:r>
          </a:p>
          <a:p>
            <a:pPr eaLnBrk="1" hangingPunct="1"/>
            <a:r>
              <a:rPr lang="cs-CZ" smtClean="0"/>
              <a:t>Elektrický proud v polovodičích je způsoben usměrněným pohybem uvolněných elektronů a "děr". (na rozdíl od kovů, kde elektrický proud vedou jen volné elektrony)</a:t>
            </a:r>
          </a:p>
          <a:p>
            <a:pPr eaLnBrk="1" hangingPunct="1"/>
            <a:r>
              <a:rPr lang="cs-CZ" smtClean="0"/>
              <a:t>Pokud v polovodiči vedou elektrický proud elektrony a "díry" vzniklé výše popsaným způsobem, hovoříme o </a:t>
            </a:r>
            <a:r>
              <a:rPr lang="cs-CZ" b="1" smtClean="0"/>
              <a:t>vlastní vodivosti</a:t>
            </a:r>
            <a:r>
              <a:rPr lang="cs-CZ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/>
          <a:lstStyle/>
          <a:p>
            <a:pPr eaLnBrk="1" hangingPunct="1"/>
            <a:r>
              <a:rPr lang="cs-CZ" smtClean="0"/>
              <a:t>V technické praxi mají největší využití tzv. </a:t>
            </a:r>
            <a:r>
              <a:rPr lang="cs-CZ" b="1" smtClean="0"/>
              <a:t>nevlastní polovodiče</a:t>
            </a:r>
            <a:r>
              <a:rPr lang="cs-CZ" smtClean="0"/>
              <a:t>, jejichž krystalová mřížka byla "znečištěna" nepatrným množstvím příměsí</a:t>
            </a:r>
          </a:p>
          <a:p>
            <a:pPr eaLnBrk="1" hangingPunct="1"/>
            <a:r>
              <a:rPr lang="cs-CZ" smtClean="0"/>
              <a:t>Vlastnosti polovodičů jsou totiž silně závislé na příměsích a vhodným výběrem příměsi můžeme dosáhnout toho, aby v polovodiči byl elektrický proud veden buď volnými elektrony (elektronová vodivost, vodivost typu N), nebo "děrami" (děrová vodivost, vodivost typu P)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62865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	Vodivost typu N</a:t>
            </a:r>
            <a:r>
              <a:rPr lang="cs-CZ" dirty="0" smtClean="0"/>
              <a:t> (negativní):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krystalu křemíku jsou některé atomy </a:t>
            </a:r>
            <a:r>
              <a:rPr lang="cs-CZ" dirty="0" err="1" smtClean="0"/>
              <a:t>nahraženy</a:t>
            </a:r>
            <a:r>
              <a:rPr lang="cs-CZ" dirty="0" smtClean="0"/>
              <a:t> pětimocnými atomy, např. arzenu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Jejich čtyři valenční elektrony se účastní vazeb, ale páté se již v chemických vazbách nemohou uplatnit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Jsou velmi slabě vázané a již při nízkých teplotách se stanou volnými elektrony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křemíku s příměsí pětimocného prvku (říká se mu donor) je nadbytek volných elektronů, které po připojení ke zdroji způsobují jeho </a:t>
            </a:r>
            <a:r>
              <a:rPr lang="cs-CZ" b="1" dirty="0" smtClean="0"/>
              <a:t>elektronovou vodivost</a:t>
            </a:r>
            <a:r>
              <a:rPr lang="cs-CZ" dirty="0" smtClean="0"/>
              <a:t> typu N</a:t>
            </a:r>
            <a:endParaRPr lang="en-US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dirty="0" smtClean="0"/>
              <a:t>									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Zástupný symbol pro obsah 3" descr="typ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57375" y="428625"/>
            <a:ext cx="5367338" cy="5286375"/>
          </a:xfrm>
        </p:spPr>
      </p:pic>
      <p:sp>
        <p:nvSpPr>
          <p:cNvPr id="11267" name="Obdélník 4"/>
          <p:cNvSpPr>
            <a:spLocks noChangeArrowheads="1"/>
          </p:cNvSpPr>
          <p:nvPr/>
        </p:nvSpPr>
        <p:spPr bwMode="auto">
          <a:xfrm>
            <a:off x="3214688" y="5857875"/>
            <a:ext cx="33575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Nevlastní vodivost typu N</a:t>
            </a:r>
          </a:p>
        </p:txBody>
      </p:sp>
      <p:sp>
        <p:nvSpPr>
          <p:cNvPr id="11268" name="Obdélník 5"/>
          <p:cNvSpPr>
            <a:spLocks noChangeArrowheads="1"/>
          </p:cNvSpPr>
          <p:nvPr/>
        </p:nvSpPr>
        <p:spPr bwMode="auto">
          <a:xfrm>
            <a:off x="7858125" y="6072188"/>
            <a:ext cx="5886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dirty="0" smtClean="0">
                <a:latin typeface="Calibri" pitchFamily="34" charset="0"/>
              </a:rPr>
              <a:t>[</a:t>
            </a:r>
            <a:r>
              <a:rPr lang="cs-CZ" sz="2800" dirty="0" smtClean="0">
                <a:latin typeface="Calibri" pitchFamily="34" charset="0"/>
              </a:rPr>
              <a:t>1</a:t>
            </a:r>
            <a:r>
              <a:rPr lang="en-US" sz="2800" dirty="0" smtClean="0">
                <a:latin typeface="Calibri" pitchFamily="34" charset="0"/>
              </a:rPr>
              <a:t>]</a:t>
            </a:r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142875"/>
            <a:ext cx="8229600" cy="6715125"/>
          </a:xfrm>
        </p:spPr>
        <p:txBody>
          <a:bodyPr rtlCol="0">
            <a:normAutofit fontScale="850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b="1" dirty="0" smtClean="0"/>
              <a:t>Vodivost typu P</a:t>
            </a:r>
            <a:r>
              <a:rPr lang="cs-CZ" sz="3500" dirty="0" smtClean="0"/>
              <a:t> (pozitivní):</a:t>
            </a:r>
            <a:br>
              <a:rPr lang="cs-CZ" sz="3500" dirty="0" smtClean="0"/>
            </a:br>
            <a:r>
              <a:rPr lang="cs-CZ" sz="3500" dirty="0" smtClean="0"/>
              <a:t>Zabudují-li se do krystalové mřížky atomy trojmocného prvku se třemi valenčními elektrony, např. india, chybí pro obsazení všech chemických vazeb elektrony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 smtClean="0"/>
              <a:t>V místě nenasycené vazby vznikne "díra" s kladným nábojem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 smtClean="0"/>
              <a:t>Tuto "díru" může zaplnit elektron z některé jiné vazby a "díra" se v krystalu přesune na jeho místo</a:t>
            </a:r>
            <a:br>
              <a:rPr lang="cs-CZ" sz="3500" dirty="0" smtClean="0"/>
            </a:br>
            <a:r>
              <a:rPr lang="cs-CZ" sz="3500" dirty="0" smtClean="0"/>
              <a:t>Příměs trojmocného prvku (říká se mu akceptor) vytváří v krystalu křemíku nadbytek kladných "děr", které po připojení ke zdroji způsobují jeho </a:t>
            </a:r>
            <a:r>
              <a:rPr lang="cs-CZ" sz="3500" b="1" dirty="0" smtClean="0"/>
              <a:t>děrovou vodivost</a:t>
            </a:r>
            <a:r>
              <a:rPr lang="cs-CZ" sz="3500" dirty="0" smtClean="0"/>
              <a:t> typu P</a:t>
            </a:r>
            <a:r>
              <a:rPr lang="en-US" sz="3600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3600" dirty="0" smtClean="0"/>
              <a:t>									</a:t>
            </a:r>
            <a:endParaRPr lang="en-US" sz="3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dirty="0" smtClean="0"/>
              <a:t>									 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Zástupný symbol pro obsah 3" descr="I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71625" y="500063"/>
            <a:ext cx="5729288" cy="5643562"/>
          </a:xfrm>
        </p:spPr>
      </p:pic>
      <p:sp>
        <p:nvSpPr>
          <p:cNvPr id="13315" name="Obdélník 4"/>
          <p:cNvSpPr>
            <a:spLocks noChangeArrowheads="1"/>
          </p:cNvSpPr>
          <p:nvPr/>
        </p:nvSpPr>
        <p:spPr bwMode="auto">
          <a:xfrm>
            <a:off x="2786063" y="6072188"/>
            <a:ext cx="33258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Nevlastní vodivost typu P</a:t>
            </a:r>
          </a:p>
        </p:txBody>
      </p:sp>
      <p:sp>
        <p:nvSpPr>
          <p:cNvPr id="13316" name="Obdélník 5"/>
          <p:cNvSpPr>
            <a:spLocks noChangeArrowheads="1"/>
          </p:cNvSpPr>
          <p:nvPr/>
        </p:nvSpPr>
        <p:spPr bwMode="auto">
          <a:xfrm>
            <a:off x="8001000" y="6143625"/>
            <a:ext cx="5886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dirty="0" smtClean="0">
                <a:latin typeface="Calibri" pitchFamily="34" charset="0"/>
              </a:rPr>
              <a:t>[</a:t>
            </a:r>
            <a:r>
              <a:rPr lang="cs-CZ" sz="2800" dirty="0" smtClean="0">
                <a:latin typeface="Calibri" pitchFamily="34" charset="0"/>
              </a:rPr>
              <a:t>1</a:t>
            </a:r>
            <a:r>
              <a:rPr lang="en-US" sz="2800" dirty="0" smtClean="0">
                <a:latin typeface="Calibri" pitchFamily="34" charset="0"/>
              </a:rPr>
              <a:t>]</a:t>
            </a:r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25"/>
            <a:ext cx="8229600" cy="5126038"/>
          </a:xfrm>
        </p:spPr>
        <p:txBody>
          <a:bodyPr/>
          <a:lstStyle/>
          <a:p>
            <a:pPr eaLnBrk="1" hangingPunct="1"/>
            <a:r>
              <a:rPr lang="it-IT" sz="1200" dirty="0" smtClean="0"/>
              <a:t>[1]. In: [online]. [cit. 2013-06-27]. Dostupné z: http://www.cez.cz/edee/content/microsites/elektrina/fyz9.htm</a:t>
            </a:r>
            <a:endParaRPr lang="cs-CZ" sz="1200" dirty="0" smtClean="0"/>
          </a:p>
          <a:p>
            <a:pPr eaLnBrk="1" hangingPunct="1"/>
            <a:endParaRPr lang="cs-CZ" sz="1200" dirty="0" smtClean="0"/>
          </a:p>
          <a:p>
            <a:pPr eaLnBrk="1" hangingPunct="1"/>
            <a:r>
              <a:rPr lang="it-IT" sz="1200" dirty="0" smtClean="0"/>
              <a:t>[</a:t>
            </a:r>
            <a:r>
              <a:rPr lang="cs-CZ" sz="1200" dirty="0" smtClean="0"/>
              <a:t>2</a:t>
            </a:r>
            <a:r>
              <a:rPr lang="it-IT" sz="1200" dirty="0" smtClean="0"/>
              <a:t>]. </a:t>
            </a:r>
            <a:r>
              <a:rPr lang="cs-CZ" sz="1200" dirty="0" smtClean="0"/>
              <a:t> Pásová struktura atomu </a:t>
            </a:r>
            <a:r>
              <a:rPr lang="it-IT" sz="1200" dirty="0" smtClean="0"/>
              <a:t>In</a:t>
            </a:r>
            <a:r>
              <a:rPr lang="it-IT" sz="1200" dirty="0" smtClean="0"/>
              <a:t>: [online]. [cit. 2013-06-27]. Dostupné z: </a:t>
            </a:r>
            <a:r>
              <a:rPr lang="cs-CZ" sz="1200" dirty="0" smtClean="0">
                <a:hlinkClick r:id="rId2"/>
              </a:rPr>
              <a:t>http://cs.wikipedia.org/wiki/P%C3%A1sov%C3%A1_struktura</a:t>
            </a:r>
            <a:endParaRPr lang="cs-CZ" sz="1200" dirty="0" smtClean="0"/>
          </a:p>
          <a:p>
            <a:pPr eaLnBrk="1" hangingPunct="1"/>
            <a:endParaRPr lang="cs-CZ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349</Words>
  <Application>Microsoft Office PowerPoint</Application>
  <PresentationFormat>Předvádění na obrazovce (4:3)</PresentationFormat>
  <Paragraphs>63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Arial</vt:lpstr>
      <vt:lpstr>Calibri</vt:lpstr>
      <vt:lpstr>Garamond</vt:lpstr>
      <vt:lpstr>Tahoma</vt:lpstr>
      <vt:lpstr>Times New Roman</vt:lpstr>
      <vt:lpstr>Motiv sady Office</vt:lpstr>
      <vt:lpstr>Digitální učební materiál</vt:lpstr>
      <vt:lpstr>Polovodičové materiály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NB</dc:creator>
  <cp:lastModifiedBy>siroky</cp:lastModifiedBy>
  <cp:revision>10</cp:revision>
  <dcterms:created xsi:type="dcterms:W3CDTF">2013-06-27T08:15:07Z</dcterms:created>
  <dcterms:modified xsi:type="dcterms:W3CDTF">2013-07-10T17:52:31Z</dcterms:modified>
</cp:coreProperties>
</file>