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63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4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65535-299F-4333-885E-F2A50A2AF343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592DB-C8BE-46D1-A405-6A42FB6361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ABE17-3334-4166-A62A-12B9C75D88F5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12DD3-97FE-492C-BC26-603016BB3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lucy.troja.mff.cuni.cz/~tichy/elektross/soucastky/jeden_prechod/primes_polovodic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Polovodič typu N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OPVK_1.5_DUM_III/2_TAP3_SR035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VY_32_INOVACE_TAP3_SR035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olovodič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typu N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-285776"/>
            <a:ext cx="7772400" cy="1470025"/>
          </a:xfrm>
        </p:spPr>
        <p:txBody>
          <a:bodyPr/>
          <a:lstStyle/>
          <a:p>
            <a:r>
              <a:rPr lang="cs-CZ" dirty="0" smtClean="0"/>
              <a:t>Polovodič typu 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714356"/>
            <a:ext cx="7929618" cy="6143644"/>
          </a:xfrm>
        </p:spPr>
        <p:txBody>
          <a:bodyPr>
            <a:normAutofit lnSpcReduction="1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Přidáme-li </a:t>
            </a:r>
            <a:r>
              <a:rPr lang="cs-CZ" dirty="0">
                <a:solidFill>
                  <a:schemeClr val="tx1"/>
                </a:solidFill>
              </a:rPr>
              <a:t>do čistého křemíku se čtyřmi valenčními elektrony prvek s pěti valenčními elektrony (fosfor, arsen nebo antimon), vznikne polovodič typu </a:t>
            </a:r>
            <a:r>
              <a:rPr lang="cs-CZ" dirty="0" smtClean="0">
                <a:solidFill>
                  <a:schemeClr val="tx1"/>
                </a:solidFill>
              </a:rPr>
              <a:t>N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Prvku </a:t>
            </a:r>
            <a:r>
              <a:rPr lang="cs-CZ" dirty="0">
                <a:solidFill>
                  <a:schemeClr val="tx1"/>
                </a:solidFill>
              </a:rPr>
              <a:t>příměsi, který má o jeden elektron více, říkáme donor (dárce – daruje elektron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 Obecně: A</a:t>
            </a:r>
            <a:r>
              <a:rPr lang="cs-CZ" baseline="30000" dirty="0">
                <a:solidFill>
                  <a:schemeClr val="tx1"/>
                </a:solidFill>
              </a:rPr>
              <a:t>IV</a:t>
            </a:r>
            <a:r>
              <a:rPr lang="cs-CZ" dirty="0">
                <a:solidFill>
                  <a:schemeClr val="tx1"/>
                </a:solidFill>
              </a:rPr>
              <a:t> + B</a:t>
            </a:r>
            <a:r>
              <a:rPr lang="cs-CZ" baseline="30000" dirty="0">
                <a:solidFill>
                  <a:schemeClr val="tx1"/>
                </a:solidFill>
              </a:rPr>
              <a:t>V</a:t>
            </a:r>
            <a:r>
              <a:rPr lang="cs-CZ" dirty="0">
                <a:solidFill>
                  <a:schemeClr val="tx1"/>
                </a:solidFill>
              </a:rPr>
              <a:t> &gt; </a:t>
            </a:r>
            <a:r>
              <a:rPr lang="cs-CZ" dirty="0" smtClean="0">
                <a:solidFill>
                  <a:schemeClr val="tx1"/>
                </a:solidFill>
              </a:rPr>
              <a:t>N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Čtyři </a:t>
            </a:r>
            <a:r>
              <a:rPr lang="cs-CZ" dirty="0">
                <a:solidFill>
                  <a:schemeClr val="tx1"/>
                </a:solidFill>
              </a:rPr>
              <a:t>valenční elektrony arsenu se naváží se sousedními atomy křemíku, ale jeden (pátý) elektron partnera nenajde, proto se může velmi snadno uvolnit z vazby s vlastním atomem a pohybovat se prostorem krystalové mřížky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tabulka prvků</a:t>
            </a: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235" t="26203" r="64307" b="36391"/>
          <a:stretch>
            <a:fillRect/>
          </a:stretch>
        </p:blipFill>
        <p:spPr bwMode="auto">
          <a:xfrm>
            <a:off x="467544" y="260648"/>
            <a:ext cx="8136904" cy="6721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460432" y="64533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r>
              <a:rPr lang="cs-CZ" dirty="0"/>
              <a:t>Tyto zbylé volné elektrony dárce zprostředkovávají svým pohybem záporných (negativních) nábojů elektronovou vodivost (nevlastní vodivost typu N</a:t>
            </a:r>
            <a:r>
              <a:rPr lang="cs-CZ" dirty="0" smtClean="0"/>
              <a:t>)</a:t>
            </a:r>
          </a:p>
          <a:p>
            <a:r>
              <a:rPr lang="cs-CZ" dirty="0"/>
              <a:t>Elektronů, které jsou do polovodiče dodány, je mnohem více, než vlastních nosičů náboje polovodiče, a proto jsou většinovými (majoritními) nosiči </a:t>
            </a:r>
            <a:r>
              <a:rPr lang="cs-CZ" dirty="0" smtClean="0"/>
              <a:t>náboje</a:t>
            </a:r>
          </a:p>
          <a:p>
            <a:r>
              <a:rPr lang="cs-CZ" dirty="0"/>
              <a:t>Polovodič typu N obsahuje také i díry, ale ty vznikají jako produkt působení teploty, jsou to vlastní nosiče náboje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r>
              <a:rPr lang="cs-CZ" dirty="0"/>
              <a:t>Jejich množství je závislé na teplotě polovodiče (s rostoucí teplotou </a:t>
            </a:r>
            <a:r>
              <a:rPr lang="cs-CZ" dirty="0" smtClean="0"/>
              <a:t>roste)</a:t>
            </a:r>
          </a:p>
          <a:p>
            <a:r>
              <a:rPr lang="cs-CZ" dirty="0"/>
              <a:t>Tyto díry jsou v polovodiči menšinovými (minoritními) nosiči </a:t>
            </a:r>
            <a:r>
              <a:rPr lang="cs-CZ" dirty="0" smtClean="0"/>
              <a:t>náboje</a:t>
            </a:r>
          </a:p>
          <a:p>
            <a:r>
              <a:rPr lang="cs-CZ" dirty="0"/>
              <a:t>Připojíme-li polovodič typu N ke zdroji napětí, jsou volné elektrony usměrněny elektrickým polem a pohybují se od záporného pólu ke kladnému pólu </a:t>
            </a:r>
            <a:r>
              <a:rPr lang="cs-CZ" dirty="0" smtClean="0"/>
              <a:t>zdroje</a:t>
            </a:r>
          </a:p>
          <a:p>
            <a:pPr>
              <a:buNone/>
            </a:pPr>
            <a:r>
              <a:rPr lang="en-US" sz="2800" dirty="0" smtClean="0"/>
              <a:t>									[1]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polovodiceee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214290"/>
            <a:ext cx="6762418" cy="5143536"/>
          </a:xfrm>
        </p:spPr>
      </p:pic>
      <p:sp>
        <p:nvSpPr>
          <p:cNvPr id="7" name="Obdélník 6"/>
          <p:cNvSpPr/>
          <p:nvPr/>
        </p:nvSpPr>
        <p:spPr>
          <a:xfrm>
            <a:off x="3214678" y="5572140"/>
            <a:ext cx="26491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Polovodič typu N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858148" y="5929330"/>
            <a:ext cx="5886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[2]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jeste_NN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7290" y="551347"/>
            <a:ext cx="6131430" cy="4663603"/>
          </a:xfrm>
        </p:spPr>
      </p:pic>
      <p:sp>
        <p:nvSpPr>
          <p:cNvPr id="5" name="Obdélník 4"/>
          <p:cNvSpPr/>
          <p:nvPr/>
        </p:nvSpPr>
        <p:spPr>
          <a:xfrm>
            <a:off x="714348" y="5286388"/>
            <a:ext cx="80010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Při nízké teplotě se uvolní pátý elektron od atomu arsenu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7858148" y="6072206"/>
            <a:ext cx="5886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[</a:t>
            </a:r>
            <a:r>
              <a:rPr lang="cs-CZ" sz="2800" dirty="0" smtClean="0"/>
              <a:t>3</a:t>
            </a:r>
            <a:r>
              <a:rPr lang="en-US" sz="2800" dirty="0" smtClean="0"/>
              <a:t>]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r>
              <a:rPr lang="en-US" sz="1200" dirty="0"/>
              <a:t>[1]. In: </a:t>
            </a:r>
            <a:r>
              <a:rPr lang="en-US" sz="1200" i="1" dirty="0"/>
              <a:t>Wikipedia: the free encyclopedia</a:t>
            </a:r>
            <a:r>
              <a:rPr lang="en-US" sz="1200" dirty="0"/>
              <a:t> [online]. San Francisco (CA): Wikimedia Foundation, 2001- [cit. 2013-06-27]. </a:t>
            </a:r>
            <a:r>
              <a:rPr lang="en-US" sz="1200" dirty="0" err="1"/>
              <a:t>Dostupné</a:t>
            </a:r>
            <a:r>
              <a:rPr lang="en-US" sz="1200" dirty="0"/>
              <a:t> z: http://</a:t>
            </a:r>
            <a:r>
              <a:rPr lang="en-US" sz="1200" dirty="0" smtClean="0"/>
              <a:t>cs.wikipedia.org/wiki/Polovodi%C4%8D</a:t>
            </a:r>
          </a:p>
          <a:p>
            <a:endParaRPr lang="en-US" sz="1200" dirty="0"/>
          </a:p>
          <a:p>
            <a:r>
              <a:rPr lang="it-IT" sz="1200" dirty="0"/>
              <a:t>[2]. In: [online]. [cit. 2013-06-27]. Dostupné z: http://lucy.troja.mff.cuni.cz/~</a:t>
            </a:r>
            <a:r>
              <a:rPr lang="it-IT" sz="1200" dirty="0" smtClean="0"/>
              <a:t>tichy/elektross/soucastky/jeden_prechod/primes_polovodic.html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it-IT" sz="1200" dirty="0" smtClean="0"/>
              <a:t>[</a:t>
            </a:r>
            <a:r>
              <a:rPr lang="cs-CZ" sz="1200" dirty="0" smtClean="0"/>
              <a:t>3</a:t>
            </a:r>
            <a:r>
              <a:rPr lang="it-IT" sz="1200" dirty="0" smtClean="0"/>
              <a:t>]. In: [online]. [cit. 2013-06-27]. Dostupné z: </a:t>
            </a:r>
            <a:r>
              <a:rPr lang="it-IT" sz="1200" dirty="0" smtClean="0">
                <a:hlinkClick r:id="rId2"/>
              </a:rPr>
              <a:t>http://lucy.troja.mff.cuni.cz/~</a:t>
            </a:r>
            <a:r>
              <a:rPr lang="it-IT" sz="1200" dirty="0" smtClean="0">
                <a:hlinkClick r:id="rId2"/>
              </a:rPr>
              <a:t>tichy/elektross/soucastky/jeden_prechod/primes_polovodic.html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 smtClean="0"/>
          </a:p>
          <a:p>
            <a:r>
              <a:rPr lang="it-IT" sz="1200" dirty="0" smtClean="0"/>
              <a:t>[</a:t>
            </a:r>
            <a:r>
              <a:rPr lang="cs-CZ" sz="1200" dirty="0" smtClean="0"/>
              <a:t>4</a:t>
            </a:r>
            <a:r>
              <a:rPr lang="it-IT" sz="1200" dirty="0" smtClean="0"/>
              <a:t>]. </a:t>
            </a:r>
            <a:r>
              <a:rPr lang="cs-CZ" sz="1200" dirty="0" smtClean="0"/>
              <a:t>Periodická soustava prvků </a:t>
            </a:r>
            <a:r>
              <a:rPr lang="it-IT" sz="1200" dirty="0" smtClean="0"/>
              <a:t>In: [online]. [cit. 2013-06-27]. Dostupné z: http://</a:t>
            </a:r>
            <a:r>
              <a:rPr lang="cs-CZ" sz="1200" dirty="0" smtClean="0"/>
              <a:t>www.tabulka</a:t>
            </a:r>
            <a:r>
              <a:rPr lang="it-IT" sz="1200" dirty="0" smtClean="0"/>
              <a:t>.cz/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231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Digitální učební materiál</vt:lpstr>
      <vt:lpstr>Polovodič typu N</vt:lpstr>
      <vt:lpstr>Periodická tabulka prvků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5</cp:revision>
  <dcterms:created xsi:type="dcterms:W3CDTF">2013-06-27T09:38:11Z</dcterms:created>
  <dcterms:modified xsi:type="dcterms:W3CDTF">2013-07-10T17:59:37Z</dcterms:modified>
</cp:coreProperties>
</file>