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660"/>
  </p:normalViewPr>
  <p:slideViewPr>
    <p:cSldViewPr>
      <p:cViewPr varScale="1">
        <p:scale>
          <a:sx n="69" d="100"/>
          <a:sy n="69" d="100"/>
        </p:scale>
        <p:origin x="-142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ABA8500A-4AAD-4030-91E7-B94D628AAA00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39C241D5-0628-4E27-8D62-2A8BC53E41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133D29-04E5-4C1B-B236-19E1688C0A0F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06C48C-4723-4934-AD5F-9ECFD9D966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17D199-408E-4E99-B993-312F116F58D7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D1E3EB-8BBF-419A-99A3-1F1AE7E250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DC5D70-3CFB-4A5B-BF0F-DDDA4E6189F7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03B735-E59A-40B4-94B2-E56EBF0CF7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39ABD0-30CD-41E7-9432-A6694FA5DFB2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E893A0-ADBB-4A3C-84CC-429836F8B1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680BED-6A0C-4A12-B1A2-E03E52A8865F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E28E06-BA68-4EF7-AB9D-F4E3DADB12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BF8D0-00DF-4D22-9BB7-994000DEFEDE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D656EA-3033-4E1E-9814-021C529F46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3A4EE9-6886-4333-80B4-746F589AB52B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D4BE1E-93BF-4B06-BD89-D1C6E7AAB1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F1DFC9-FF67-4C1C-AF30-7E5EB4D707B7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EC6871-BE47-4C19-AECD-995379005B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A811FB-DDB8-476A-A829-E653958411B6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7FE84E-816D-463B-883D-A1019E5D6E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C2B505-B001-4473-AF91-A698F0F924EB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5EEC28-1C80-4DFA-9278-85BFC9F9F9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FDCC32-1FCF-4F6B-9C54-915ED17AFC0B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8DEB62-508E-419A-85F5-2A33E2247C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C7ABE99-3E69-4B2D-A2C8-69EB27A2280C}" type="datetimeFigureOut">
              <a:rPr lang="cs-CZ"/>
              <a:pPr>
                <a:defRPr/>
              </a:pPr>
              <a:t>10.7.2013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E43D4E1-7919-4165-8622-6B78A53313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fyzika.jreichl.com/main.article/view/265-fyzikalni-podstata-prechodu-p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Technické aplikace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3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Vznik PN přechodu 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Lineární součástky elektronických obvodů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Miroslav Široký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červen 2013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OPVK_1.5_DUM_III/2_TAP3_SR036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09VYSTUPY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VY_32_INOVACE_TAP3_SR036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ahoma" pitchFamily="34" charset="0"/>
                        </a:rPr>
                        <a:t>Vznik PN přechodu-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princip, vlastnosti a využití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500063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Vznik PN přechodu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88"/>
            <a:ext cx="8229600" cy="5929312"/>
          </a:xfrm>
        </p:spPr>
        <p:txBody>
          <a:bodyPr/>
          <a:lstStyle/>
          <a:p>
            <a:pPr eaLnBrk="1" hangingPunct="1"/>
            <a:r>
              <a:rPr lang="cs-CZ" dirty="0" smtClean="0"/>
              <a:t>PN Přechod je oblast na rozhraní příměsového polovodiče typu </a:t>
            </a:r>
            <a:r>
              <a:rPr lang="cs-CZ" b="1" dirty="0" smtClean="0"/>
              <a:t>P</a:t>
            </a:r>
            <a:r>
              <a:rPr lang="cs-CZ" dirty="0" smtClean="0"/>
              <a:t> a polovodiče typu </a:t>
            </a:r>
            <a:r>
              <a:rPr lang="cs-CZ" b="1" dirty="0" smtClean="0"/>
              <a:t>N</a:t>
            </a:r>
          </a:p>
          <a:p>
            <a:pPr eaLnBrk="1" hangingPunct="1"/>
            <a:r>
              <a:rPr lang="cs-CZ" dirty="0" smtClean="0"/>
              <a:t>Přechod P-N se chová jako </a:t>
            </a:r>
            <a:r>
              <a:rPr lang="cs-CZ" i="1" dirty="0" smtClean="0"/>
              <a:t>hradlo</a:t>
            </a:r>
            <a:r>
              <a:rPr lang="cs-CZ" dirty="0" smtClean="0"/>
              <a:t>, tzn. propouští elektrický proud pouze jedním směrem</a:t>
            </a:r>
          </a:p>
          <a:p>
            <a:pPr eaLnBrk="1" hangingPunct="1"/>
            <a:r>
              <a:rPr lang="cs-CZ" dirty="0" smtClean="0"/>
              <a:t>Přechod P-N se vytváří difuzí materiálu typu P do materiálu typu N</a:t>
            </a:r>
          </a:p>
          <a:p>
            <a:pPr eaLnBrk="1" hangingPunct="1"/>
            <a:r>
              <a:rPr lang="cs-CZ" dirty="0" smtClean="0"/>
              <a:t>Materiál typu P potom pronikne rovnoměrně do materiálu typu N</a:t>
            </a:r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 eaLnBrk="1" hangingPunct="1"/>
            <a:r>
              <a:rPr lang="cs-CZ" dirty="0" smtClean="0"/>
              <a:t>Přechod P-N může být připojen v závěrném, nebo propustném směru</a:t>
            </a:r>
            <a:endParaRPr lang="cs-CZ" dirty="0" smtClean="0"/>
          </a:p>
          <a:p>
            <a:pPr eaLnBrk="1" hangingPunct="1"/>
            <a:r>
              <a:rPr lang="cs-CZ" dirty="0" smtClean="0"/>
              <a:t>Proto </a:t>
            </a:r>
            <a:r>
              <a:rPr lang="cs-CZ" dirty="0" smtClean="0"/>
              <a:t>propouští proud jedním směrem, jako výše zmíněné hradlo</a:t>
            </a:r>
          </a:p>
          <a:p>
            <a:pPr eaLnBrk="1" hangingPunct="1"/>
            <a:r>
              <a:rPr lang="cs-CZ" dirty="0" smtClean="0"/>
              <a:t>Vlastností přechodu P-N se používá v polovodičových součástkách -diodě, tranzistoru, fotodiodě a dalších</a:t>
            </a:r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idx="1"/>
          </p:nvPr>
        </p:nvSpPr>
        <p:spPr>
          <a:xfrm>
            <a:off x="457200" y="285750"/>
            <a:ext cx="8229600" cy="6357938"/>
          </a:xfrm>
        </p:spPr>
        <p:txBody>
          <a:bodyPr/>
          <a:lstStyle/>
          <a:p>
            <a:pPr algn="ctr" eaLnBrk="1" hangingPunct="1">
              <a:buFont typeface="Arial" charset="0"/>
              <a:buNone/>
            </a:pPr>
            <a:r>
              <a:rPr lang="cs-CZ" b="1" smtClean="0"/>
              <a:t>Vznik vyprázdněné oblasti</a:t>
            </a:r>
          </a:p>
          <a:p>
            <a:pPr eaLnBrk="1" hangingPunct="1"/>
            <a:r>
              <a:rPr lang="cs-CZ" smtClean="0"/>
              <a:t>V příměsovém polovodiči typu N je přebytek volných elektronů, v polovodiči typu P je přebytek kladných děr</a:t>
            </a:r>
          </a:p>
          <a:p>
            <a:pPr eaLnBrk="1" hangingPunct="1"/>
            <a:r>
              <a:rPr lang="cs-CZ" smtClean="0"/>
              <a:t>Při spojení těchto polovodičů zaniknou rekombinací elektronu s kladnou dírou na rozhraní volné nosiče nábojů v oblasti určité šířky</a:t>
            </a:r>
          </a:p>
          <a:p>
            <a:pPr eaLnBrk="1" hangingPunct="1"/>
            <a:r>
              <a:rPr lang="cs-CZ" smtClean="0"/>
              <a:t>Tato oblast se nazývá depletiční (vyprázdněná) oblast</a:t>
            </a:r>
          </a:p>
          <a:p>
            <a:pPr eaLnBrk="1" hangingPunct="1"/>
            <a:r>
              <a:rPr lang="cs-CZ" smtClean="0"/>
              <a:t>Zbylé nepohyblivé ionty zapříčiní vznik elektrického pole na přechodu PN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88"/>
            <a:ext cx="8472488" cy="5768975"/>
          </a:xfrm>
        </p:spPr>
        <p:txBody>
          <a:bodyPr/>
          <a:lstStyle/>
          <a:p>
            <a:pPr eaLnBrk="1" hangingPunct="1"/>
            <a:r>
              <a:rPr lang="cs-CZ" smtClean="0"/>
              <a:t>Směr elektrického pole je přitom takový, že brání zbylým volným nosičům nábojů pronikat přes rozhraní</a:t>
            </a:r>
          </a:p>
          <a:p>
            <a:pPr algn="ctr" eaLnBrk="1" hangingPunct="1">
              <a:buFont typeface="Arial" charset="0"/>
              <a:buNone/>
            </a:pPr>
            <a:r>
              <a:rPr lang="cs-CZ" b="1" smtClean="0"/>
              <a:t>Zapojení v propustném směru</a:t>
            </a:r>
          </a:p>
          <a:p>
            <a:pPr eaLnBrk="1" hangingPunct="1"/>
            <a:r>
              <a:rPr lang="cs-CZ" smtClean="0"/>
              <a:t>Jestliže se kladný pól zdroje připojí k polovodiči typu P a záporný pól k polovodiči typu N, dojde k zeslabení elektrického pole na přechodu        P-N  (pokud je přiložené napětí menší než Difúzní napětí)</a:t>
            </a:r>
          </a:p>
          <a:p>
            <a:pPr eaLnBrk="1" hangingPunct="1"/>
            <a:r>
              <a:rPr lang="cs-CZ" smtClean="0"/>
              <a:t>případně k jeho úplnému </a:t>
            </a:r>
            <a:r>
              <a:rPr lang="cs-CZ" i="1" smtClean="0"/>
              <a:t>zrušení</a:t>
            </a:r>
            <a:r>
              <a:rPr lang="cs-CZ" smtClean="0"/>
              <a:t> (pokud je přiložené napětí větší než Difúzní napětí)</a:t>
            </a:r>
            <a:endParaRPr lang="cs-CZ" b="1" smtClean="0"/>
          </a:p>
          <a:p>
            <a:pPr lvl="1" algn="ctr" eaLnBrk="1" hangingPunct="1">
              <a:buFont typeface="Arial" charset="0"/>
              <a:buNone/>
            </a:pPr>
            <a:endParaRPr lang="cs-CZ" b="1" smtClean="0"/>
          </a:p>
          <a:p>
            <a:pPr lvl="1" algn="ctr" eaLnBrk="1" hangingPunct="1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25"/>
            <a:ext cx="8229600" cy="6215063"/>
          </a:xfrm>
        </p:spPr>
        <p:txBody>
          <a:bodyPr/>
          <a:lstStyle/>
          <a:p>
            <a:pPr eaLnBrk="1" hangingPunct="1"/>
            <a:r>
              <a:rPr lang="cs-CZ" smtClean="0"/>
              <a:t>Takže nosiče nábojů mohou přes rozhraní volně procházet</a:t>
            </a:r>
          </a:p>
          <a:p>
            <a:pPr eaLnBrk="1" hangingPunct="1"/>
            <a:r>
              <a:rPr lang="cs-CZ" smtClean="0"/>
              <a:t>Přechod P-N </a:t>
            </a:r>
            <a:r>
              <a:rPr lang="cs-CZ" i="1" smtClean="0"/>
              <a:t>propouští</a:t>
            </a:r>
            <a:r>
              <a:rPr lang="cs-CZ" smtClean="0"/>
              <a:t> elektrický proud</a:t>
            </a:r>
          </a:p>
          <a:p>
            <a:pPr eaLnBrk="1" hangingPunct="1"/>
            <a:endParaRPr lang="cs-CZ" smtClean="0"/>
          </a:p>
          <a:p>
            <a:pPr algn="ctr" eaLnBrk="1" hangingPunct="1">
              <a:buFont typeface="Arial" charset="0"/>
              <a:buNone/>
            </a:pPr>
            <a:r>
              <a:rPr lang="cs-CZ" b="1" smtClean="0"/>
              <a:t>Zapojení v závěrném směru</a:t>
            </a:r>
          </a:p>
          <a:p>
            <a:pPr eaLnBrk="1" hangingPunct="1"/>
            <a:r>
              <a:rPr lang="cs-CZ" smtClean="0"/>
              <a:t>Jestliže se kladný pól zdroje připojí k polovodiči typu N a záporný pól k polovodiči typu P, dojde k rozšíření vyprázdněné oblasti a </a:t>
            </a:r>
            <a:r>
              <a:rPr lang="cs-CZ" i="1" smtClean="0"/>
              <a:t>zesílení</a:t>
            </a:r>
            <a:r>
              <a:rPr lang="cs-CZ" smtClean="0"/>
              <a:t> elektrického pole na přechodu P-N, takže přechod nosičů nábojů přes rozhraní se ztíží</a:t>
            </a:r>
            <a:endParaRPr lang="cs-CZ" b="1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50"/>
            <a:ext cx="8229600" cy="6357938"/>
          </a:xfrm>
        </p:spPr>
        <p:txBody>
          <a:bodyPr/>
          <a:lstStyle/>
          <a:p>
            <a:pPr eaLnBrk="1" hangingPunct="1"/>
            <a:r>
              <a:rPr lang="cs-CZ" smtClean="0"/>
              <a:t>Přechod N-P nepropouští elektrický proud</a:t>
            </a:r>
          </a:p>
          <a:p>
            <a:pPr eaLnBrk="1" hangingPunct="1"/>
            <a:r>
              <a:rPr lang="cs-CZ" smtClean="0"/>
              <a:t>Ve skutečnosti zde malý proud protéká, ale je silně teplotně závislý</a:t>
            </a:r>
          </a:p>
          <a:p>
            <a:pPr eaLnBrk="1" hangingPunct="1"/>
            <a:r>
              <a:rPr lang="cs-CZ" smtClean="0"/>
              <a:t>Napětí zde nemůže být libovolně veliké, protože by mohlo dojít ke zničení přechodu, kterým by v určitém okamžiku začal protékat velký proud, protože by došlo k překonání vazebných sil, které působí na valenční elektrony, protože by silové účinky elektrického pole byly větší</a:t>
            </a:r>
          </a:p>
          <a:p>
            <a:pPr eaLnBrk="1" hangingPunct="1"/>
            <a:r>
              <a:rPr lang="cs-CZ" smtClean="0"/>
              <a:t>U těchto typů přechodů se využívá ještě jiné vlastnosti a to kapacity hradlové vrstvy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88"/>
            <a:ext cx="8229600" cy="6286500"/>
          </a:xfrm>
        </p:spPr>
        <p:txBody>
          <a:bodyPr rtlCol="0">
            <a:normAutofit lnSpcReduction="10000"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Minoritní nosiče nábojů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Kromě majoritních nosičů nábojů podle typu příměsového polovodiče existují v polovodičích i minoritní nosiče, které vznikají uvolňováním elektronů díky tepelnému pohybu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Tyto nosiče mohou přes rozhraní procházet nezávisle na připojeném vnějším elektrickém poli a v závěrném směru způsobují zbytkový (tzv. saturační) elektrický proud, který je velmi malý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Počet minoritních nosičů závisí na teplotě polovodiče </a:t>
            </a:r>
            <a:r>
              <a:rPr lang="en-US" dirty="0" smtClean="0"/>
              <a:t>						</a:t>
            </a:r>
            <a:r>
              <a:rPr lang="en-US" sz="2800" dirty="0" smtClean="0"/>
              <a:t>[1]</a:t>
            </a:r>
            <a:endParaRPr lang="cs-CZ" sz="2800" b="1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6286544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Po vytvoření přechodu bude docházet k difúzi děr z polovodiče typu P do polovodiče typu N</a:t>
            </a:r>
            <a:r>
              <a:rPr lang="en-US" sz="2400" dirty="0" smtClean="0"/>
              <a:t>	 </a:t>
            </a:r>
            <a:endParaRPr lang="cs-CZ" sz="2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sz="2400" dirty="0" smtClean="0"/>
              <a:t>									</a:t>
            </a:r>
            <a:endParaRPr lang="cs-CZ" sz="2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Analogicky dochází k difúzi elektronů z polovodiče typu N do polovodiče typu P, kde rekombinují s dírami. U rozhraní obou typů polovodičů v polovodiči typu N vznikají nepohyblivé nevykompenzované kladné ionty donorů</a:t>
            </a:r>
            <a:r>
              <a:rPr lang="en-US" sz="2400" dirty="0" smtClean="0"/>
              <a:t> 	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sz="2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sz="2400" dirty="0" smtClean="0"/>
          </a:p>
          <a:p>
            <a:pPr lvl="7">
              <a:defRPr/>
            </a:pPr>
            <a:endParaRPr lang="en-US" sz="1200" dirty="0" smtClean="0"/>
          </a:p>
          <a:p>
            <a:pPr lvl="8">
              <a:defRPr/>
            </a:pPr>
            <a:endParaRPr lang="cs-CZ" sz="1200" dirty="0" smtClean="0"/>
          </a:p>
          <a:p>
            <a:pPr lvl="8">
              <a:defRPr/>
            </a:pPr>
            <a:endParaRPr lang="cs-CZ" sz="1200" dirty="0" smtClean="0"/>
          </a:p>
        </p:txBody>
      </p:sp>
      <p:pic>
        <p:nvPicPr>
          <p:cNvPr id="10243" name="Obrázek 5" descr="PN1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50" y="1285875"/>
            <a:ext cx="3028950" cy="1785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4" name="Obrázek 6" descr="PN2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50" y="4857750"/>
            <a:ext cx="3071813" cy="179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5" name="Obdélník 7"/>
          <p:cNvSpPr>
            <a:spLocks noChangeArrowheads="1"/>
          </p:cNvSpPr>
          <p:nvPr/>
        </p:nvSpPr>
        <p:spPr bwMode="auto">
          <a:xfrm>
            <a:off x="7786688" y="6143625"/>
            <a:ext cx="52931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400" dirty="0" smtClean="0">
                <a:latin typeface="Calibri" pitchFamily="34" charset="0"/>
              </a:rPr>
              <a:t>[</a:t>
            </a:r>
            <a:r>
              <a:rPr lang="cs-CZ" sz="2400" dirty="0" smtClean="0">
                <a:latin typeface="Calibri" pitchFamily="34" charset="0"/>
              </a:rPr>
              <a:t>2</a:t>
            </a:r>
            <a:r>
              <a:rPr lang="en-US" sz="2400" dirty="0" smtClean="0">
                <a:latin typeface="Calibri" pitchFamily="34" charset="0"/>
              </a:rPr>
              <a:t>]</a:t>
            </a:r>
            <a:endParaRPr lang="cs-CZ" sz="2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88"/>
            <a:ext cx="8229600" cy="5768975"/>
          </a:xfrm>
        </p:spPr>
        <p:txBody>
          <a:bodyPr/>
          <a:lstStyle/>
          <a:p>
            <a:pPr eaLnBrk="1" hangingPunct="1"/>
            <a:r>
              <a:rPr lang="cs-CZ" dirty="0" smtClean="0"/>
              <a:t>Vzniká tak hradlová vrstva (hradlo, přechod) silná asi  s elektrickým polem, jehož intenzita směřuje z oblasti polovodiče N do oblasti polovodiče P</a:t>
            </a:r>
            <a:r>
              <a:rPr lang="en-US" dirty="0" smtClean="0"/>
              <a:t>						</a:t>
            </a:r>
            <a:endParaRPr lang="cs-CZ" sz="2400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>
              <a:buFont typeface="Arial" charset="0"/>
              <a:buNone/>
            </a:pPr>
            <a:endParaRPr lang="en-US" dirty="0" smtClean="0"/>
          </a:p>
          <a:p>
            <a:pPr eaLnBrk="1" hangingPunct="1">
              <a:buFont typeface="Arial" charset="0"/>
              <a:buNone/>
            </a:pPr>
            <a:r>
              <a:rPr lang="en-US" dirty="0" smtClean="0"/>
              <a:t>									</a:t>
            </a:r>
            <a:r>
              <a:rPr lang="en-US" sz="2400" dirty="0" smtClean="0"/>
              <a:t>[</a:t>
            </a:r>
            <a:r>
              <a:rPr lang="cs-CZ" sz="2400" dirty="0" smtClean="0"/>
              <a:t>2</a:t>
            </a:r>
            <a:r>
              <a:rPr lang="en-US" sz="2400" dirty="0" smtClean="0"/>
              <a:t>]</a:t>
            </a:r>
            <a:endParaRPr lang="cs-CZ" sz="2400" dirty="0" smtClean="0"/>
          </a:p>
        </p:txBody>
      </p:sp>
      <p:pic>
        <p:nvPicPr>
          <p:cNvPr id="11267" name="Obrázek 3" descr="PN3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88" y="2428875"/>
            <a:ext cx="4230687" cy="2714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457200" y="214313"/>
            <a:ext cx="8229600" cy="59118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Toto elektrické pole brání dalšímu pronikání elektronů a děr do oblasti přechodu</a:t>
            </a:r>
            <a:r>
              <a:rPr lang="en-US" dirty="0" smtClean="0"/>
              <a:t>		</a:t>
            </a:r>
            <a:endParaRPr lang="en-US" sz="2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sz="2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sz="2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sz="2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sz="2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sz="2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sz="2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sz="2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sz="2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sz="2400" dirty="0" smtClean="0"/>
          </a:p>
          <a:p>
            <a:pPr lvl="8">
              <a:buFont typeface="Arial" pitchFamily="34" charset="0"/>
              <a:buNone/>
              <a:defRPr/>
            </a:pPr>
            <a:endParaRPr lang="cs-CZ" sz="12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US" dirty="0" smtClean="0"/>
          </a:p>
          <a:p>
            <a:pPr lvl="8">
              <a:defRPr/>
            </a:pPr>
            <a:endParaRPr lang="en-US" dirty="0" smtClean="0"/>
          </a:p>
          <a:p>
            <a:pPr lvl="8">
              <a:defRPr/>
            </a:pPr>
            <a:endParaRPr lang="en-US" dirty="0" smtClean="0"/>
          </a:p>
          <a:p>
            <a:pPr lvl="8">
              <a:defRPr/>
            </a:pPr>
            <a:endParaRPr lang="en-US" dirty="0" smtClean="0"/>
          </a:p>
        </p:txBody>
      </p:sp>
      <p:pic>
        <p:nvPicPr>
          <p:cNvPr id="12291" name="Obrázek 4" descr="PN4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25" y="1571625"/>
            <a:ext cx="4152900" cy="300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2" name="Obdélník 5"/>
          <p:cNvSpPr>
            <a:spLocks noChangeArrowheads="1"/>
          </p:cNvSpPr>
          <p:nvPr/>
        </p:nvSpPr>
        <p:spPr bwMode="auto">
          <a:xfrm>
            <a:off x="7786688" y="4286250"/>
            <a:ext cx="52931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400" dirty="0" smtClean="0">
                <a:latin typeface="Calibri" pitchFamily="34" charset="0"/>
              </a:rPr>
              <a:t>[</a:t>
            </a:r>
            <a:r>
              <a:rPr lang="cs-CZ" sz="2400" dirty="0" smtClean="0">
                <a:latin typeface="Calibri" pitchFamily="34" charset="0"/>
              </a:rPr>
              <a:t>2</a:t>
            </a:r>
            <a:r>
              <a:rPr lang="en-US" sz="2400" dirty="0" smtClean="0">
                <a:latin typeface="Calibri" pitchFamily="34" charset="0"/>
              </a:rPr>
              <a:t>]</a:t>
            </a:r>
            <a:endParaRPr lang="cs-CZ" sz="2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428625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Zdroje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50"/>
            <a:ext cx="8229600" cy="5643563"/>
          </a:xfrm>
        </p:spPr>
        <p:txBody>
          <a:bodyPr/>
          <a:lstStyle/>
          <a:p>
            <a:pPr eaLnBrk="1" hangingPunct="1"/>
            <a:r>
              <a:rPr lang="en-US" sz="1200" dirty="0" smtClean="0"/>
              <a:t>[</a:t>
            </a:r>
            <a:r>
              <a:rPr lang="cs-CZ" sz="1200" dirty="0" smtClean="0"/>
              <a:t>1</a:t>
            </a:r>
            <a:r>
              <a:rPr lang="en-US" sz="1200" dirty="0" smtClean="0"/>
              <a:t>].</a:t>
            </a:r>
            <a:r>
              <a:rPr lang="cs-CZ" sz="1200" dirty="0" smtClean="0"/>
              <a:t>Přechod PN</a:t>
            </a:r>
            <a:r>
              <a:rPr lang="en-US" sz="1200" dirty="0" smtClean="0"/>
              <a:t> </a:t>
            </a:r>
            <a:r>
              <a:rPr lang="en-US" sz="1200" dirty="0" smtClean="0"/>
              <a:t>In: </a:t>
            </a:r>
            <a:r>
              <a:rPr lang="en-US" sz="1200" i="1" dirty="0" smtClean="0"/>
              <a:t>Wikipedia: the free encyclopedia</a:t>
            </a:r>
            <a:r>
              <a:rPr lang="en-US" sz="1200" dirty="0" smtClean="0"/>
              <a:t> [online]. San Francisco (CA): Wikimedia Foundation, 2001- [cit. 2013-06-27]. </a:t>
            </a:r>
            <a:r>
              <a:rPr lang="en-US" sz="1200" dirty="0" err="1" smtClean="0"/>
              <a:t>Dostupné</a:t>
            </a:r>
            <a:r>
              <a:rPr lang="en-US" sz="1200" dirty="0" smtClean="0"/>
              <a:t> z: http://cs.wikipedia.org/wiki/P%C5%99echod_P-N</a:t>
            </a:r>
          </a:p>
          <a:p>
            <a:pPr eaLnBrk="1" hangingPunct="1"/>
            <a:endParaRPr lang="en-US" sz="1200" dirty="0" smtClean="0"/>
          </a:p>
          <a:p>
            <a:pPr eaLnBrk="1" hangingPunct="1"/>
            <a:r>
              <a:rPr lang="it-IT" sz="1200" dirty="0" smtClean="0"/>
              <a:t>[2]. </a:t>
            </a:r>
            <a:r>
              <a:rPr lang="cs-CZ" sz="1200" dirty="0" smtClean="0"/>
              <a:t>Fyzikální podstata přechodu PN </a:t>
            </a:r>
            <a:r>
              <a:rPr lang="it-IT" sz="1200" dirty="0" smtClean="0"/>
              <a:t>In</a:t>
            </a:r>
            <a:r>
              <a:rPr lang="it-IT" sz="1200" dirty="0" smtClean="0"/>
              <a:t>: [online]. [cit. 2013-06-27]. Dostupné z: </a:t>
            </a:r>
            <a:r>
              <a:rPr lang="it-IT" sz="1200" dirty="0" smtClean="0">
                <a:hlinkClick r:id="rId2"/>
              </a:rPr>
              <a:t>http://</a:t>
            </a:r>
            <a:r>
              <a:rPr lang="it-IT" sz="1200" dirty="0" smtClean="0">
                <a:hlinkClick r:id="rId2"/>
              </a:rPr>
              <a:t>fyzika.jreichl.com/main.article/view/265-fyzikalni-podstata-prechodu-pn</a:t>
            </a:r>
            <a:endParaRPr lang="cs-CZ" sz="1200" dirty="0" smtClean="0"/>
          </a:p>
          <a:p>
            <a:pPr eaLnBrk="1" hangingPunct="1"/>
            <a:endParaRPr lang="cs-CZ" sz="1200" dirty="0" smtClean="0"/>
          </a:p>
          <a:p>
            <a:pPr eaLnBrk="1" hangingPunct="1"/>
            <a:endParaRPr lang="it-IT" sz="1200" dirty="0" smtClean="0"/>
          </a:p>
          <a:p>
            <a:pPr eaLnBrk="1" hangingPunct="1"/>
            <a:endParaRPr lang="it-IT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189</Words>
  <Application>Microsoft Office PowerPoint</Application>
  <PresentationFormat>Předvádění na obrazovce (4:3)</PresentationFormat>
  <Paragraphs>88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8" baseType="lpstr">
      <vt:lpstr>Arial</vt:lpstr>
      <vt:lpstr>Calibri</vt:lpstr>
      <vt:lpstr>Garamond</vt:lpstr>
      <vt:lpstr>Tahoma</vt:lpstr>
      <vt:lpstr>Times New Roman</vt:lpstr>
      <vt:lpstr>Motiv sady Office</vt:lpstr>
      <vt:lpstr>Digitální učební materiál</vt:lpstr>
      <vt:lpstr>Vznik PN přechodu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dc:creator>NB</dc:creator>
  <cp:lastModifiedBy>siroky</cp:lastModifiedBy>
  <cp:revision>8</cp:revision>
  <dcterms:created xsi:type="dcterms:W3CDTF">2013-06-27T10:17:42Z</dcterms:created>
  <dcterms:modified xsi:type="dcterms:W3CDTF">2013-07-10T18:03:48Z</dcterms:modified>
</cp:coreProperties>
</file>