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9" r:id="rId3"/>
    <p:sldId id="258" r:id="rId4"/>
    <p:sldId id="260" r:id="rId5"/>
    <p:sldId id="261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0BDFF6F-BDCE-42A7-912D-7C73DA6240F3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09D20D4-E86B-46FA-A3D4-2715C293D0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EA6F6-16FE-4F4B-A0C4-B3708E4CF7BA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2FF6F-EC15-4D86-8528-AFE5DE317B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1B6B5-DED8-4C6B-8E92-96A894774085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D0732-F36F-4A42-B6B5-4F25E4D7C7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C6129-608A-4E46-9FFE-41A85D784740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E8F3D-6F91-4885-BA6D-54BDF1B1CE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79513-4A53-41D5-820A-EBA9BF8DCA11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B74AE-D4A9-4F99-B0A5-545B9404EA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1B8F0-1F05-4B75-8F7A-69DBB98EAD85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330EC-4E89-4CF4-A609-8C989BB0B0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325BA-6388-455C-AF03-2D8181D24E6E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065A3-C4E4-49FC-8EC2-C0ED1479C6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FA75D-307E-44A2-857E-F33EA35F6241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82BBE-A928-4337-9323-4A1491C01F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FC28E-8240-495D-81BD-8E47F9BBA192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290DA-299E-4316-86CE-CB8B2D4517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A0A72-7819-4799-BB80-2F4D2E1AA099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766C0-8618-49F1-B967-260A3E0EFE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404D9-4314-4D07-AF31-D08DDA991DFF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1F5F9-8F05-4D61-8C25-28ADEC0377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0A70D-A3DB-40A8-B530-A4EEE7929A73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BCCA9-669B-4BCD-B9C6-1F4A78D50C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2E32C0-8C68-4A95-89C0-6298E31B58F7}" type="datetimeFigureOut">
              <a:rPr lang="cs-CZ"/>
              <a:pPr>
                <a:defRPr/>
              </a:pPr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F1E657-0659-4389-9519-299A81F2F4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1844675"/>
          <a:ext cx="8496300" cy="4681265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Technické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Jednocestný usměrňovač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Lineární součástky elektronických obvodů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Miroslav Široký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červen 2013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23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OPVK_1.5_DUM_III/2_TAP3_SR037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09VYSTUPY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VY_32_INOVACE_TAP3_SR037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ahoma" pitchFamily="34" charset="0"/>
                        </a:rPr>
                        <a:t>Jednocestný usměrňovač -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princip, vlastnosti a využití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idx="1"/>
          </p:nvPr>
        </p:nvSpPr>
        <p:spPr>
          <a:xfrm>
            <a:off x="357188" y="214313"/>
            <a:ext cx="8229600" cy="6643687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cs-CZ" sz="4200" smtClean="0"/>
              <a:t>Jednocestný usměrňovač</a:t>
            </a:r>
          </a:p>
          <a:p>
            <a:r>
              <a:rPr lang="cs-CZ" smtClean="0"/>
              <a:t>Jednocestný usměrňovač používáme jen vyjímečně v nenáročných aplikacích a pro velmi malý odběr proudu</a:t>
            </a:r>
          </a:p>
          <a:p>
            <a:r>
              <a:rPr lang="cs-CZ" smtClean="0"/>
              <a:t>Do zátěže z něj jde proud pouze v jedné půlvlně napájecího napětí</a:t>
            </a:r>
          </a:p>
          <a:p>
            <a:r>
              <a:rPr lang="cs-CZ" smtClean="0"/>
              <a:t>Proto je výstupní napětí značně zvlněné, kmitočet zvlnění je 50 Hz</a:t>
            </a:r>
          </a:p>
          <a:p>
            <a:r>
              <a:rPr lang="cs-CZ" smtClean="0"/>
              <a:t>Výstupní napětí z usměrňovače filtruje elektrolytický filtrační kondenzátor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6072187"/>
          </a:xfrm>
        </p:spPr>
        <p:txBody>
          <a:bodyPr/>
          <a:lstStyle/>
          <a:p>
            <a:r>
              <a:rPr lang="cs-CZ" smtClean="0"/>
              <a:t>Slouží jako zásoba energie při poklesu střídavého napětí k nule</a:t>
            </a:r>
          </a:p>
          <a:p>
            <a:r>
              <a:rPr lang="cs-CZ" smtClean="0"/>
              <a:t>Čím větší je jeho kapacita, tím lépe je výstupní napětí vyhlazené</a:t>
            </a:r>
          </a:p>
          <a:p>
            <a:r>
              <a:rPr lang="cs-CZ" smtClean="0"/>
              <a:t>Čím větší proud ze zdroje odebíráme, tím větší musí být tato kapacita</a:t>
            </a:r>
          </a:p>
          <a:p>
            <a:r>
              <a:rPr lang="cs-CZ" smtClean="0"/>
              <a:t>Doporučuje se ji volit 1 až 2 mF na každý ampér odebíraného proudu</a:t>
            </a:r>
          </a:p>
          <a:p>
            <a:r>
              <a:rPr lang="cs-CZ" smtClean="0"/>
              <a:t>Napětí na sekundárním vinutí transformátoru udáváme, jak je obvyklé, v efektivní hodnotě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50"/>
            <a:ext cx="8229600" cy="6429375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Filtrační kondenzátor se nabíjí na maximální hodnotu tohoto napětí, které je √2 krát větší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Od tohoto napětí odečteme předpokládaný úbytek napětí na usměrňovači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Parametry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i="1" dirty="0" smtClean="0"/>
              <a:t>Proudové dimenzování</a:t>
            </a:r>
            <a:r>
              <a:rPr lang="cs-CZ" dirty="0" smtClean="0"/>
              <a:t>: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Proudové dimenzování diody je podle střední hodnoty proudu </a:t>
            </a:r>
            <a:r>
              <a:rPr lang="cs-CZ" i="1" dirty="0" smtClean="0"/>
              <a:t>I</a:t>
            </a:r>
            <a:r>
              <a:rPr lang="cs-CZ" dirty="0" smtClean="0"/>
              <a:t> tekoucím diodou v propustném směru a udávaném v katalogu. Diodu je dobré dimenzovat s dostatečnou rezervou (až 100%).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idx="1"/>
          </p:nvPr>
        </p:nvSpPr>
        <p:spPr>
          <a:xfrm>
            <a:off x="457200" y="214313"/>
            <a:ext cx="8229600" cy="6429375"/>
          </a:xfrm>
        </p:spPr>
        <p:txBody>
          <a:bodyPr/>
          <a:lstStyle/>
          <a:p>
            <a:r>
              <a:rPr lang="cs-CZ" b="1" i="1" smtClean="0"/>
              <a:t>Napěťové dimenzování:</a:t>
            </a:r>
            <a:endParaRPr lang="cs-CZ" i="1" smtClean="0"/>
          </a:p>
          <a:p>
            <a:pPr>
              <a:buFont typeface="Arial" charset="0"/>
              <a:buNone/>
            </a:pPr>
            <a:r>
              <a:rPr lang="cs-CZ" smtClean="0"/>
              <a:t>	Na diodě je v závěrném směru součet spičkového napětí </a:t>
            </a:r>
            <a:r>
              <a:rPr lang="cs-CZ" b="1" i="1" smtClean="0"/>
              <a:t>U1m</a:t>
            </a:r>
            <a:r>
              <a:rPr lang="cs-CZ" smtClean="0"/>
              <a:t> a maximálního napětí na nabíjecí kapacitě </a:t>
            </a:r>
            <a:r>
              <a:rPr lang="cs-CZ" b="1" i="1" smtClean="0"/>
              <a:t>U2m</a:t>
            </a:r>
          </a:p>
          <a:p>
            <a:r>
              <a:rPr lang="cs-CZ" b="1" i="1" smtClean="0"/>
              <a:t>Činitel zvlnění:</a:t>
            </a:r>
          </a:p>
          <a:p>
            <a:pPr>
              <a:buFont typeface="Arial" charset="0"/>
              <a:buNone/>
            </a:pPr>
            <a:r>
              <a:rPr lang="cs-CZ" b="1" i="1" smtClean="0"/>
              <a:t>	</a:t>
            </a:r>
            <a:r>
              <a:rPr lang="cs-CZ" smtClean="0"/>
              <a:t> Zvlnění je dané rozdílem maximální a minimální hodnoty kolisání napětí okolo střední hodnoty</a:t>
            </a:r>
          </a:p>
          <a:p>
            <a:r>
              <a:rPr lang="cs-CZ" b="1" i="1" smtClean="0"/>
              <a:t>Nabíjecí kapacita			</a:t>
            </a:r>
            <a:r>
              <a:rPr lang="en-US" b="1" i="1" smtClean="0"/>
              <a:t>		</a:t>
            </a:r>
            <a:r>
              <a:rPr lang="en-US" sz="2800" smtClean="0"/>
              <a:t>[1]</a:t>
            </a:r>
            <a:endParaRPr lang="cs-CZ" sz="2800" smtClean="0"/>
          </a:p>
          <a:p>
            <a:pPr>
              <a:buFont typeface="Arial" charset="0"/>
              <a:buNone/>
            </a:pPr>
            <a:endParaRPr lang="cs-CZ" i="1" smtClean="0"/>
          </a:p>
          <a:p>
            <a:pPr>
              <a:buFont typeface="Arial" charset="0"/>
              <a:buNone/>
            </a:pPr>
            <a:endParaRPr lang="cs-CZ" i="1" smtClean="0"/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Zástupný symbol pro obsah 3" descr="bleee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552" y="2492896"/>
            <a:ext cx="8286750" cy="1870075"/>
          </a:xfrm>
        </p:spPr>
      </p:pic>
      <p:sp>
        <p:nvSpPr>
          <p:cNvPr id="7171" name="Obdélník 4"/>
          <p:cNvSpPr>
            <a:spLocks noChangeArrowheads="1"/>
          </p:cNvSpPr>
          <p:nvPr/>
        </p:nvSpPr>
        <p:spPr bwMode="auto">
          <a:xfrm>
            <a:off x="7858125" y="4500563"/>
            <a:ext cx="5889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latin typeface="Calibri" pitchFamily="34" charset="0"/>
              </a:rPr>
              <a:t>[2]</a:t>
            </a:r>
            <a:endParaRPr lang="cs-CZ" sz="2800">
              <a:latin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620688"/>
            <a:ext cx="8579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/>
              <a:t>Schéma a průběhy napětí na jednocestném usměrňovači 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nabíjecí zařízení</a:t>
            </a:r>
          </a:p>
          <a:p>
            <a:endParaRPr lang="cs-CZ" dirty="0" smtClean="0"/>
          </a:p>
          <a:p>
            <a:r>
              <a:rPr lang="cs-CZ" dirty="0" smtClean="0"/>
              <a:t>svářecí stroje</a:t>
            </a:r>
          </a:p>
          <a:p>
            <a:endParaRPr lang="cs-CZ" dirty="0" smtClean="0"/>
          </a:p>
          <a:p>
            <a:r>
              <a:rPr lang="cs-CZ" dirty="0" smtClean="0"/>
              <a:t>Nevýhoda – velké </a:t>
            </a:r>
            <a:r>
              <a:rPr lang="cs-CZ" smtClean="0"/>
              <a:t>ztráty usměrněním (50 %)</a:t>
            </a:r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r>
              <a:rPr lang="en-US" smtClean="0"/>
              <a:t>Zdroje</a:t>
            </a:r>
            <a:endParaRPr lang="cs-CZ" smtClean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268913"/>
          </a:xfrm>
        </p:spPr>
        <p:txBody>
          <a:bodyPr/>
          <a:lstStyle/>
          <a:p>
            <a:r>
              <a:rPr lang="it-IT" sz="1200" dirty="0" smtClean="0"/>
              <a:t>[1]. </a:t>
            </a:r>
            <a:r>
              <a:rPr lang="cs-CZ" sz="1200" dirty="0" err="1" smtClean="0"/>
              <a:t>Usměŕňovače</a:t>
            </a:r>
            <a:r>
              <a:rPr lang="cs-CZ" sz="1200" dirty="0" smtClean="0"/>
              <a:t> </a:t>
            </a:r>
            <a:r>
              <a:rPr lang="it-IT" sz="1200" dirty="0" smtClean="0"/>
              <a:t>In</a:t>
            </a:r>
            <a:r>
              <a:rPr lang="it-IT" sz="1200" dirty="0" smtClean="0"/>
              <a:t>: [online]. [cit. 2013-06-27]. Dostupné z: http://tomasdanhel.webpark.cz/zkousky/</a:t>
            </a:r>
          </a:p>
          <a:p>
            <a:endParaRPr lang="it-IT" sz="1200" dirty="0" smtClean="0"/>
          </a:p>
          <a:p>
            <a:r>
              <a:rPr lang="en-US" sz="1200" dirty="0" smtClean="0"/>
              <a:t>[2]. </a:t>
            </a:r>
            <a:r>
              <a:rPr lang="cs-CZ" sz="1200" dirty="0" smtClean="0"/>
              <a:t>Jednocestný usměrňovač </a:t>
            </a:r>
            <a:r>
              <a:rPr lang="en-US" sz="1200" dirty="0" smtClean="0"/>
              <a:t>In</a:t>
            </a:r>
            <a:r>
              <a:rPr lang="en-US" sz="1200" dirty="0" smtClean="0"/>
              <a:t>: </a:t>
            </a:r>
            <a:r>
              <a:rPr lang="en-US" sz="1200" i="1" dirty="0" smtClean="0"/>
              <a:t>Wikipedia: the free encyclopedia</a:t>
            </a:r>
            <a:r>
              <a:rPr lang="en-US" sz="1200" dirty="0" smtClean="0"/>
              <a:t> [online]. San Francisco (CA): Wikimedia Foundation, 2001- [cit. 2013-06-27].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http://cs.wikipedia.org/wiki/Soubor:Halfwave.rectifier.png</a:t>
            </a:r>
            <a:endParaRPr lang="cs-CZ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273</Words>
  <Application>Microsoft Office PowerPoint</Application>
  <PresentationFormat>Předvádění na obrazovce (4:3)</PresentationFormat>
  <Paragraphs>53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Calibri</vt:lpstr>
      <vt:lpstr>Arial</vt:lpstr>
      <vt:lpstr>Garamond</vt:lpstr>
      <vt:lpstr>Tahoma</vt:lpstr>
      <vt:lpstr>Times New Roman</vt:lpstr>
      <vt:lpstr>Motiv sady Office</vt:lpstr>
      <vt:lpstr>Digitální učební materiál</vt:lpstr>
      <vt:lpstr>Snímek 2</vt:lpstr>
      <vt:lpstr>Snímek 3</vt:lpstr>
      <vt:lpstr>Snímek 4</vt:lpstr>
      <vt:lpstr>Snímek 5</vt:lpstr>
      <vt:lpstr>Snímek 6</vt:lpstr>
      <vt:lpstr>Využití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NB</dc:creator>
  <cp:lastModifiedBy>siroky</cp:lastModifiedBy>
  <cp:revision>9</cp:revision>
  <dcterms:created xsi:type="dcterms:W3CDTF">2013-06-27T11:31:50Z</dcterms:created>
  <dcterms:modified xsi:type="dcterms:W3CDTF">2013-07-10T18:09:17Z</dcterms:modified>
</cp:coreProperties>
</file>