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02B9D5-F82B-48D5-9085-AB1E01CB2FA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9B509DF-765C-424B-97A6-1B62FDA09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8DB9F-5B9E-4F51-BE0D-9326471DC14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E94E4-AE88-4A7D-A0AB-F584B5D39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85C84-C15E-41D9-8D73-031A200D7EC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3DDDF-84F3-48A8-9CD3-647E1EDE9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34D1F-E436-4A35-B70E-388D4C640EF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0F62E-1F07-4818-ABEC-CB5F71118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EA9C2-C9FE-4FA3-AF11-62787B32FEE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25BFD-0A00-4155-B29A-4D46EDEFF0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FEE3E-DDC3-4CA9-883B-63BADB5484E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AD73A-3167-4365-8E90-796F8DFEC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6E495-D3E7-40B4-AD69-EF11E4DCD43A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F03B2-B691-4E33-99F9-FA0D45805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E599A-1CFF-4BF9-A69C-C37B9425A3E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38959-503A-4BEF-ABB7-7ADCD653E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677A1-8D6B-43C2-B5A7-31EE32BA892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7F8C0-FD81-4E3B-BBCD-FAD13E6B5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A8E45-0CDF-4498-9C4E-1A7F0F0E1D6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E05EE-DCAE-4E24-8E14-E01AC775D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AB64D-F361-4747-A7FA-51B6F6D5C35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B961B-DBBE-42FA-AF49-CE7D5807D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32CFB-0E3F-4B1B-98C8-4A1F25E8D59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D48EC-9BAD-4856-AC06-678B2CB63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A1929-B248-4D80-8A6A-F41B68C6B4F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E59EDAE-4052-41B8-877F-1AC3B3E59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service.felk.cvut.cz/courses/X36PJV/archiv/Jak/_tech/t409/star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Můstkový usměrňovač</a:t>
                      </a: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s kapacitní zátěží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Můstkový usměrňovač s kapacitní zátěží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428625"/>
            <a:ext cx="8229600" cy="1143000"/>
          </a:xfrm>
        </p:spPr>
        <p:txBody>
          <a:bodyPr rtlCol="0">
            <a:normAutofit fontScale="90000"/>
          </a:bodyPr>
          <a:lstStyle/>
          <a:p>
            <a:pPr indent="120650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4900" dirty="0" smtClean="0"/>
              <a:t>Můstkový usměrňovač</a:t>
            </a:r>
            <a:br>
              <a:rPr lang="cs-CZ" sz="4900" dirty="0" smtClean="0"/>
            </a:br>
            <a:r>
              <a:rPr lang="cs-CZ" sz="4900" dirty="0" smtClean="0"/>
              <a:t> s kapacitní zátěží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543925" cy="550068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dvoucestný usměrňovač je dnes velice rozšířený, realizuje se prakticky vždy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/>
              <a:t>polovodiči, jeho vlastnosti jsou nejlepší a trafo nepotřebuje dvojité vinutí, ani není zatěžováno stejnosměrným sycením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Čtveřici diod realizují výrobci jako jednu součástku se dvěma vstupními střídavými kontakty a dvěma výstupními </a:t>
            </a:r>
            <a:r>
              <a:rPr lang="cs-CZ" dirty="0" err="1" smtClean="0"/>
              <a:t>stejnosmě</a:t>
            </a:r>
            <a:r>
              <a:rPr lang="en-US" dirty="0" smtClean="0"/>
              <a:t>r</a:t>
            </a:r>
            <a:r>
              <a:rPr lang="cs-CZ" dirty="0" err="1" smtClean="0"/>
              <a:t>nými</a:t>
            </a:r>
            <a:r>
              <a:rPr lang="cs-CZ" dirty="0" smtClean="0"/>
              <a:t> kontakty</a:t>
            </a:r>
            <a:endParaRPr lang="en-US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T</a:t>
            </a:r>
            <a:r>
              <a:rPr lang="cs-CZ" dirty="0" err="1" smtClean="0"/>
              <a:t>uto</a:t>
            </a:r>
            <a:r>
              <a:rPr lang="cs-CZ" dirty="0" smtClean="0"/>
              <a:t> </a:t>
            </a:r>
            <a:r>
              <a:rPr lang="cs-CZ" dirty="0" smtClean="0"/>
              <a:t>součástku je možno připevnit na jeden chladič</a:t>
            </a:r>
            <a:r>
              <a:rPr lang="en-US" dirty="0" smtClean="0"/>
              <a:t>				          		    [1]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916832"/>
            <a:ext cx="8858250" cy="4514850"/>
          </a:xfrm>
          <a:noFill/>
        </p:spPr>
      </p:pic>
      <p:sp>
        <p:nvSpPr>
          <p:cNvPr id="4099" name="Obdélník 6"/>
          <p:cNvSpPr>
            <a:spLocks noChangeArrowheads="1"/>
          </p:cNvSpPr>
          <p:nvPr/>
        </p:nvSpPr>
        <p:spPr bwMode="auto">
          <a:xfrm>
            <a:off x="1763688" y="620688"/>
            <a:ext cx="6143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>
                <a:latin typeface="Calibri" pitchFamily="34" charset="0"/>
              </a:rPr>
              <a:t>Schéma zapojení </a:t>
            </a:r>
            <a:r>
              <a:rPr lang="en-US" sz="3200" dirty="0">
                <a:latin typeface="Calibri" pitchFamily="34" charset="0"/>
              </a:rPr>
              <a:t>			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32440" y="6021288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latin typeface="Calibri" pitchFamily="34" charset="0"/>
              </a:rPr>
              <a:t>[</a:t>
            </a:r>
            <a:r>
              <a:rPr lang="cs-CZ" dirty="0" smtClean="0">
                <a:latin typeface="Calibri" pitchFamily="34" charset="0"/>
              </a:rPr>
              <a:t>1</a:t>
            </a:r>
            <a:r>
              <a:rPr lang="en-US" dirty="0" smtClean="0">
                <a:latin typeface="Calibri" pitchFamily="34" charset="0"/>
              </a:rPr>
              <a:t>]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268760"/>
            <a:ext cx="8724900" cy="4286250"/>
          </a:xfrm>
          <a:noFill/>
        </p:spPr>
      </p:pic>
      <p:sp>
        <p:nvSpPr>
          <p:cNvPr id="5123" name="Rectangle 4"/>
          <p:cNvSpPr>
            <a:spLocks noChangeArrowheads="1"/>
          </p:cNvSpPr>
          <p:nvPr/>
        </p:nvSpPr>
        <p:spPr bwMode="auto">
          <a:xfrm>
            <a:off x="428625" y="4786313"/>
            <a:ext cx="8286750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ctr" eaLnBrk="0" hangingPunct="0"/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    (U</a:t>
            </a:r>
            <a:r>
              <a:rPr lang="cs-CZ" sz="2800" baseline="-25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bez nabíjecí kapacity, U</a:t>
            </a:r>
            <a:r>
              <a:rPr lang="cs-CZ" sz="2800" baseline="-25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s nabíjecí kapacitou)</a:t>
            </a:r>
          </a:p>
          <a:p>
            <a:pPr algn="ctr" eaLnBrk="0" hangingPunct="0"/>
            <a:endParaRPr lang="cs-CZ" dirty="0"/>
          </a:p>
        </p:txBody>
      </p:sp>
      <p:sp>
        <p:nvSpPr>
          <p:cNvPr id="5124" name="Obdélník 7"/>
          <p:cNvSpPr>
            <a:spLocks noChangeArrowheads="1"/>
          </p:cNvSpPr>
          <p:nvPr/>
        </p:nvSpPr>
        <p:spPr bwMode="auto">
          <a:xfrm>
            <a:off x="8001000" y="6000750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260648"/>
            <a:ext cx="3948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Časové průběhy napětí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r>
              <a:rPr lang="cs-CZ" b="1" smtClean="0"/>
              <a:t>Proudové dimenzování:</a:t>
            </a:r>
          </a:p>
          <a:p>
            <a:pPr>
              <a:buFont typeface="Arial" charset="0"/>
              <a:buNone/>
            </a:pPr>
            <a:r>
              <a:rPr lang="cs-CZ" smtClean="0"/>
              <a:t>	Diody v můstku lze dimenzovat teoreticky na poloviční hodnotu proudu do zátěže, tj.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V praxi je nutné ale volit dostatečnou rezervu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6147" name="Obrázek 8" descr="ii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2071688"/>
            <a:ext cx="24669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15062"/>
          </a:xfrm>
        </p:spPr>
        <p:txBody>
          <a:bodyPr/>
          <a:lstStyle/>
          <a:p>
            <a:r>
              <a:rPr lang="cs-CZ" b="1" smtClean="0"/>
              <a:t>Napěťové dimenzování:</a:t>
            </a:r>
          </a:p>
          <a:p>
            <a:pPr>
              <a:buFont typeface="Arial" charset="0"/>
              <a:buNone/>
            </a:pPr>
            <a:r>
              <a:rPr lang="cs-CZ" b="1" smtClean="0"/>
              <a:t>	</a:t>
            </a:r>
            <a:r>
              <a:rPr lang="cs-CZ" smtClean="0"/>
              <a:t>Teoreticky se napětí rozloží na dvě diody v sérii a za tohoto předpokladu lze psát:</a:t>
            </a:r>
          </a:p>
          <a:p>
            <a:pPr>
              <a:buFont typeface="Arial" charset="0"/>
              <a:buNone/>
            </a:pPr>
            <a:r>
              <a:rPr lang="cs-CZ" b="1" smtClean="0"/>
              <a:t>	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cs-CZ" smtClean="0"/>
              <a:t>	Prakticky však dojde k nerovnoměrnému rozložení napětí vlivem rozdílných vlastností diod. Je proto nutné dimenzovat diody s dostatečnou rezervou, v praxi se používá dimenzování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7171" name="Obrázek 4" descr="jjjjjj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" y="1857375"/>
            <a:ext cx="3357563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Obrázek 5" descr="ttttttttt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5643563"/>
            <a:ext cx="3640138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b="1" smtClean="0"/>
              <a:t>Nabíjecí kapacita:</a:t>
            </a:r>
          </a:p>
          <a:p>
            <a:pPr>
              <a:buFont typeface="Arial" charset="0"/>
              <a:buNone/>
            </a:pPr>
            <a:r>
              <a:rPr lang="cs-CZ" b="1" smtClean="0"/>
              <a:t>	</a:t>
            </a:r>
            <a:r>
              <a:rPr lang="cs-CZ" smtClean="0"/>
              <a:t>Její hodnota je opět dána empirickým vztahem:</a:t>
            </a:r>
            <a:endParaRPr lang="en-US" smtClean="0"/>
          </a:p>
          <a:p>
            <a:pPr>
              <a:buFont typeface="Arial" charset="0"/>
              <a:buNone/>
            </a:pPr>
            <a:endParaRPr lang="en-US" smtClean="0"/>
          </a:p>
          <a:p>
            <a:pPr>
              <a:buFont typeface="Arial" charset="0"/>
              <a:buNone/>
            </a:pPr>
            <a:endParaRPr lang="en-US" smtClean="0"/>
          </a:p>
          <a:p>
            <a:pPr>
              <a:buFont typeface="Arial" charset="0"/>
              <a:buNone/>
            </a:pP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								 [4]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br>
              <a:rPr lang="cs-CZ" smtClean="0"/>
            </a:br>
            <a:endParaRPr lang="cs-CZ" b="1" smtClean="0"/>
          </a:p>
          <a:p>
            <a:endParaRPr lang="cs-CZ" smtClean="0"/>
          </a:p>
        </p:txBody>
      </p:sp>
      <p:pic>
        <p:nvPicPr>
          <p:cNvPr id="8195" name="Obrázek 4" descr="dlouhy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1785938"/>
            <a:ext cx="5821362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r>
              <a:rPr lang="it-IT" sz="1200" dirty="0" smtClean="0"/>
              <a:t>[1</a:t>
            </a:r>
            <a:r>
              <a:rPr lang="it-IT" sz="1200" dirty="0" smtClean="0"/>
              <a:t>]. </a:t>
            </a:r>
            <a:r>
              <a:rPr lang="cs-CZ" sz="1200" dirty="0" smtClean="0"/>
              <a:t>Usměrňovače 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</a:t>
            </a:r>
            <a:r>
              <a:rPr lang="it-IT" sz="1200" dirty="0" smtClean="0">
                <a:hlinkClick r:id="rId2"/>
              </a:rPr>
              <a:t>http://service.felk.cvut.cz/courses/X36PJV/archiv/Jak/_tech/t409/start.html</a:t>
            </a:r>
            <a:endParaRPr lang="it-IT" sz="1200" dirty="0" smtClean="0"/>
          </a:p>
          <a:p>
            <a:endParaRPr lang="it-IT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143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Můstkový usměrňovač  s kapacitní zátěží 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8</cp:revision>
  <dcterms:created xsi:type="dcterms:W3CDTF">2013-06-27T12:55:03Z</dcterms:created>
  <dcterms:modified xsi:type="dcterms:W3CDTF">2013-07-10T18:13:28Z</dcterms:modified>
</cp:coreProperties>
</file>