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1C0C7A2-718F-4C06-9EA0-A21650E67368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9E6E7D1-0575-4E4B-BF29-BA64A07E1D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90E48-8961-48F2-8065-7DF67F7A9940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52227-9210-4EF6-A741-8DD484990C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AD730-ED8D-40A3-A1B5-B135A989A1D2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45139-7792-48E0-855D-187204BB05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9DCB33-DDE1-49D0-A9CE-603106942321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A918B5-0F2A-4E83-A6AE-ECB6BF9252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4AD614-9072-4DA2-BC9E-1A683AA2EAA4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E0F31-60AA-49FD-AF28-39512E6E0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B1182B-5683-4C02-B63B-90ED8944A0B3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2B8BF2-B9CD-4AD0-A905-A9D1880B30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D3E74D-8FC1-4C09-A798-A52767101E45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67106-F676-4AF9-AF5B-8EF6764503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F5E5B-2C9A-4F25-9B68-68F8057C7C49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D2B48E-2113-42EA-8D8C-AB5715B71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D9B3A-42E1-420B-99C1-A15B2C5DDEA1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8F5236-8E22-4415-804D-1D382858E9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0A6898-F419-41DC-AA74-EDAA0D6C61B0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29D9F-76DA-4954-98AD-0E45DF0701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32D45B-CDBB-44C4-967E-08AA6E2C43B4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63B0B-FF36-4E02-9D53-6CFF6A76E5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7DD5B-25A8-47DF-A9ED-815DF02B0E85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7973-56DC-481D-9D6D-84DBB5598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A9DE7B1-10EF-464C-A4E8-14414AC31603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3F5498-FE9C-4CC2-ABB6-07EFF1B90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Přechodové děje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červen 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OPVK_1.5_DUM_III/2_TAP3_SR039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VY_32_INOVACE_TAP3_SR039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Přechodové děje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– RLC,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princip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, vlastnosti a využití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cs-CZ" smtClean="0"/>
              <a:t>Přechodové děje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88"/>
            <a:ext cx="8229600" cy="5643562"/>
          </a:xfrm>
        </p:spPr>
        <p:txBody>
          <a:bodyPr/>
          <a:lstStyle/>
          <a:p>
            <a:r>
              <a:rPr lang="cs-CZ" smtClean="0"/>
              <a:t>Přechodový jev probíhá v elektrickém obvodu mezi dvěma ustálenými stavy</a:t>
            </a:r>
          </a:p>
          <a:p>
            <a:r>
              <a:rPr lang="cs-CZ" smtClean="0"/>
              <a:t>Jeho vznik je podmíněn změnami energie v akumulačních prvcích obvodu (kondenzátory, cívky)</a:t>
            </a:r>
          </a:p>
          <a:p>
            <a:r>
              <a:rPr lang="cs-CZ" smtClean="0"/>
              <a:t>Tyto změny nemohou proběhnout okamžitě, neboť by vyžadovaly zdroj nekonečného výkonu</a:t>
            </a:r>
          </a:p>
          <a:p>
            <a:r>
              <a:rPr lang="cs-CZ" smtClean="0"/>
              <a:t>Charakter přechodového jevu závisí na druhu zapojených akumulačních součástek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6215063"/>
          </a:xfrm>
        </p:spPr>
        <p:txBody>
          <a:bodyPr/>
          <a:lstStyle/>
          <a:p>
            <a:r>
              <a:rPr lang="cs-CZ" smtClean="0"/>
              <a:t>Obsahuje-li obvod pouze jeden druh (tj. kromě odporu výhradně kondenzátory či výhradně cívky), nemůže dojít k vratné výměně dvou druhů energie a děj probíhá aperiodicky</a:t>
            </a:r>
          </a:p>
          <a:p>
            <a:r>
              <a:rPr lang="cs-CZ" smtClean="0"/>
              <a:t>Pokud obvod obsahuje oba druhy akumulačních součástek (tedy kondenzátory i cívky), může za určitých podmínek dojít k periodickým tlumeným kmitům</a:t>
            </a:r>
          </a:p>
          <a:p>
            <a:r>
              <a:rPr lang="cs-CZ" smtClean="0"/>
              <a:t>Konkrétní časové průběhy napětí a proudu v obvodu při přechodovém jevu závisí na výchozím ustáleném stavu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5840413"/>
          </a:xfrm>
        </p:spPr>
        <p:txBody>
          <a:bodyPr/>
          <a:lstStyle/>
          <a:p>
            <a:r>
              <a:rPr lang="cs-CZ" smtClean="0"/>
              <a:t>Proto je třeba znát souhrn počátečních podmínek, určujících stav obvodu před započetím přechodového jevu</a:t>
            </a:r>
          </a:p>
          <a:p>
            <a:r>
              <a:rPr lang="cs-CZ" smtClean="0"/>
              <a:t>Z důvodů jmenovaných výše se velikosti napětí a proudů nemohou měnit skokově, jejich hodnoty se pohybují v určitých mezích a přibližují se k nim po exponenciále</a:t>
            </a:r>
          </a:p>
          <a:p>
            <a:r>
              <a:rPr lang="cs-CZ" smtClean="0"/>
              <a:t>Pro nárůst napětí obecně platí: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</p:txBody>
      </p:sp>
      <p:pic>
        <p:nvPicPr>
          <p:cNvPr id="5123" name="Obrázek 3" descr="aaaaa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50" y="4643438"/>
            <a:ext cx="6097588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25"/>
            <a:ext cx="8229600" cy="5697538"/>
          </a:xfrm>
        </p:spPr>
        <p:txBody>
          <a:bodyPr/>
          <a:lstStyle/>
          <a:p>
            <a:r>
              <a:rPr lang="cs-CZ" smtClean="0"/>
              <a:t>kde   </a:t>
            </a:r>
            <a:r>
              <a:rPr lang="cs-CZ" i="1" smtClean="0"/>
              <a:t>U</a:t>
            </a:r>
            <a:r>
              <a:rPr lang="cs-CZ" i="1" baseline="-25000" smtClean="0"/>
              <a:t>0</a:t>
            </a:r>
            <a:r>
              <a:rPr lang="cs-CZ" smtClean="0"/>
              <a:t> je napětí, k němuž se narůstající napětí blíží</a:t>
            </a:r>
          </a:p>
          <a:p>
            <a:pPr>
              <a:buFont typeface="Arial" charset="0"/>
              <a:buNone/>
            </a:pPr>
            <a:r>
              <a:rPr lang="cs-CZ" i="1" smtClean="0"/>
              <a:t>	e</a:t>
            </a:r>
            <a:r>
              <a:rPr lang="cs-CZ" smtClean="0"/>
              <a:t> je Eulerovo číslo ( asi 2,718)</a:t>
            </a:r>
          </a:p>
          <a:p>
            <a:pPr>
              <a:buFont typeface="Arial" charset="0"/>
              <a:buNone/>
            </a:pPr>
            <a:r>
              <a:rPr lang="cs-CZ" smtClean="0"/>
              <a:t>    </a:t>
            </a:r>
            <a:r>
              <a:rPr lang="cs-CZ" i="1" smtClean="0"/>
              <a:t>t</a:t>
            </a:r>
            <a:r>
              <a:rPr lang="cs-CZ" smtClean="0"/>
              <a:t> je čas</a:t>
            </a:r>
          </a:p>
          <a:p>
            <a:pPr>
              <a:buFont typeface="Arial" charset="0"/>
              <a:buNone/>
            </a:pPr>
            <a:r>
              <a:rPr lang="cs-CZ" smtClean="0"/>
              <a:t>	t je časová konstanta obvodu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b="1" smtClean="0"/>
              <a:t>Přepínač v poloze 1 – tedy nabíjení kondenzátoru</a:t>
            </a:r>
          </a:p>
          <a:p>
            <a:r>
              <a:rPr lang="cs-CZ" smtClean="0"/>
              <a:t>Počáteční výchozí podmínky jsou: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Podle II. Kirchhoffova zákona musí stále platit: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</p:txBody>
      </p:sp>
      <p:pic>
        <p:nvPicPr>
          <p:cNvPr id="7171" name="Obrázek 4" descr="ur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88" y="2143125"/>
            <a:ext cx="1571625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Obrázek 5" descr="uc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50" y="4643438"/>
            <a:ext cx="3389313" cy="92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idx="1"/>
          </p:nvPr>
        </p:nvSpPr>
        <p:spPr>
          <a:xfrm>
            <a:off x="457200" y="428625"/>
            <a:ext cx="8229600" cy="6215063"/>
          </a:xfrm>
        </p:spPr>
        <p:txBody>
          <a:bodyPr/>
          <a:lstStyle/>
          <a:p>
            <a:r>
              <a:rPr lang="cs-CZ" smtClean="0"/>
              <a:t>Platí tedy: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/>
              <a:t>Proud obvodem podle Ohmova zákona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</p:txBody>
      </p:sp>
      <p:pic>
        <p:nvPicPr>
          <p:cNvPr id="8195" name="Obrázek 4" descr="mmmmm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50" y="1000125"/>
            <a:ext cx="51022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Obrázek 5" descr="nnnn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50" y="2643188"/>
            <a:ext cx="631825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Obrázek 6" descr="kkkkk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0125" y="5000625"/>
            <a:ext cx="4921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5840413"/>
          </a:xfrm>
        </p:spPr>
        <p:txBody>
          <a:bodyPr/>
          <a:lstStyle/>
          <a:p>
            <a:r>
              <a:rPr lang="cs-CZ" dirty="0" smtClean="0"/>
              <a:t>Přechodový jev považujeme za ukončený v čase 3t, kdy hodnoty dosáhnou 95 % hodnot maximálních						</a:t>
            </a:r>
            <a:r>
              <a:rPr lang="en-US" dirty="0" smtClean="0"/>
              <a:t> </a:t>
            </a:r>
            <a:endParaRPr lang="cs-CZ" sz="2800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9219" name="Obrázek 4" descr="qqqqqqqqq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25" y="1785938"/>
            <a:ext cx="6000750" cy="463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Obdélník 5"/>
          <p:cNvSpPr>
            <a:spLocks noChangeArrowheads="1"/>
          </p:cNvSpPr>
          <p:nvPr/>
        </p:nvSpPr>
        <p:spPr bwMode="auto">
          <a:xfrm>
            <a:off x="428625" y="5572125"/>
            <a:ext cx="45720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Nabíjení kondenzátoru</a:t>
            </a:r>
          </a:p>
          <a:p>
            <a:r>
              <a:rPr lang="cs-CZ" sz="2400">
                <a:latin typeface="Calibri" pitchFamily="34" charset="0"/>
              </a:rPr>
              <a:t>přes rezistor</a:t>
            </a:r>
          </a:p>
        </p:txBody>
      </p:sp>
      <p:sp>
        <p:nvSpPr>
          <p:cNvPr id="9221" name="Obdélník 6"/>
          <p:cNvSpPr>
            <a:spLocks noChangeArrowheads="1"/>
          </p:cNvSpPr>
          <p:nvPr/>
        </p:nvSpPr>
        <p:spPr bwMode="auto">
          <a:xfrm>
            <a:off x="7929563" y="6072188"/>
            <a:ext cx="5886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dirty="0" smtClean="0">
                <a:latin typeface="Calibri" pitchFamily="34" charset="0"/>
              </a:rPr>
              <a:t>[</a:t>
            </a:r>
            <a:r>
              <a:rPr lang="cs-CZ" sz="2800" dirty="0" smtClean="0">
                <a:latin typeface="Calibri" pitchFamily="34" charset="0"/>
              </a:rPr>
              <a:t>1</a:t>
            </a:r>
            <a:r>
              <a:rPr lang="en-US" sz="2800" dirty="0" smtClean="0">
                <a:latin typeface="Calibri" pitchFamily="34" charset="0"/>
              </a:rPr>
              <a:t>]</a:t>
            </a: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5840413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b="1" smtClean="0"/>
              <a:t>Přepínač v poloze 2 – tedy vybíjení kondenzátoru</a:t>
            </a:r>
          </a:p>
          <a:p>
            <a:r>
              <a:rPr lang="cs-CZ" smtClean="0"/>
              <a:t>Počáteční podmínky jsou: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Podle II. Kirchhoffova zákona musí stále platit: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</p:txBody>
      </p:sp>
      <p:pic>
        <p:nvPicPr>
          <p:cNvPr id="10243" name="Obrázek 3" descr="eeeeeeeeeeeeeeee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88" y="2000250"/>
            <a:ext cx="1571625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Obrázek 4" descr="0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88" y="3857625"/>
            <a:ext cx="2428875" cy="72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Zástupný symbol pro obsah 3" descr="222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57250" y="500063"/>
            <a:ext cx="6494463" cy="5500687"/>
          </a:xfrm>
        </p:spPr>
      </p:pic>
      <p:sp>
        <p:nvSpPr>
          <p:cNvPr id="11267" name="Obdélník 4"/>
          <p:cNvSpPr>
            <a:spLocks noChangeArrowheads="1"/>
          </p:cNvSpPr>
          <p:nvPr/>
        </p:nvSpPr>
        <p:spPr bwMode="auto">
          <a:xfrm>
            <a:off x="214313" y="5357813"/>
            <a:ext cx="36544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Vybíjení kondenzátoru přes </a:t>
            </a:r>
          </a:p>
          <a:p>
            <a:r>
              <a:rPr lang="cs-CZ" sz="2400">
                <a:latin typeface="Calibri" pitchFamily="34" charset="0"/>
              </a:rPr>
              <a:t>rezistor</a:t>
            </a:r>
          </a:p>
        </p:txBody>
      </p:sp>
      <p:sp>
        <p:nvSpPr>
          <p:cNvPr id="11268" name="Obdélník 5"/>
          <p:cNvSpPr>
            <a:spLocks noChangeArrowheads="1"/>
          </p:cNvSpPr>
          <p:nvPr/>
        </p:nvSpPr>
        <p:spPr bwMode="auto">
          <a:xfrm>
            <a:off x="7929563" y="5857875"/>
            <a:ext cx="5886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dirty="0" smtClean="0">
                <a:latin typeface="Calibri" pitchFamily="34" charset="0"/>
              </a:rPr>
              <a:t>[</a:t>
            </a:r>
            <a:r>
              <a:rPr lang="cs-CZ" sz="2800" dirty="0" smtClean="0">
                <a:latin typeface="Calibri" pitchFamily="34" charset="0"/>
              </a:rPr>
              <a:t>1</a:t>
            </a:r>
            <a:r>
              <a:rPr lang="en-US" sz="2800" dirty="0" smtClean="0">
                <a:latin typeface="Calibri" pitchFamily="34" charset="0"/>
              </a:rPr>
              <a:t>]</a:t>
            </a: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25"/>
            <a:ext cx="8229600" cy="5697538"/>
          </a:xfrm>
        </p:spPr>
        <p:txBody>
          <a:bodyPr/>
          <a:lstStyle/>
          <a:p>
            <a:r>
              <a:rPr lang="cs-CZ" smtClean="0"/>
              <a:t>Platí tedy: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</p:txBody>
      </p:sp>
      <p:pic>
        <p:nvPicPr>
          <p:cNvPr id="12291" name="Obrázek 3" descr="888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50" y="1214438"/>
            <a:ext cx="542131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Obrázek 4" descr="9999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50" y="2714625"/>
            <a:ext cx="71739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RL obvod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	Přepínač v poloze 1 počáteční podmínky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Podle II. </a:t>
            </a:r>
            <a:r>
              <a:rPr lang="cs-CZ" dirty="0" err="1" smtClean="0"/>
              <a:t>Kirchhoffova</a:t>
            </a:r>
            <a:r>
              <a:rPr lang="cs-CZ" dirty="0" smtClean="0"/>
              <a:t> zákona musí platit:</a:t>
            </a:r>
            <a:endParaRPr lang="en-US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/>
          </a:p>
          <a:p>
            <a:pPr lvl="8"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/>
          </a:p>
          <a:p>
            <a:pPr lvl="8">
              <a:defRPr/>
            </a:pPr>
            <a:endParaRPr lang="cs-CZ" dirty="0" smtClean="0"/>
          </a:p>
        </p:txBody>
      </p:sp>
      <p:pic>
        <p:nvPicPr>
          <p:cNvPr id="13315" name="Obrázek 3" descr="77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50" y="1643063"/>
            <a:ext cx="1643063" cy="1363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4" descr="66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50" y="4214813"/>
            <a:ext cx="2868613" cy="785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Obdélník 5"/>
          <p:cNvSpPr>
            <a:spLocks noChangeArrowheads="1"/>
          </p:cNvSpPr>
          <p:nvPr/>
        </p:nvSpPr>
        <p:spPr bwMode="auto">
          <a:xfrm>
            <a:off x="7929563" y="5715000"/>
            <a:ext cx="5886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dirty="0" smtClean="0">
                <a:latin typeface="Calibri" pitchFamily="34" charset="0"/>
              </a:rPr>
              <a:t>[</a:t>
            </a:r>
            <a:r>
              <a:rPr lang="cs-CZ" sz="2800" dirty="0" smtClean="0">
                <a:latin typeface="Calibri" pitchFamily="34" charset="0"/>
              </a:rPr>
              <a:t>1</a:t>
            </a:r>
            <a:r>
              <a:rPr lang="en-US" sz="2800" dirty="0" smtClean="0">
                <a:latin typeface="Calibri" pitchFamily="34" charset="0"/>
              </a:rPr>
              <a:t>]</a:t>
            </a: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Zástupný symbol pro obsah 3" descr="xx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 rot="21438349">
            <a:off x="928688" y="428625"/>
            <a:ext cx="6786562" cy="6015038"/>
          </a:xfrm>
        </p:spPr>
      </p:pic>
      <p:sp>
        <p:nvSpPr>
          <p:cNvPr id="14339" name="Obdélník 4"/>
          <p:cNvSpPr>
            <a:spLocks noChangeArrowheads="1"/>
          </p:cNvSpPr>
          <p:nvPr/>
        </p:nvSpPr>
        <p:spPr bwMode="auto">
          <a:xfrm>
            <a:off x="428625" y="4643438"/>
            <a:ext cx="457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 </a:t>
            </a:r>
            <a:r>
              <a:rPr lang="cs-CZ" sz="2400">
                <a:latin typeface="Calibri" pitchFamily="34" charset="0"/>
              </a:rPr>
              <a:t>Vznik proudu v obvodu </a:t>
            </a:r>
          </a:p>
          <a:p>
            <a:r>
              <a:rPr lang="cs-CZ" sz="2400">
                <a:latin typeface="Calibri" pitchFamily="34" charset="0"/>
              </a:rPr>
              <a:t>s rezistorem a</a:t>
            </a:r>
          </a:p>
          <a:p>
            <a:r>
              <a:rPr lang="cs-CZ" sz="2400">
                <a:latin typeface="Calibri" pitchFamily="34" charset="0"/>
              </a:rPr>
              <a:t>cívkou v sérii</a:t>
            </a:r>
          </a:p>
        </p:txBody>
      </p:sp>
      <p:sp>
        <p:nvSpPr>
          <p:cNvPr id="14340" name="Obdélník 5"/>
          <p:cNvSpPr>
            <a:spLocks noChangeArrowheads="1"/>
          </p:cNvSpPr>
          <p:nvPr/>
        </p:nvSpPr>
        <p:spPr bwMode="auto">
          <a:xfrm>
            <a:off x="7929563" y="6072188"/>
            <a:ext cx="5886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dirty="0" smtClean="0">
                <a:latin typeface="Calibri" pitchFamily="34" charset="0"/>
              </a:rPr>
              <a:t>[</a:t>
            </a:r>
            <a:r>
              <a:rPr lang="cs-CZ" sz="2800" dirty="0" smtClean="0">
                <a:latin typeface="Calibri" pitchFamily="34" charset="0"/>
              </a:rPr>
              <a:t>1</a:t>
            </a:r>
            <a:r>
              <a:rPr lang="en-US" sz="2800" dirty="0" smtClean="0">
                <a:latin typeface="Calibri" pitchFamily="34" charset="0"/>
              </a:rPr>
              <a:t>]</a:t>
            </a: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idx="1"/>
          </p:nvPr>
        </p:nvSpPr>
        <p:spPr>
          <a:xfrm>
            <a:off x="457200" y="214313"/>
            <a:ext cx="8229600" cy="5911850"/>
          </a:xfrm>
        </p:spPr>
        <p:txBody>
          <a:bodyPr/>
          <a:lstStyle/>
          <a:p>
            <a:r>
              <a:rPr lang="cs-CZ" smtClean="0"/>
              <a:t>Pak platí: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Proud obvodem: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</p:txBody>
      </p:sp>
      <p:pic>
        <p:nvPicPr>
          <p:cNvPr id="15363" name="Obrázek 4" descr=",,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5" y="857250"/>
            <a:ext cx="3557588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5" descr="111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" y="2643188"/>
            <a:ext cx="4703762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Obrázek 6" descr="555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" y="5214938"/>
            <a:ext cx="74930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6500812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b="1" smtClean="0"/>
              <a:t>V poloze 2 přepínače jsou počáteční podmínky:</a:t>
            </a:r>
          </a:p>
          <a:p>
            <a:pPr algn="ctr">
              <a:buFont typeface="Arial" charset="0"/>
              <a:buNone/>
            </a:pPr>
            <a:endParaRPr lang="cs-CZ" b="1" smtClean="0"/>
          </a:p>
          <a:p>
            <a:pPr algn="ctr">
              <a:buFont typeface="Arial" charset="0"/>
              <a:buNone/>
            </a:pPr>
            <a:endParaRPr lang="cs-CZ" b="1" smtClean="0"/>
          </a:p>
          <a:p>
            <a:pPr algn="ctr">
              <a:buFont typeface="Arial" charset="0"/>
              <a:buNone/>
            </a:pPr>
            <a:endParaRPr lang="cs-CZ" b="1" smtClean="0"/>
          </a:p>
          <a:p>
            <a:r>
              <a:rPr lang="cs-CZ" smtClean="0"/>
              <a:t>Podle II. Kirchhoffova zákona musí stále platit:</a:t>
            </a:r>
          </a:p>
          <a:p>
            <a:pPr>
              <a:buFont typeface="Arial" charset="0"/>
              <a:buNone/>
            </a:pPr>
            <a:r>
              <a:rPr lang="cs-CZ" b="1" smtClean="0"/>
              <a:t>	</a:t>
            </a:r>
          </a:p>
          <a:p>
            <a:endParaRPr lang="cs-CZ" smtClean="0"/>
          </a:p>
          <a:p>
            <a:r>
              <a:rPr lang="cs-CZ" smtClean="0"/>
              <a:t>Pak platí:</a:t>
            </a:r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      </a:t>
            </a:r>
          </a:p>
        </p:txBody>
      </p:sp>
      <p:pic>
        <p:nvPicPr>
          <p:cNvPr id="16387" name="Obrázek 3" descr="s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50" y="1143000"/>
            <a:ext cx="1857375" cy="162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Obrázek 4" descr="ul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50" y="3500438"/>
            <a:ext cx="2857500" cy="87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Obrázek 5" descr="it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88" y="5000625"/>
            <a:ext cx="2714625" cy="1335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Zástupný symbol pro obsah 3" descr="urr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1560" y="1196752"/>
            <a:ext cx="6464300" cy="1143000"/>
          </a:xfrm>
        </p:spPr>
      </p:pic>
      <p:pic>
        <p:nvPicPr>
          <p:cNvPr id="17411" name="Obrázek 4" descr="asas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2996952"/>
            <a:ext cx="5903912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Obdélník 6"/>
          <p:cNvSpPr>
            <a:spLocks noChangeArrowheads="1"/>
          </p:cNvSpPr>
          <p:nvPr/>
        </p:nvSpPr>
        <p:spPr bwMode="auto">
          <a:xfrm>
            <a:off x="7929563" y="3643313"/>
            <a:ext cx="5886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dirty="0" smtClean="0">
                <a:latin typeface="Calibri" pitchFamily="34" charset="0"/>
              </a:rPr>
              <a:t>[</a:t>
            </a:r>
            <a:r>
              <a:rPr lang="cs-CZ" sz="2800" dirty="0" smtClean="0">
                <a:latin typeface="Calibri" pitchFamily="34" charset="0"/>
              </a:rPr>
              <a:t>1</a:t>
            </a:r>
            <a:r>
              <a:rPr lang="en-US" sz="2800" dirty="0" smtClean="0">
                <a:latin typeface="Calibri" pitchFamily="34" charset="0"/>
              </a:rPr>
              <a:t>]</a:t>
            </a: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Zástupný symbol pro obsah 3" descr="gf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14375" y="0"/>
            <a:ext cx="7929563" cy="6392863"/>
          </a:xfrm>
        </p:spPr>
      </p:pic>
      <p:sp>
        <p:nvSpPr>
          <p:cNvPr id="18435" name="Obdélník 4"/>
          <p:cNvSpPr>
            <a:spLocks noChangeArrowheads="1"/>
          </p:cNvSpPr>
          <p:nvPr/>
        </p:nvSpPr>
        <p:spPr bwMode="auto">
          <a:xfrm>
            <a:off x="357188" y="4500563"/>
            <a:ext cx="45720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Zánik proudu v obvodu s rezistorem a cívkou v sérii</a:t>
            </a:r>
          </a:p>
        </p:txBody>
      </p:sp>
      <p:sp>
        <p:nvSpPr>
          <p:cNvPr id="18436" name="Obdélník 5"/>
          <p:cNvSpPr>
            <a:spLocks noChangeArrowheads="1"/>
          </p:cNvSpPr>
          <p:nvPr/>
        </p:nvSpPr>
        <p:spPr bwMode="auto">
          <a:xfrm>
            <a:off x="7929563" y="6143625"/>
            <a:ext cx="5886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dirty="0" smtClean="0">
                <a:latin typeface="Calibri" pitchFamily="34" charset="0"/>
              </a:rPr>
              <a:t>[</a:t>
            </a:r>
            <a:r>
              <a:rPr lang="cs-CZ" sz="2800" dirty="0" smtClean="0">
                <a:latin typeface="Calibri" pitchFamily="34" charset="0"/>
              </a:rPr>
              <a:t>1</a:t>
            </a:r>
            <a:r>
              <a:rPr lang="en-US" sz="2800" dirty="0" smtClean="0">
                <a:latin typeface="Calibri" pitchFamily="34" charset="0"/>
              </a:rPr>
              <a:t>]</a:t>
            </a: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idx="1"/>
          </p:nvPr>
        </p:nvSpPr>
        <p:spPr>
          <a:xfrm>
            <a:off x="457200" y="1844823"/>
            <a:ext cx="8229600" cy="4281339"/>
          </a:xfrm>
        </p:spPr>
        <p:txBody>
          <a:bodyPr/>
          <a:lstStyle/>
          <a:p>
            <a:r>
              <a:rPr lang="cs-CZ" dirty="0" smtClean="0"/>
              <a:t>Ještě připomeňme, že časová konstanta je pro obvod RC </a:t>
            </a:r>
          </a:p>
          <a:p>
            <a:pPr>
              <a:buFont typeface="Arial" charset="0"/>
              <a:buNone/>
            </a:pPr>
            <a:endParaRPr lang="cs-CZ" dirty="0" smtClean="0"/>
          </a:p>
          <a:p>
            <a:r>
              <a:rPr lang="cs-CZ" dirty="0" smtClean="0"/>
              <a:t>Pro obvod RL </a:t>
            </a:r>
            <a:r>
              <a:rPr lang="cs-CZ" baseline="-25000" dirty="0" smtClean="0"/>
              <a:t> </a:t>
            </a:r>
            <a:r>
              <a:rPr lang="cs-CZ" dirty="0" smtClean="0"/>
              <a:t>              a má rozměr času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9459" name="Obrázek 4" descr="vvvvvvv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348880"/>
            <a:ext cx="1165225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Obrázek 5" descr="dddd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3212976"/>
            <a:ext cx="1214438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en-US" smtClean="0"/>
              <a:t>Zdroje</a:t>
            </a:r>
            <a:r>
              <a:rPr lang="cs-CZ" smtClean="0"/>
              <a:t>: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88"/>
            <a:ext cx="8229600" cy="5197475"/>
          </a:xfrm>
        </p:spPr>
        <p:txBody>
          <a:bodyPr/>
          <a:lstStyle/>
          <a:p>
            <a:r>
              <a:rPr lang="it-IT" sz="1200" dirty="0" smtClean="0"/>
              <a:t>[1]. </a:t>
            </a:r>
            <a:r>
              <a:rPr lang="cs-CZ" sz="1200" dirty="0" smtClean="0"/>
              <a:t>Přechodové jevy </a:t>
            </a:r>
            <a:r>
              <a:rPr lang="it-IT" sz="1200" dirty="0" smtClean="0"/>
              <a:t>In</a:t>
            </a:r>
            <a:r>
              <a:rPr lang="it-IT" sz="1200" dirty="0" smtClean="0"/>
              <a:t>: [online]. [cit. 2013-06-27]. Dostupné z: http://hellweb.loose.cz/index.php?page=school&amp;subpage=elt&amp;id=49</a:t>
            </a:r>
            <a:endParaRPr lang="cs-CZ" sz="1200" dirty="0" smtClean="0"/>
          </a:p>
          <a:p>
            <a:endParaRPr lang="cs-CZ" sz="1200" dirty="0" smtClean="0"/>
          </a:p>
          <a:p>
            <a:pPr>
              <a:buFont typeface="Arial" charset="0"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229</Words>
  <Application>Microsoft Office PowerPoint</Application>
  <PresentationFormat>Předvádění na obrazovce (4:3)</PresentationFormat>
  <Paragraphs>124</Paragraphs>
  <Slides>19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5" baseType="lpstr">
      <vt:lpstr>Calibri</vt:lpstr>
      <vt:lpstr>Arial</vt:lpstr>
      <vt:lpstr>Garamond</vt:lpstr>
      <vt:lpstr>Tahoma</vt:lpstr>
      <vt:lpstr>Times New Roman</vt:lpstr>
      <vt:lpstr>Motiv sady Office</vt:lpstr>
      <vt:lpstr>Digitální učební materiál</vt:lpstr>
      <vt:lpstr>Přechodové děje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NB</dc:creator>
  <cp:lastModifiedBy>siroky</cp:lastModifiedBy>
  <cp:revision>10</cp:revision>
  <dcterms:created xsi:type="dcterms:W3CDTF">2013-06-27T15:03:40Z</dcterms:created>
  <dcterms:modified xsi:type="dcterms:W3CDTF">2013-07-10T18:17:40Z</dcterms:modified>
</cp:coreProperties>
</file>