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4F14DF-2DAC-40CC-9191-0E045E2BFE5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D7EA502-E4DB-4322-8308-2542CE807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A4FE1-7A99-4964-ADAD-E05F85E2CED6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E1A68-67F8-4327-9F76-6A901CC971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C6B68-F562-42E7-8765-71C72795FC89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7902E-8708-4E1E-94A4-1706A5F1F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3605A-C55C-44CE-9336-BCBE4C96EA24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17286-B509-45BB-9EEF-1C956048D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6DDFE-3C38-4493-AF1F-6BC0DB4819E5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C2FD4-ABBF-4112-8BB7-9118F7B6F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A6D89-C843-4C4B-8266-D37E320B02E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71FDE-D4AB-487C-870F-D6E15D057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1EA58-952A-45C3-AC4E-B58203E349F3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B9300-86A5-4D6C-81AF-BDDC7BF79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2DF78-6CE3-46B3-A9E0-019283F0F5F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9C7AD-933C-4A72-BE68-9A74FABFB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5834E-CBAD-4A86-9F40-F52A67098B3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C3F60-8DE7-4446-8A61-7676EC3D7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B4E3E-D820-42AA-9DC3-D130DDE7D4F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1FBFC-620C-4DF0-8E11-B7E00E11E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9E094-97AE-464C-A354-6F3395A1DBF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E0F44-A54F-41C2-92CA-B79B19F25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74AA8-2B2E-4976-B94E-F8530D176BD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5C349-3984-477F-AD57-54D5B5108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E64C6D-23FE-4B87-B262-ED621B735BA6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FE6755-AE89-46D1-BB01-BB7097995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irchhoffovy_z%C3%A1kony" TargetMode="External"/><Relationship Id="rId2" Type="http://schemas.openxmlformats.org/officeDocument/2006/relationships/hyperlink" Target="http://fei1.vsb.cz/kat420/vyuka/Bakalarske_FMMI/Prednasky/1_ssob_sylab_bc_06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2800" b="0" i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Lineární a nelineární elektronické obvody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Lineární a nelineární elektronické obvody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využití,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Kirchhoffovy</a:t>
                      </a:r>
                      <a:r>
                        <a:rPr lang="cs-CZ" sz="1200" baseline="0" dirty="0" smtClean="0"/>
                        <a:t> zákony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Lineární a nelineární elektronické obvody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Metody řešení lineárních obvodů</a:t>
            </a:r>
          </a:p>
          <a:p>
            <a:r>
              <a:rPr lang="cs-CZ" smtClean="0"/>
              <a:t>Řešení, neboli analýza elektrického obvodu, je založeno na tom, že pro daný obvod a dané elektrické parametry zdrojů hledáme ostatní neznámé obvodové veličiny. Vycházíme zpravidla z lineárních rezistorů a zdrojů. Jak už bylo řečeno, induktory a kapacitory se zde neuplatní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6357937"/>
          </a:xfrm>
        </p:spPr>
        <p:txBody>
          <a:bodyPr/>
          <a:lstStyle/>
          <a:p>
            <a:r>
              <a:rPr lang="cs-CZ" smtClean="0"/>
              <a:t>Metody řešení lineárních elektrických obvodů lze rozdělit na : </a:t>
            </a:r>
          </a:p>
          <a:p>
            <a:pPr>
              <a:buFont typeface="Arial" charset="0"/>
              <a:buNone/>
            </a:pPr>
            <a:r>
              <a:rPr lang="cs-CZ" smtClean="0"/>
              <a:t> 1. Metoda postupného zjednodušování obvodu, </a:t>
            </a:r>
          </a:p>
          <a:p>
            <a:pPr>
              <a:buFont typeface="Arial" charset="0"/>
              <a:buNone/>
            </a:pPr>
            <a:r>
              <a:rPr lang="cs-CZ" smtClean="0"/>
              <a:t> 2. Řešení obvodu pomocí Kirchhoffových   zákonů, </a:t>
            </a:r>
          </a:p>
          <a:p>
            <a:pPr>
              <a:buFont typeface="Arial" charset="0"/>
              <a:buNone/>
            </a:pPr>
            <a:r>
              <a:rPr lang="cs-CZ" smtClean="0"/>
              <a:t> 3. Metoda smyčkových proudů, </a:t>
            </a:r>
          </a:p>
          <a:p>
            <a:pPr>
              <a:buFont typeface="Arial" charset="0"/>
              <a:buNone/>
            </a:pPr>
            <a:r>
              <a:rPr lang="cs-CZ" smtClean="0"/>
              <a:t> 4. Metoda uzlových napětí, </a:t>
            </a:r>
          </a:p>
          <a:p>
            <a:pPr>
              <a:buFont typeface="Arial" charset="0"/>
              <a:buNone/>
            </a:pPr>
            <a:r>
              <a:rPr lang="cs-CZ" smtClean="0"/>
              <a:t> 5. Metoda řezů, </a:t>
            </a:r>
          </a:p>
          <a:p>
            <a:pPr>
              <a:buFont typeface="Arial" charset="0"/>
              <a:buNone/>
            </a:pPr>
            <a:r>
              <a:rPr lang="cs-CZ" smtClean="0"/>
              <a:t> 6. Metoda založená na principu superpozice,   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9"/>
            <a:ext cx="8229600" cy="3240360"/>
          </a:xfrm>
        </p:spPr>
        <p:txBody>
          <a:bodyPr/>
          <a:lstStyle/>
          <a:p>
            <a:r>
              <a:rPr lang="cs-CZ" dirty="0" smtClean="0"/>
              <a:t>Z hlediska pochopení vlastního postupu výpočtu, sestavování rovnic, analýze výsledků, docela postačuje, abychom se zde zabývali pouze prvními třemi metodami, tedy metodou „postupného zjednodušování“, „</a:t>
            </a:r>
            <a:r>
              <a:rPr lang="cs-CZ" dirty="0" err="1" smtClean="0"/>
              <a:t>Kirchhofových</a:t>
            </a:r>
            <a:r>
              <a:rPr lang="cs-CZ" dirty="0" smtClean="0"/>
              <a:t> zákonů“ a „smyčkových proudů“.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05064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První </a:t>
            </a:r>
            <a:r>
              <a:rPr lang="cs-CZ" dirty="0" err="1"/>
              <a:t>Kirchhoffův</a:t>
            </a:r>
            <a:r>
              <a:rPr lang="cs-CZ" dirty="0"/>
              <a:t> zákon (o proudech, o uzlech</a:t>
            </a:r>
            <a:r>
              <a:rPr lang="cs-CZ" dirty="0" smtClean="0"/>
              <a:t>) – </a:t>
            </a:r>
          </a:p>
          <a:p>
            <a:r>
              <a:rPr lang="cs-CZ" i="1" dirty="0" smtClean="0"/>
              <a:t>Součet</a:t>
            </a:r>
            <a:r>
              <a:rPr lang="cs-CZ" i="1" dirty="0"/>
              <a:t> proudů vstupujících do uzlu se rovná součtu proudů z uzlu vystupujících</a:t>
            </a:r>
            <a:r>
              <a:rPr lang="cs-CZ" i="1" dirty="0" smtClean="0"/>
              <a:t>.</a:t>
            </a:r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r>
              <a:rPr lang="cs-CZ" dirty="0"/>
              <a:t>Druhý </a:t>
            </a:r>
            <a:r>
              <a:rPr lang="cs-CZ" dirty="0" err="1"/>
              <a:t>Kirchhoffův</a:t>
            </a:r>
            <a:r>
              <a:rPr lang="cs-CZ" dirty="0"/>
              <a:t> zákon (o napětích, o smyčkách)</a:t>
            </a:r>
          </a:p>
          <a:p>
            <a:r>
              <a:rPr lang="cs-CZ" i="1" dirty="0"/>
              <a:t>Součet úbytků napětí na spotřebičích se v uzavřené části obvodu (smyčce) </a:t>
            </a:r>
            <a:r>
              <a:rPr lang="cs-CZ" i="1" dirty="0" smtClean="0"/>
              <a:t>rovná</a:t>
            </a:r>
          </a:p>
          <a:p>
            <a:r>
              <a:rPr lang="cs-CZ" i="1" dirty="0" smtClean="0"/>
              <a:t> </a:t>
            </a:r>
            <a:r>
              <a:rPr lang="cs-CZ" i="1" dirty="0"/>
              <a:t>součtu elektromotorických napětí zdrojů v této části obvodu.</a:t>
            </a:r>
            <a:endParaRPr lang="cs-CZ" dirty="0"/>
          </a:p>
          <a:p>
            <a:endParaRPr lang="cs-CZ" dirty="0"/>
          </a:p>
        </p:txBody>
      </p:sp>
      <p:pic>
        <p:nvPicPr>
          <p:cNvPr id="5124" name="Picture 4" descr="\sum_{k=1}^n I_k = 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4725144"/>
            <a:ext cx="1008112" cy="6024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28625" y="285750"/>
            <a:ext cx="8229600" cy="5840413"/>
          </a:xfrm>
        </p:spPr>
        <p:txBody>
          <a:bodyPr/>
          <a:lstStyle/>
          <a:p>
            <a:r>
              <a:rPr lang="cs-CZ" smtClean="0"/>
              <a:t>Příklad: </a:t>
            </a:r>
          </a:p>
          <a:p>
            <a:r>
              <a:rPr lang="cs-CZ" b="1" smtClean="0"/>
              <a:t>Řešení obvodu Kirchhoffovými zákony:</a:t>
            </a:r>
          </a:p>
          <a:p>
            <a:r>
              <a:rPr lang="cs-CZ" smtClean="0"/>
              <a:t>Pomocí dvou základních Kirchhoffových zákonů elektrotechniky jsme schopni sestavit matematické rovnice obvodu a ty pak jednoduchým výpočtem řešit</a:t>
            </a:r>
          </a:p>
          <a:p>
            <a:r>
              <a:rPr lang="cs-CZ" smtClean="0"/>
              <a:t> Řešením obvodu jsou v tomto případě neznámé proudy, při známých napětích zdrojů a velikostech odporů rezistorů.</a:t>
            </a:r>
          </a:p>
          <a:p>
            <a:pPr>
              <a:buFont typeface="Arial" charset="0"/>
              <a:buNone/>
            </a:pP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15062"/>
          </a:xfrm>
        </p:spPr>
        <p:txBody>
          <a:bodyPr/>
          <a:lstStyle/>
          <a:p>
            <a:r>
              <a:rPr lang="cs-CZ" b="1" smtClean="0"/>
              <a:t>I. Kirchhoffův zákon</a:t>
            </a:r>
          </a:p>
          <a:p>
            <a:pPr>
              <a:buFont typeface="Arial" charset="0"/>
              <a:buNone/>
            </a:pPr>
            <a:r>
              <a:rPr lang="cs-CZ" smtClean="0"/>
              <a:t>	Součet okamžitých hodnot proudů všech větví </a:t>
            </a:r>
          </a:p>
          <a:p>
            <a:pPr>
              <a:buFont typeface="Arial" charset="0"/>
              <a:buNone/>
            </a:pPr>
            <a:r>
              <a:rPr lang="cs-CZ" smtClean="0"/>
              <a:t>	obvodu spojených s daným uzlem je roven nule</a:t>
            </a:r>
          </a:p>
          <a:p>
            <a:r>
              <a:rPr lang="cs-CZ" smtClean="0"/>
              <a:t>(zpravidla volíme proudy vstupující do uzlu </a:t>
            </a:r>
          </a:p>
          <a:p>
            <a:pPr>
              <a:buFont typeface="Arial" charset="0"/>
              <a:buNone/>
            </a:pPr>
            <a:r>
              <a:rPr lang="cs-CZ" smtClean="0"/>
              <a:t>	jako kladné a proudy vystupující z uzlu jako </a:t>
            </a:r>
          </a:p>
          <a:p>
            <a:pPr>
              <a:buFont typeface="Arial" charset="0"/>
              <a:buNone/>
            </a:pPr>
            <a:r>
              <a:rPr lang="cs-CZ" smtClean="0"/>
              <a:t>	záporné)</a:t>
            </a:r>
          </a:p>
          <a:p>
            <a:r>
              <a:rPr lang="cs-CZ" smtClean="0"/>
              <a:t>Obecně lze pro n proudů v uzlu napsat obecnou rovnici: 			</a:t>
            </a:r>
            <a:r>
              <a:rPr lang="en-US" smtClean="0"/>
              <a:t>		</a:t>
            </a:r>
            <a:r>
              <a:rPr lang="en-US" sz="2800" smtClean="0"/>
              <a:t>[1]</a:t>
            </a:r>
            <a:endParaRPr lang="cs-CZ" sz="2800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7171" name="Obrázek 3" descr="sum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5500688"/>
            <a:ext cx="22955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Zástupný symbol pro obsah 3" descr="uz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1700808"/>
            <a:ext cx="7113587" cy="4000500"/>
          </a:xfrm>
        </p:spPr>
      </p:pic>
      <p:sp>
        <p:nvSpPr>
          <p:cNvPr id="8195" name="Obdélník 4"/>
          <p:cNvSpPr>
            <a:spLocks noChangeArrowheads="1"/>
          </p:cNvSpPr>
          <p:nvPr/>
        </p:nvSpPr>
        <p:spPr bwMode="auto">
          <a:xfrm>
            <a:off x="2339752" y="620688"/>
            <a:ext cx="3357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I</a:t>
            </a:r>
            <a:r>
              <a:rPr lang="cs-CZ" sz="2800" dirty="0" smtClean="0">
                <a:latin typeface="Calibri" pitchFamily="34" charset="0"/>
              </a:rPr>
              <a:t>. </a:t>
            </a:r>
            <a:r>
              <a:rPr lang="cs-CZ" sz="2800" dirty="0" err="1" smtClean="0">
                <a:latin typeface="Calibri" pitchFamily="34" charset="0"/>
              </a:rPr>
              <a:t>Kirchhoffův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</a:rPr>
              <a:t>zákon</a:t>
            </a:r>
          </a:p>
        </p:txBody>
      </p:sp>
      <p:sp>
        <p:nvSpPr>
          <p:cNvPr id="8196" name="Obdélník 5"/>
          <p:cNvSpPr>
            <a:spLocks noChangeArrowheads="1"/>
          </p:cNvSpPr>
          <p:nvPr/>
        </p:nvSpPr>
        <p:spPr bwMode="auto">
          <a:xfrm>
            <a:off x="7786688" y="578643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357937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Nelineární obvody</a:t>
            </a:r>
          </a:p>
          <a:p>
            <a:r>
              <a:rPr lang="cs-CZ" smtClean="0"/>
              <a:t>Kromě lineárních prvků, kterými jsme se zabývali v předchozích kapitolách existují i prvky nelineární</a:t>
            </a:r>
          </a:p>
          <a:p>
            <a:r>
              <a:rPr lang="cs-CZ" smtClean="0"/>
              <a:t>U lineárních prvků je procházející proud přímo úměrný napětí</a:t>
            </a:r>
          </a:p>
          <a:p>
            <a:r>
              <a:rPr lang="cs-CZ" smtClean="0"/>
              <a:t>Poměr mezi napětím a proudem (což je vlastně odpor) je konstantní, jejich voltampérová charakteristika je přímka</a:t>
            </a:r>
          </a:p>
          <a:p>
            <a:r>
              <a:rPr lang="cs-CZ" smtClean="0"/>
              <a:t>U nelineárních prvků je závislost mezi napětím a proudem obecná, není lineární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/>
          <a:lstStyle/>
          <a:p>
            <a:r>
              <a:rPr lang="cs-CZ" smtClean="0"/>
              <a:t>To znamená, že jejich odpor se mění s přiloženým napětím, potažmo s procházejícím proudem</a:t>
            </a:r>
          </a:p>
          <a:p>
            <a:r>
              <a:rPr lang="cs-CZ" smtClean="0"/>
              <a:t>Jejich voltampérová charakteristika není přímka</a:t>
            </a:r>
          </a:p>
          <a:p>
            <a:r>
              <a:rPr lang="cs-CZ" smtClean="0"/>
              <a:t>Takové prvky se nazývají nelineární</a:t>
            </a:r>
          </a:p>
          <a:p>
            <a:r>
              <a:rPr lang="cs-CZ" smtClean="0"/>
              <a:t>Ve skutečnosti jsou všechny reálné prvky alespoň mírně nelineární a to proto, že při průchodu proudu v nich vznikají Jouleovy ztráty, prvek se zahřívá a tím se mění jeho odpor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4313"/>
            <a:ext cx="8229600" cy="6643687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 většiny prvků můžeme ovšem tuto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nelinearitu zanedbat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Jsou ovšem prvky, u kterých nelinearitu zanedbat nemůžeme, nebo ji dokonce využíváme (usměrňování, zesilování, stabilizace ap.)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Řešení obvodu s nelineárními prvky je podstatně složitější, než u lineárních obvodů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řešení je možné použít metodu </a:t>
            </a:r>
            <a:r>
              <a:rPr lang="cs-CZ" dirty="0" err="1" smtClean="0"/>
              <a:t>linearizace</a:t>
            </a:r>
            <a:r>
              <a:rPr lang="cs-CZ" dirty="0" smtClean="0"/>
              <a:t> v okolí pracovního bodu, metodu náhradního proudového nebo napěťového zdroje, nebo popsat chování prvku matematickou rovnicí</a:t>
            </a:r>
            <a:endParaRPr lang="en-US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									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Zástupný symbol pro obsah 3" descr="graf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8" y="214313"/>
            <a:ext cx="5929312" cy="6126162"/>
          </a:xfrm>
        </p:spPr>
      </p:pic>
      <p:sp>
        <p:nvSpPr>
          <p:cNvPr id="12291" name="Obdélník 4"/>
          <p:cNvSpPr>
            <a:spLocks noChangeArrowheads="1"/>
          </p:cNvSpPr>
          <p:nvPr/>
        </p:nvSpPr>
        <p:spPr bwMode="auto">
          <a:xfrm>
            <a:off x="7786688" y="5786438"/>
            <a:ext cx="5886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dirty="0" smtClean="0">
                <a:latin typeface="Calibri" pitchFamily="34" charset="0"/>
              </a:rPr>
              <a:t>[</a:t>
            </a:r>
            <a:r>
              <a:rPr lang="cs-CZ" sz="2800" dirty="0" smtClean="0">
                <a:latin typeface="Calibri" pitchFamily="34" charset="0"/>
              </a:rPr>
              <a:t>1</a:t>
            </a:r>
            <a:r>
              <a:rPr lang="en-US" sz="2800" dirty="0" smtClean="0">
                <a:latin typeface="Calibri" pitchFamily="34" charset="0"/>
              </a:rPr>
              <a:t>]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US" smtClean="0"/>
              <a:t>Zdroje</a:t>
            </a:r>
            <a:endParaRPr 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/>
          <a:lstStyle/>
          <a:p>
            <a:r>
              <a:rPr lang="cs-CZ" sz="1200" dirty="0" smtClean="0"/>
              <a:t> </a:t>
            </a:r>
            <a:r>
              <a:rPr lang="it-IT" sz="1200" dirty="0" smtClean="0"/>
              <a:t>[1]</a:t>
            </a:r>
            <a:r>
              <a:rPr lang="cs-CZ" sz="1200" dirty="0" smtClean="0"/>
              <a:t>Řešení obvodů</a:t>
            </a:r>
            <a:r>
              <a:rPr lang="it-IT" sz="1200" dirty="0" smtClean="0"/>
              <a:t>. </a:t>
            </a:r>
            <a:r>
              <a:rPr lang="it-IT" sz="1200" dirty="0" smtClean="0"/>
              <a:t>In: [online]. [cit. 2013-06-27]. Dostupné z: </a:t>
            </a:r>
            <a:r>
              <a:rPr lang="it-IT" sz="1200" dirty="0" smtClean="0">
                <a:hlinkClick r:id="rId2"/>
              </a:rPr>
              <a:t>http://</a:t>
            </a:r>
            <a:r>
              <a:rPr lang="it-IT" sz="1200" dirty="0" smtClean="0">
                <a:hlinkClick r:id="rId2"/>
              </a:rPr>
              <a:t>fei1.vsb.cz/kat420/vyuka/Bakalarske_FMMI/Prednasky/1_ssob_sylab_bc_06.pdf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it-IT" sz="1200" dirty="0" smtClean="0"/>
              <a:t>[</a:t>
            </a:r>
            <a:r>
              <a:rPr lang="cs-CZ" sz="1200" dirty="0" smtClean="0"/>
              <a:t>2</a:t>
            </a:r>
            <a:r>
              <a:rPr lang="it-IT" sz="1200" dirty="0" smtClean="0"/>
              <a:t>]</a:t>
            </a:r>
            <a:r>
              <a:rPr lang="cs-CZ" sz="1200" dirty="0" smtClean="0"/>
              <a:t> </a:t>
            </a:r>
            <a:r>
              <a:rPr lang="it-IT" sz="1200" dirty="0" smtClean="0"/>
              <a:t>Kirchhoffovy_zákony</a:t>
            </a:r>
            <a:r>
              <a:rPr lang="cs-CZ" sz="1200" dirty="0" smtClean="0"/>
              <a:t> </a:t>
            </a:r>
            <a:r>
              <a:rPr lang="it-IT" sz="1200" dirty="0" smtClean="0"/>
              <a:t>In: [online]. [cit. 2013-06-27]. Dostupné z: </a:t>
            </a:r>
            <a:r>
              <a:rPr lang="cs-CZ" sz="1200" dirty="0" smtClean="0">
                <a:hlinkClick r:id="rId3"/>
              </a:rPr>
              <a:t>http://cs.wikipedia.org/wiki/Kirchhoffovy_z%C3%A1kony</a:t>
            </a:r>
            <a:endParaRPr lang="it-IT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479</Words>
  <Application>Microsoft Office PowerPoint</Application>
  <PresentationFormat>Předvádění na obrazovce (4:3)</PresentationFormat>
  <Paragraphs>71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Lineární a nelineární elektronické obvody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5</cp:revision>
  <dcterms:created xsi:type="dcterms:W3CDTF">2013-06-27T17:05:43Z</dcterms:created>
  <dcterms:modified xsi:type="dcterms:W3CDTF">2013-07-10T18:26:37Z</dcterms:modified>
</cp:coreProperties>
</file>