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3" r:id="rId3"/>
    <p:sldId id="262" r:id="rId4"/>
    <p:sldId id="260" r:id="rId5"/>
    <p:sldId id="261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0317" autoAdjust="0"/>
  </p:normalViewPr>
  <p:slideViewPr>
    <p:cSldViewPr>
      <p:cViewPr>
        <p:scale>
          <a:sx n="89" d="100"/>
          <a:sy n="89" d="100"/>
        </p:scale>
        <p:origin x="-990" y="3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859572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řezivu, druzích řeziva, základní </a:t>
                      </a: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rozdělení řeziva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Řezivo,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prkna, fošny, hranoly, polštáře, trámy, hranění, omítání, krajiny, kulatina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2.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TRUHLÁŘ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ŘEZIVO</a:t>
            </a:r>
            <a:endParaRPr lang="cs-CZ" sz="2400" b="1" dirty="0"/>
          </a:p>
        </p:txBody>
      </p: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7660" y="1514436"/>
            <a:ext cx="7560840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1600" b="1" dirty="0" smtClean="0">
                <a:latin typeface="Arial" charset="0"/>
              </a:rPr>
              <a:t>VY_32_INOVACE_28_570</a:t>
            </a:r>
            <a:endParaRPr lang="cs-CZ" sz="1600" b="1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82517"/>
            <a:ext cx="2710588" cy="792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6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82517"/>
            <a:ext cx="2710588" cy="79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6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120580" y="980728"/>
            <a:ext cx="8964488" cy="455509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ŘEZIVO</a:t>
            </a:r>
          </a:p>
          <a:p>
            <a:endParaRPr lang="cs-CZ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 materiál, získaný podélným 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ROZŘEZÁNÍM PILAŘSKÝCH VÝŘEZŮ, který má zpravidla aspoň DVĚ PROTILEHLÉ PLOCHY ROVNOBĚŽNÉ.</a:t>
            </a:r>
          </a:p>
          <a:p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b="1" i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Názvosloví řeziva, klasifikace, rozměry a jakost jsou určeny normami:</a:t>
            </a:r>
          </a:p>
          <a:p>
            <a:pPr algn="ctr"/>
            <a:r>
              <a:rPr lang="cs-CZ" b="1" i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ČSN 49 1010 Neopracované řezivo. Základní ustanovení</a:t>
            </a:r>
          </a:p>
          <a:p>
            <a:pPr algn="ctr"/>
            <a:r>
              <a:rPr lang="cs-CZ" b="1" i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ČSN 49 1011 Neopracované řezivo. Jehličnaté řezivo. Technické požadavky</a:t>
            </a:r>
            <a:endParaRPr lang="cs-CZ" b="1" i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cs-CZ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ATD.</a:t>
            </a:r>
            <a:endParaRPr lang="cs-CZ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endParaRPr lang="cs-CZ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6" name="Dvaatřiceticípá hvězda 15"/>
          <p:cNvSpPr/>
          <p:nvPr/>
        </p:nvSpPr>
        <p:spPr>
          <a:xfrm>
            <a:off x="5868144" y="980728"/>
            <a:ext cx="1368152" cy="1224136"/>
          </a:xfrm>
          <a:prstGeom prst="star3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444208" y="1484784"/>
            <a:ext cx="216024" cy="21602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82517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6"/>
          <p:cNvCxnSpPr/>
          <p:nvPr/>
        </p:nvCxnSpPr>
        <p:spPr>
          <a:xfrm>
            <a:off x="0" y="594928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23527" y="965919"/>
            <a:ext cx="8496944" cy="489364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A ROZMĚRY ŘEZIVA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</a:t>
            </a: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druhu dřevin (průmyslové dřeviny):</a:t>
            </a:r>
          </a:p>
          <a:p>
            <a:pPr marL="342900" indent="-342900">
              <a:buFontTx/>
              <a:buChar char="-"/>
            </a:pP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 (BO, DG, JD, MD, SM, VJ)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istnaté měkké (KS, LP, OL, OS, TP, VR)</a:t>
            </a:r>
          </a:p>
          <a:p>
            <a:pPr marL="342900" indent="-342900">
              <a:buFontTx/>
              <a:buChar char="-"/>
            </a:pP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istnaté tvrdé (AK, BŘ, BK, DB, CER, HB, HR, JB, JS, JV, JŘ, SV..)</a:t>
            </a:r>
          </a:p>
          <a:p>
            <a:pPr marL="342900" indent="-342900">
              <a:buFontTx/>
              <a:buChar char="-"/>
            </a:pP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</a:t>
            </a:r>
            <a:r>
              <a:rPr lang="cs-CZ" sz="2400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tvaru příčného řezu:</a:t>
            </a:r>
          </a:p>
          <a:p>
            <a:pPr marL="342900" indent="-342900">
              <a:buFontTx/>
              <a:buChar char="-"/>
            </a:pP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DESKOVÉ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HRANĚNÉ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POLOHRANĚNÉ	</a:t>
            </a:r>
          </a:p>
          <a:p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27784" y="4293096"/>
            <a:ext cx="172819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2627784" y="3789040"/>
            <a:ext cx="1944215" cy="50405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355976" y="3789040"/>
            <a:ext cx="792088" cy="5040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148064" y="3789040"/>
            <a:ext cx="0" cy="1440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4355976" y="3933056"/>
            <a:ext cx="792088" cy="6480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571999" y="3789040"/>
            <a:ext cx="57606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3275856" y="465313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067944" y="4725144"/>
            <a:ext cx="2880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 flipV="1">
            <a:off x="4355976" y="3933056"/>
            <a:ext cx="792088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4355976" y="3933056"/>
            <a:ext cx="79208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4067944" y="4581128"/>
            <a:ext cx="28803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3707904" y="4725144"/>
            <a:ext cx="36004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3707904" y="4581128"/>
            <a:ext cx="1800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3275856" y="4581128"/>
            <a:ext cx="2160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Zaoblený obdélník 39"/>
          <p:cNvSpPr/>
          <p:nvPr/>
        </p:nvSpPr>
        <p:spPr>
          <a:xfrm>
            <a:off x="4355976" y="5013176"/>
            <a:ext cx="64807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/>
          <p:nvPr/>
        </p:nvCxnSpPr>
        <p:spPr>
          <a:xfrm flipV="1">
            <a:off x="5004048" y="3933056"/>
            <a:ext cx="144016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4860031" y="3933056"/>
            <a:ext cx="288033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Krychle 44"/>
          <p:cNvSpPr/>
          <p:nvPr/>
        </p:nvSpPr>
        <p:spPr>
          <a:xfrm>
            <a:off x="5076056" y="4473116"/>
            <a:ext cx="2808312" cy="396044"/>
          </a:xfrm>
          <a:prstGeom prst="cub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se zakulaceným rohem na stejné straně 47"/>
          <p:cNvSpPr/>
          <p:nvPr/>
        </p:nvSpPr>
        <p:spPr>
          <a:xfrm>
            <a:off x="2831168" y="5157192"/>
            <a:ext cx="660712" cy="504056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nice 50"/>
          <p:cNvCxnSpPr>
            <a:endCxn id="26" idx="1"/>
          </p:cNvCxnSpPr>
          <p:nvPr/>
        </p:nvCxnSpPr>
        <p:spPr>
          <a:xfrm flipV="1">
            <a:off x="2831168" y="4833156"/>
            <a:ext cx="444688" cy="396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3491880" y="4725144"/>
            <a:ext cx="57606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V="1">
            <a:off x="3491880" y="4977172"/>
            <a:ext cx="216024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3491880" y="5031178"/>
            <a:ext cx="576064" cy="6300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23528" y="1196752"/>
            <a:ext cx="842493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sz="1600" b="1" u="sng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ROZMĚROVÉ PARAMETRY SORTIMENTŮ ŘEZIVA</a:t>
            </a: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řezivo – sortiment	      tloušťka  h (mm)	   šířka b (mm)		plocha příčného průřezu</a:t>
            </a:r>
            <a:r>
              <a:rPr lang="cs-CZ" sz="1200" b="1" baseline="30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(cm</a:t>
            </a:r>
            <a:r>
              <a:rPr lang="cs-CZ" sz="1200" b="1" baseline="300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sz="1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DESKOVÉ </a:t>
            </a:r>
            <a:r>
              <a:rPr lang="cs-CZ" sz="1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prkna	           do 40		      b≥2h</a:t>
            </a: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fošny	           40 – 100	      b≥2h</a:t>
            </a: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1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HRANĚNÉ </a:t>
            </a:r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hranoly	           nad 100		      b&lt;2h		nad 100</a:t>
            </a: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hranolky 	           max. 100			25 – 100</a:t>
            </a: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1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POLOHRANĚNÉ</a:t>
            </a: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polštáře	           max.100	      b&lt;2h		</a:t>
            </a: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12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trámy	           nad 100</a:t>
            </a:r>
            <a:endParaRPr lang="cs-CZ" sz="12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200" b="1" dirty="0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395536" y="1844824"/>
            <a:ext cx="7920880" cy="0"/>
          </a:xfrm>
          <a:prstGeom prst="line">
            <a:avLst/>
          </a:prstGeom>
          <a:ln w="76200"/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95536" y="1844824"/>
            <a:ext cx="0" cy="3600400"/>
          </a:xfrm>
          <a:prstGeom prst="line">
            <a:avLst/>
          </a:prstGeom>
          <a:ln w="57150"/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95536" y="5445224"/>
            <a:ext cx="7920880" cy="0"/>
          </a:xfrm>
          <a:prstGeom prst="line">
            <a:avLst/>
          </a:prstGeom>
          <a:ln w="57150"/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8316416" y="1844824"/>
            <a:ext cx="0" cy="3600400"/>
          </a:xfrm>
          <a:prstGeom prst="line">
            <a:avLst/>
          </a:prstGeom>
          <a:ln w="76200"/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95536" y="2204864"/>
            <a:ext cx="7920880" cy="0"/>
          </a:xfrm>
          <a:prstGeom prst="line">
            <a:avLst/>
          </a:prstGeom>
          <a:ln w="28575"/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395536" y="3068960"/>
            <a:ext cx="7920880" cy="0"/>
          </a:xfrm>
          <a:prstGeom prst="line">
            <a:avLst/>
          </a:prstGeom>
          <a:ln w="28575"/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95536" y="4005064"/>
            <a:ext cx="7920880" cy="0"/>
          </a:xfrm>
          <a:prstGeom prst="line">
            <a:avLst/>
          </a:prstGeom>
          <a:ln w="28575"/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2267744" y="1844824"/>
            <a:ext cx="0" cy="3600400"/>
          </a:xfrm>
          <a:prstGeom prst="line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3779912" y="1844824"/>
            <a:ext cx="0" cy="3600400"/>
          </a:xfrm>
          <a:prstGeom prst="line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5580112" y="1844824"/>
            <a:ext cx="0" cy="3600400"/>
          </a:xfrm>
          <a:prstGeom prst="line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63" y="5181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56148" y="908721"/>
            <a:ext cx="8699836" cy="224676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</a:t>
            </a:r>
            <a:r>
              <a:rPr lang="cs-CZ" sz="2000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stupně opracování se DESKOVÉ ŘEZIVO dělí na:</a:t>
            </a:r>
          </a:p>
          <a:p>
            <a:endParaRPr lang="cs-CZ" sz="2000" b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cs-CZ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NEOMÍTANÉ (oříznuté nebo jen částečně oříznuté boky)</a:t>
            </a:r>
          </a:p>
          <a:p>
            <a:pPr marL="342900" indent="-342900">
              <a:buFontTx/>
              <a:buChar char="-"/>
            </a:pPr>
            <a:endParaRPr lang="cs-CZ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cs-CZ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OMÍTANÉ (ostrohranně omítané bez oblin, oblinu povoluje norma!)</a:t>
            </a:r>
          </a:p>
          <a:p>
            <a:pPr marL="342900" indent="-342900">
              <a:buFontTx/>
              <a:buChar char="-"/>
            </a:pPr>
            <a:endParaRPr lang="cs-CZ" sz="2000" b="1" i="1" dirty="0" smtClean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cs-CZ" sz="20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JINAK UPRAVENÉ (speciálně orientovaný pořez – radiální, tangenciální)</a:t>
            </a:r>
            <a:endParaRPr lang="cs-CZ" sz="20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3140968"/>
            <a:ext cx="9036496" cy="283154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</a:t>
            </a:r>
            <a:r>
              <a:rPr lang="cs-CZ" sz="20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toho, z které  části průřezu kulatiny řezivo pochází:</a:t>
            </a:r>
          </a:p>
          <a:p>
            <a:pPr marL="342900" indent="-342900">
              <a:buFontTx/>
              <a:buChar char="-"/>
            </a:pPr>
            <a:r>
              <a:rPr lang="cs-CZ" sz="20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0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řeňové</a:t>
            </a:r>
          </a:p>
          <a:p>
            <a:pPr marL="342900" indent="-342900">
              <a:buFontTx/>
              <a:buChar char="-"/>
            </a:pPr>
            <a:r>
              <a:rPr lang="cs-CZ" sz="20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0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tředové</a:t>
            </a:r>
          </a:p>
          <a:p>
            <a:pPr marL="342900" indent="-342900">
              <a:buFontTx/>
              <a:buChar char="-"/>
            </a:pPr>
            <a:r>
              <a:rPr lang="cs-CZ" sz="20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20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oční</a:t>
            </a:r>
          </a:p>
          <a:p>
            <a:pPr marL="342900" indent="-342900">
              <a:buFontTx/>
              <a:buChar char="-"/>
            </a:pPr>
            <a:r>
              <a:rPr lang="cs-CZ" sz="2000" b="1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0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rajinová prkna</a:t>
            </a:r>
          </a:p>
          <a:p>
            <a:pPr marL="342900" indent="-342900">
              <a:buFontTx/>
              <a:buChar char="-"/>
            </a:pPr>
            <a:r>
              <a:rPr lang="cs-CZ" sz="20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krajiny</a:t>
            </a:r>
          </a:p>
          <a:p>
            <a:endParaRPr lang="cs-CZ" sz="2000" b="1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       </a:t>
            </a:r>
            <a:r>
              <a:rPr lang="cs-CZ" b="1" dirty="0" smtClean="0">
                <a:solidFill>
                  <a:schemeClr val="tx1"/>
                </a:solidFill>
              </a:rPr>
              <a:t>roh</a:t>
            </a:r>
            <a:endParaRPr lang="cs-CZ" dirty="0" smtClean="0"/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195736" y="5085184"/>
            <a:ext cx="48965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195736" y="4293096"/>
            <a:ext cx="1800200" cy="7920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995936" y="4293096"/>
            <a:ext cx="417646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7092280" y="4293096"/>
            <a:ext cx="1080120" cy="7920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092280" y="4651910"/>
            <a:ext cx="1080120" cy="79331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172400" y="4293096"/>
            <a:ext cx="0" cy="35881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632340" y="4797152"/>
            <a:ext cx="684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čelo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95936" y="516648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bok</a:t>
            </a:r>
            <a:endParaRPr lang="cs-CZ" b="1" dirty="0"/>
          </a:p>
        </p:txBody>
      </p:sp>
      <p:cxnSp>
        <p:nvCxnSpPr>
          <p:cNvPr id="31" name="Přímá spojnice se šipkou 30"/>
          <p:cNvCxnSpPr>
            <a:endCxn id="15" idx="1"/>
          </p:cNvCxnSpPr>
          <p:nvPr/>
        </p:nvCxnSpPr>
        <p:spPr>
          <a:xfrm flipV="1">
            <a:off x="1619672" y="5265204"/>
            <a:ext cx="576064" cy="3960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H="1">
            <a:off x="6300192" y="4077072"/>
            <a:ext cx="648072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069301" y="3892406"/>
            <a:ext cx="735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hrana</a:t>
            </a:r>
            <a:endParaRPr lang="cs-CZ" b="1" dirty="0"/>
          </a:p>
        </p:txBody>
      </p:sp>
      <p:sp>
        <p:nvSpPr>
          <p:cNvPr id="39" name="Volný tvar 38"/>
          <p:cNvSpPr/>
          <p:nvPr/>
        </p:nvSpPr>
        <p:spPr>
          <a:xfrm>
            <a:off x="7584141" y="4787546"/>
            <a:ext cx="424948" cy="311579"/>
          </a:xfrm>
          <a:custGeom>
            <a:avLst/>
            <a:gdLst>
              <a:gd name="connsiteX0" fmla="*/ 0 w 424948"/>
              <a:gd name="connsiteY0" fmla="*/ 311579 h 311579"/>
              <a:gd name="connsiteX1" fmla="*/ 64546 w 424948"/>
              <a:gd name="connsiteY1" fmla="*/ 139456 h 311579"/>
              <a:gd name="connsiteX2" fmla="*/ 86061 w 424948"/>
              <a:gd name="connsiteY2" fmla="*/ 107183 h 311579"/>
              <a:gd name="connsiteX3" fmla="*/ 182880 w 424948"/>
              <a:gd name="connsiteY3" fmla="*/ 53395 h 311579"/>
              <a:gd name="connsiteX4" fmla="*/ 247426 w 424948"/>
              <a:gd name="connsiteY4" fmla="*/ 31880 h 311579"/>
              <a:gd name="connsiteX5" fmla="*/ 344245 w 424948"/>
              <a:gd name="connsiteY5" fmla="*/ 21122 h 311579"/>
              <a:gd name="connsiteX6" fmla="*/ 398033 w 424948"/>
              <a:gd name="connsiteY6" fmla="*/ 21122 h 3115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948" h="311579">
                <a:moveTo>
                  <a:pt x="0" y="311579"/>
                </a:moveTo>
                <a:cubicBezTo>
                  <a:pt x="25101" y="242550"/>
                  <a:pt x="50203" y="173522"/>
                  <a:pt x="64546" y="139456"/>
                </a:cubicBezTo>
                <a:cubicBezTo>
                  <a:pt x="78890" y="105390"/>
                  <a:pt x="66339" y="121526"/>
                  <a:pt x="86061" y="107183"/>
                </a:cubicBezTo>
                <a:cubicBezTo>
                  <a:pt x="105783" y="92840"/>
                  <a:pt x="155986" y="65945"/>
                  <a:pt x="182880" y="53395"/>
                </a:cubicBezTo>
                <a:cubicBezTo>
                  <a:pt x="209774" y="40845"/>
                  <a:pt x="220532" y="37259"/>
                  <a:pt x="247426" y="31880"/>
                </a:cubicBezTo>
                <a:cubicBezTo>
                  <a:pt x="274320" y="26501"/>
                  <a:pt x="319144" y="22915"/>
                  <a:pt x="344245" y="21122"/>
                </a:cubicBezTo>
                <a:cubicBezTo>
                  <a:pt x="369346" y="19329"/>
                  <a:pt x="473337" y="-25495"/>
                  <a:pt x="398033" y="2112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7465807" y="4710814"/>
            <a:ext cx="591671" cy="442099"/>
          </a:xfrm>
          <a:custGeom>
            <a:avLst/>
            <a:gdLst>
              <a:gd name="connsiteX0" fmla="*/ 0 w 591671"/>
              <a:gd name="connsiteY0" fmla="*/ 442099 h 442099"/>
              <a:gd name="connsiteX1" fmla="*/ 21515 w 591671"/>
              <a:gd name="connsiteY1" fmla="*/ 356038 h 442099"/>
              <a:gd name="connsiteX2" fmla="*/ 64546 w 591671"/>
              <a:gd name="connsiteY2" fmla="*/ 269977 h 442099"/>
              <a:gd name="connsiteX3" fmla="*/ 96819 w 591671"/>
              <a:gd name="connsiteY3" fmla="*/ 205431 h 442099"/>
              <a:gd name="connsiteX4" fmla="*/ 193638 w 591671"/>
              <a:gd name="connsiteY4" fmla="*/ 76339 h 442099"/>
              <a:gd name="connsiteX5" fmla="*/ 279699 w 591671"/>
              <a:gd name="connsiteY5" fmla="*/ 33308 h 442099"/>
              <a:gd name="connsiteX6" fmla="*/ 398033 w 591671"/>
              <a:gd name="connsiteY6" fmla="*/ 22551 h 442099"/>
              <a:gd name="connsiteX7" fmla="*/ 441064 w 591671"/>
              <a:gd name="connsiteY7" fmla="*/ 11793 h 442099"/>
              <a:gd name="connsiteX8" fmla="*/ 537882 w 591671"/>
              <a:gd name="connsiteY8" fmla="*/ 1035 h 442099"/>
              <a:gd name="connsiteX9" fmla="*/ 591671 w 591671"/>
              <a:gd name="connsiteY9" fmla="*/ 1035 h 442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91671" h="442099">
                <a:moveTo>
                  <a:pt x="0" y="442099"/>
                </a:moveTo>
                <a:cubicBezTo>
                  <a:pt x="5378" y="413412"/>
                  <a:pt x="10757" y="384725"/>
                  <a:pt x="21515" y="356038"/>
                </a:cubicBezTo>
                <a:cubicBezTo>
                  <a:pt x="32273" y="327351"/>
                  <a:pt x="64546" y="269977"/>
                  <a:pt x="64546" y="269977"/>
                </a:cubicBezTo>
                <a:cubicBezTo>
                  <a:pt x="77097" y="244876"/>
                  <a:pt x="75304" y="237704"/>
                  <a:pt x="96819" y="205431"/>
                </a:cubicBezTo>
                <a:cubicBezTo>
                  <a:pt x="118334" y="173158"/>
                  <a:pt x="163158" y="105026"/>
                  <a:pt x="193638" y="76339"/>
                </a:cubicBezTo>
                <a:cubicBezTo>
                  <a:pt x="224118" y="47652"/>
                  <a:pt x="245633" y="42273"/>
                  <a:pt x="279699" y="33308"/>
                </a:cubicBezTo>
                <a:cubicBezTo>
                  <a:pt x="313765" y="24343"/>
                  <a:pt x="371139" y="26137"/>
                  <a:pt x="398033" y="22551"/>
                </a:cubicBezTo>
                <a:cubicBezTo>
                  <a:pt x="424927" y="18965"/>
                  <a:pt x="417756" y="15379"/>
                  <a:pt x="441064" y="11793"/>
                </a:cubicBezTo>
                <a:cubicBezTo>
                  <a:pt x="464372" y="8207"/>
                  <a:pt x="512781" y="2828"/>
                  <a:pt x="537882" y="1035"/>
                </a:cubicBezTo>
                <a:cubicBezTo>
                  <a:pt x="562983" y="-758"/>
                  <a:pt x="577327" y="138"/>
                  <a:pt x="591671" y="103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7261412" y="4617820"/>
            <a:ext cx="892392" cy="674942"/>
          </a:xfrm>
          <a:custGeom>
            <a:avLst/>
            <a:gdLst>
              <a:gd name="connsiteX0" fmla="*/ 0 w 892392"/>
              <a:gd name="connsiteY0" fmla="*/ 674942 h 674942"/>
              <a:gd name="connsiteX1" fmla="*/ 75303 w 892392"/>
              <a:gd name="connsiteY1" fmla="*/ 524335 h 674942"/>
              <a:gd name="connsiteX2" fmla="*/ 118334 w 892392"/>
              <a:gd name="connsiteY2" fmla="*/ 406001 h 674942"/>
              <a:gd name="connsiteX3" fmla="*/ 204395 w 892392"/>
              <a:gd name="connsiteY3" fmla="*/ 244636 h 674942"/>
              <a:gd name="connsiteX4" fmla="*/ 344244 w 892392"/>
              <a:gd name="connsiteY4" fmla="*/ 126302 h 674942"/>
              <a:gd name="connsiteX5" fmla="*/ 441063 w 892392"/>
              <a:gd name="connsiteY5" fmla="*/ 72514 h 674942"/>
              <a:gd name="connsiteX6" fmla="*/ 537882 w 892392"/>
              <a:gd name="connsiteY6" fmla="*/ 40241 h 674942"/>
              <a:gd name="connsiteX7" fmla="*/ 634701 w 892392"/>
              <a:gd name="connsiteY7" fmla="*/ 29484 h 674942"/>
              <a:gd name="connsiteX8" fmla="*/ 753035 w 892392"/>
              <a:gd name="connsiteY8" fmla="*/ 29484 h 674942"/>
              <a:gd name="connsiteX9" fmla="*/ 882127 w 892392"/>
              <a:gd name="connsiteY9" fmla="*/ 29484 h 6749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2392" h="674942">
                <a:moveTo>
                  <a:pt x="0" y="674942"/>
                </a:moveTo>
                <a:cubicBezTo>
                  <a:pt x="27790" y="622050"/>
                  <a:pt x="55581" y="569158"/>
                  <a:pt x="75303" y="524335"/>
                </a:cubicBezTo>
                <a:cubicBezTo>
                  <a:pt x="95025" y="479511"/>
                  <a:pt x="96819" y="452617"/>
                  <a:pt x="118334" y="406001"/>
                </a:cubicBezTo>
                <a:cubicBezTo>
                  <a:pt x="139849" y="359385"/>
                  <a:pt x="166743" y="291252"/>
                  <a:pt x="204395" y="244636"/>
                </a:cubicBezTo>
                <a:cubicBezTo>
                  <a:pt x="242047" y="198020"/>
                  <a:pt x="304799" y="154989"/>
                  <a:pt x="344244" y="126302"/>
                </a:cubicBezTo>
                <a:cubicBezTo>
                  <a:pt x="383689" y="97615"/>
                  <a:pt x="408790" y="86857"/>
                  <a:pt x="441063" y="72514"/>
                </a:cubicBezTo>
                <a:cubicBezTo>
                  <a:pt x="473336" y="58171"/>
                  <a:pt x="505609" y="47413"/>
                  <a:pt x="537882" y="40241"/>
                </a:cubicBezTo>
                <a:cubicBezTo>
                  <a:pt x="570155" y="33069"/>
                  <a:pt x="598842" y="31277"/>
                  <a:pt x="634701" y="29484"/>
                </a:cubicBezTo>
                <a:cubicBezTo>
                  <a:pt x="670560" y="27691"/>
                  <a:pt x="753035" y="29484"/>
                  <a:pt x="753035" y="29484"/>
                </a:cubicBezTo>
                <a:cubicBezTo>
                  <a:pt x="794273" y="29484"/>
                  <a:pt x="930536" y="-36855"/>
                  <a:pt x="882127" y="2948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7175351" y="4935501"/>
            <a:ext cx="150607" cy="464838"/>
          </a:xfrm>
          <a:custGeom>
            <a:avLst/>
            <a:gdLst>
              <a:gd name="connsiteX0" fmla="*/ 0 w 150607"/>
              <a:gd name="connsiteY0" fmla="*/ 464838 h 464838"/>
              <a:gd name="connsiteX1" fmla="*/ 53788 w 150607"/>
              <a:gd name="connsiteY1" fmla="*/ 206654 h 464838"/>
              <a:gd name="connsiteX2" fmla="*/ 129091 w 150607"/>
              <a:gd name="connsiteY2" fmla="*/ 23774 h 464838"/>
              <a:gd name="connsiteX3" fmla="*/ 150607 w 150607"/>
              <a:gd name="connsiteY3" fmla="*/ 2259 h 4648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0607" h="464838">
                <a:moveTo>
                  <a:pt x="0" y="464838"/>
                </a:moveTo>
                <a:cubicBezTo>
                  <a:pt x="16136" y="372501"/>
                  <a:pt x="32273" y="280165"/>
                  <a:pt x="53788" y="206654"/>
                </a:cubicBezTo>
                <a:cubicBezTo>
                  <a:pt x="75303" y="133143"/>
                  <a:pt x="112955" y="57840"/>
                  <a:pt x="129091" y="23774"/>
                </a:cubicBezTo>
                <a:cubicBezTo>
                  <a:pt x="145228" y="-10292"/>
                  <a:pt x="150607" y="2259"/>
                  <a:pt x="150607" y="225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7853082" y="4516782"/>
            <a:ext cx="333487" cy="22945"/>
          </a:xfrm>
          <a:custGeom>
            <a:avLst/>
            <a:gdLst>
              <a:gd name="connsiteX0" fmla="*/ 0 w 333487"/>
              <a:gd name="connsiteY0" fmla="*/ 12187 h 22945"/>
              <a:gd name="connsiteX1" fmla="*/ 107577 w 333487"/>
              <a:gd name="connsiteY1" fmla="*/ 1430 h 22945"/>
              <a:gd name="connsiteX2" fmla="*/ 182880 w 333487"/>
              <a:gd name="connsiteY2" fmla="*/ 1430 h 22945"/>
              <a:gd name="connsiteX3" fmla="*/ 215153 w 333487"/>
              <a:gd name="connsiteY3" fmla="*/ 12187 h 22945"/>
              <a:gd name="connsiteX4" fmla="*/ 333487 w 333487"/>
              <a:gd name="connsiteY4" fmla="*/ 22945 h 229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3487" h="22945">
                <a:moveTo>
                  <a:pt x="0" y="12187"/>
                </a:moveTo>
                <a:cubicBezTo>
                  <a:pt x="38548" y="7705"/>
                  <a:pt x="77097" y="3223"/>
                  <a:pt x="107577" y="1430"/>
                </a:cubicBezTo>
                <a:cubicBezTo>
                  <a:pt x="138057" y="-363"/>
                  <a:pt x="164951" y="-363"/>
                  <a:pt x="182880" y="1430"/>
                </a:cubicBezTo>
                <a:cubicBezTo>
                  <a:pt x="200809" y="3223"/>
                  <a:pt x="190052" y="8601"/>
                  <a:pt x="215153" y="12187"/>
                </a:cubicBezTo>
                <a:cubicBezTo>
                  <a:pt x="240254" y="15773"/>
                  <a:pt x="270734" y="-23672"/>
                  <a:pt x="333487" y="2294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3410174" y="4518212"/>
            <a:ext cx="4442908" cy="43030"/>
          </a:xfrm>
          <a:custGeom>
            <a:avLst/>
            <a:gdLst>
              <a:gd name="connsiteX0" fmla="*/ 4442908 w 4442908"/>
              <a:gd name="connsiteY0" fmla="*/ 0 h 43030"/>
              <a:gd name="connsiteX1" fmla="*/ 3614570 w 4442908"/>
              <a:gd name="connsiteY1" fmla="*/ 10757 h 43030"/>
              <a:gd name="connsiteX2" fmla="*/ 1613647 w 4442908"/>
              <a:gd name="connsiteY2" fmla="*/ 0 h 43030"/>
              <a:gd name="connsiteX3" fmla="*/ 0 w 4442908"/>
              <a:gd name="connsiteY3" fmla="*/ 43030 h 43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42908" h="43030">
                <a:moveTo>
                  <a:pt x="4442908" y="0"/>
                </a:moveTo>
                <a:cubicBezTo>
                  <a:pt x="4264510" y="5378"/>
                  <a:pt x="3614570" y="10757"/>
                  <a:pt x="3614570" y="10757"/>
                </a:cubicBezTo>
                <a:lnTo>
                  <a:pt x="1613647" y="0"/>
                </a:lnTo>
                <a:cubicBezTo>
                  <a:pt x="1011219" y="5379"/>
                  <a:pt x="251012" y="1792"/>
                  <a:pt x="0" y="4303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3162748" y="4657877"/>
            <a:ext cx="4141694" cy="297414"/>
          </a:xfrm>
          <a:custGeom>
            <a:avLst/>
            <a:gdLst>
              <a:gd name="connsiteX0" fmla="*/ 4141694 w 4141694"/>
              <a:gd name="connsiteY0" fmla="*/ 215337 h 215337"/>
              <a:gd name="connsiteX1" fmla="*/ 2528047 w 4141694"/>
              <a:gd name="connsiteY1" fmla="*/ 183064 h 215337"/>
              <a:gd name="connsiteX2" fmla="*/ 1420010 w 4141694"/>
              <a:gd name="connsiteY2" fmla="*/ 53972 h 215337"/>
              <a:gd name="connsiteX3" fmla="*/ 0 w 4141694"/>
              <a:gd name="connsiteY3" fmla="*/ 10942 h 215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1694" h="215337">
                <a:moveTo>
                  <a:pt x="4141694" y="215337"/>
                </a:moveTo>
                <a:cubicBezTo>
                  <a:pt x="3561677" y="212647"/>
                  <a:pt x="2981661" y="209958"/>
                  <a:pt x="2528047" y="183064"/>
                </a:cubicBezTo>
                <a:cubicBezTo>
                  <a:pt x="2074433" y="156170"/>
                  <a:pt x="1841351" y="82659"/>
                  <a:pt x="1420010" y="53972"/>
                </a:cubicBezTo>
                <a:cubicBezTo>
                  <a:pt x="998669" y="25285"/>
                  <a:pt x="130885" y="-21331"/>
                  <a:pt x="0" y="1094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3313256" y="4593515"/>
            <a:ext cx="4270885" cy="247426"/>
          </a:xfrm>
          <a:custGeom>
            <a:avLst/>
            <a:gdLst>
              <a:gd name="connsiteX0" fmla="*/ 4270885 w 4270885"/>
              <a:gd name="connsiteY0" fmla="*/ 107577 h 247426"/>
              <a:gd name="connsiteX1" fmla="*/ 99 w 4270885"/>
              <a:gd name="connsiteY1" fmla="*/ 0 h 247426"/>
              <a:gd name="connsiteX2" fmla="*/ 4141793 w 4270885"/>
              <a:gd name="connsiteY2" fmla="*/ 247426 h 247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270885" h="247426">
                <a:moveTo>
                  <a:pt x="4270885" y="107577"/>
                </a:moveTo>
                <a:lnTo>
                  <a:pt x="99" y="0"/>
                </a:lnTo>
                <a:cubicBezTo>
                  <a:pt x="-21416" y="23308"/>
                  <a:pt x="3467647" y="215153"/>
                  <a:pt x="4141793" y="2474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2958353" y="4754880"/>
            <a:ext cx="2211802" cy="333487"/>
          </a:xfrm>
          <a:custGeom>
            <a:avLst/>
            <a:gdLst>
              <a:gd name="connsiteX0" fmla="*/ 0 w 2211802"/>
              <a:gd name="connsiteY0" fmla="*/ 0 h 333487"/>
              <a:gd name="connsiteX1" fmla="*/ 914400 w 2211802"/>
              <a:gd name="connsiteY1" fmla="*/ 86061 h 333487"/>
              <a:gd name="connsiteX2" fmla="*/ 1247887 w 2211802"/>
              <a:gd name="connsiteY2" fmla="*/ 182880 h 333487"/>
              <a:gd name="connsiteX3" fmla="*/ 2130014 w 2211802"/>
              <a:gd name="connsiteY3" fmla="*/ 290456 h 333487"/>
              <a:gd name="connsiteX4" fmla="*/ 2173045 w 2211802"/>
              <a:gd name="connsiteY4" fmla="*/ 333487 h 3334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1802" h="333487">
                <a:moveTo>
                  <a:pt x="0" y="0"/>
                </a:moveTo>
                <a:cubicBezTo>
                  <a:pt x="353209" y="27790"/>
                  <a:pt x="706419" y="55581"/>
                  <a:pt x="914400" y="86061"/>
                </a:cubicBezTo>
                <a:cubicBezTo>
                  <a:pt x="1122381" y="116541"/>
                  <a:pt x="1045285" y="148814"/>
                  <a:pt x="1247887" y="182880"/>
                </a:cubicBezTo>
                <a:cubicBezTo>
                  <a:pt x="1450489" y="216946"/>
                  <a:pt x="1975821" y="265355"/>
                  <a:pt x="2130014" y="290456"/>
                </a:cubicBezTo>
                <a:cubicBezTo>
                  <a:pt x="2284207" y="315557"/>
                  <a:pt x="2173045" y="333487"/>
                  <a:pt x="2173045" y="33348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2732442" y="4862456"/>
            <a:ext cx="1344706" cy="204396"/>
          </a:xfrm>
          <a:custGeom>
            <a:avLst/>
            <a:gdLst>
              <a:gd name="connsiteX0" fmla="*/ 0 w 1344706"/>
              <a:gd name="connsiteY0" fmla="*/ 0 h 204396"/>
              <a:gd name="connsiteX1" fmla="*/ 710005 w 1344706"/>
              <a:gd name="connsiteY1" fmla="*/ 75304 h 204396"/>
              <a:gd name="connsiteX2" fmla="*/ 871370 w 1344706"/>
              <a:gd name="connsiteY2" fmla="*/ 139850 h 204396"/>
              <a:gd name="connsiteX3" fmla="*/ 1344706 w 1344706"/>
              <a:gd name="connsiteY3" fmla="*/ 204396 h 204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4706" h="204396">
                <a:moveTo>
                  <a:pt x="0" y="0"/>
                </a:moveTo>
                <a:cubicBezTo>
                  <a:pt x="282388" y="25998"/>
                  <a:pt x="564777" y="51996"/>
                  <a:pt x="710005" y="75304"/>
                </a:cubicBezTo>
                <a:cubicBezTo>
                  <a:pt x="855233" y="98612"/>
                  <a:pt x="765587" y="118335"/>
                  <a:pt x="871370" y="139850"/>
                </a:cubicBezTo>
                <a:cubicBezTo>
                  <a:pt x="977154" y="161365"/>
                  <a:pt x="1167205" y="175709"/>
                  <a:pt x="1344706" y="20439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3829722" y="4356711"/>
            <a:ext cx="4238513" cy="43297"/>
          </a:xfrm>
          <a:custGeom>
            <a:avLst/>
            <a:gdLst>
              <a:gd name="connsiteX0" fmla="*/ 0 w 4238513"/>
              <a:gd name="connsiteY0" fmla="*/ 10894 h 43297"/>
              <a:gd name="connsiteX1" fmla="*/ 925158 w 4238513"/>
              <a:gd name="connsiteY1" fmla="*/ 43167 h 43297"/>
              <a:gd name="connsiteX2" fmla="*/ 2269864 w 4238513"/>
              <a:gd name="connsiteY2" fmla="*/ 136 h 43297"/>
              <a:gd name="connsiteX3" fmla="*/ 4238513 w 4238513"/>
              <a:gd name="connsiteY3" fmla="*/ 32409 h 43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38513" h="43297">
                <a:moveTo>
                  <a:pt x="0" y="10894"/>
                </a:moveTo>
                <a:cubicBezTo>
                  <a:pt x="273423" y="27927"/>
                  <a:pt x="546847" y="44960"/>
                  <a:pt x="925158" y="43167"/>
                </a:cubicBezTo>
                <a:cubicBezTo>
                  <a:pt x="1303469" y="41374"/>
                  <a:pt x="1717638" y="1929"/>
                  <a:pt x="2269864" y="136"/>
                </a:cubicBezTo>
                <a:cubicBezTo>
                  <a:pt x="2822090" y="-1657"/>
                  <a:pt x="3912198" y="14480"/>
                  <a:pt x="4238513" y="3240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kosené hrany 50"/>
          <p:cNvSpPr/>
          <p:nvPr/>
        </p:nvSpPr>
        <p:spPr>
          <a:xfrm>
            <a:off x="6519994" y="1074480"/>
            <a:ext cx="2483296" cy="127440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807782" y="1388514"/>
            <a:ext cx="1907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DESKOVÉ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915816" y="551723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pravá plocha (blíže ke středu kulatiny)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0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79512" y="1153994"/>
            <a:ext cx="8676472" cy="4031873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e) </a:t>
            </a:r>
            <a:r>
              <a:rPr lang="cs-CZ" sz="3200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určení se dělí řezivo na :</a:t>
            </a:r>
          </a:p>
          <a:p>
            <a:endParaRPr lang="cs-CZ" sz="3200" b="1" u="sng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Tx/>
              <a:buChar char="-"/>
            </a:pPr>
            <a:r>
              <a:rPr lang="cs-CZ" sz="32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 výrobu nábytku</a:t>
            </a:r>
          </a:p>
          <a:p>
            <a:pPr marL="342900" indent="-342900">
              <a:buFontTx/>
              <a:buChar char="-"/>
            </a:pPr>
            <a:r>
              <a:rPr lang="cs-CZ" sz="32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 stavební truhlářství</a:t>
            </a:r>
          </a:p>
          <a:p>
            <a:pPr marL="342900" indent="-342900">
              <a:buFontTx/>
              <a:buChar char="-"/>
            </a:pPr>
            <a:r>
              <a:rPr lang="cs-CZ" sz="32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 výrobu hudebních nástrojů</a:t>
            </a:r>
          </a:p>
          <a:p>
            <a:pPr marL="342900" indent="-342900">
              <a:buFontTx/>
              <a:buChar char="-"/>
            </a:pPr>
            <a:r>
              <a:rPr lang="cs-CZ" sz="32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 stavební účely (na lešení, bednění, atd.)</a:t>
            </a:r>
          </a:p>
          <a:p>
            <a:pPr marL="342900" indent="-342900">
              <a:buFontTx/>
              <a:buChar char="-"/>
            </a:pPr>
            <a:r>
              <a:rPr lang="cs-CZ" sz="32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 letecké účely</a:t>
            </a:r>
          </a:p>
          <a:p>
            <a:pPr marL="342900" indent="-342900">
              <a:buFontTx/>
              <a:buChar char="-"/>
            </a:pPr>
            <a:r>
              <a:rPr lang="cs-CZ" sz="3200" b="1" i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i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 výrobu sportovního náčiní</a:t>
            </a:r>
            <a:endParaRPr lang="cs-CZ" sz="3200" b="1" i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4932040" y="1700808"/>
            <a:ext cx="792088" cy="1368152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>
            <a:stCxn id="14" idx="1"/>
            <a:endCxn id="14" idx="3"/>
          </p:cNvCxnSpPr>
          <p:nvPr/>
        </p:nvCxnSpPr>
        <p:spPr>
          <a:xfrm>
            <a:off x="5229073" y="1898830"/>
            <a:ext cx="0" cy="1170130"/>
          </a:xfrm>
          <a:prstGeom prst="line">
            <a:avLst/>
          </a:prstGeom>
          <a:ln w="1905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lechovka 16"/>
          <p:cNvSpPr/>
          <p:nvPr/>
        </p:nvSpPr>
        <p:spPr>
          <a:xfrm>
            <a:off x="6090406" y="1700808"/>
            <a:ext cx="281794" cy="146912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echovka 17"/>
          <p:cNvSpPr/>
          <p:nvPr/>
        </p:nvSpPr>
        <p:spPr>
          <a:xfrm>
            <a:off x="6372200" y="2060848"/>
            <a:ext cx="288032" cy="1224136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echovka 19"/>
          <p:cNvSpPr/>
          <p:nvPr/>
        </p:nvSpPr>
        <p:spPr>
          <a:xfrm>
            <a:off x="6553200" y="2276872"/>
            <a:ext cx="251048" cy="1152128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64288" y="2483895"/>
            <a:ext cx="382512" cy="10891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740352" y="2483895"/>
            <a:ext cx="360040" cy="108912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546800" y="2483895"/>
            <a:ext cx="193552" cy="1089121"/>
          </a:xfrm>
          <a:prstGeom prst="rect">
            <a:avLst/>
          </a:prstGeom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5328084" y="4294762"/>
            <a:ext cx="2844316" cy="216024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>
            <a:off x="7920372" y="4509120"/>
            <a:ext cx="90010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740352" y="4509120"/>
            <a:ext cx="0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24128" y="4509120"/>
            <a:ext cx="0" cy="43204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940152" y="4509120"/>
            <a:ext cx="89764" cy="288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110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1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3" name="Přímá spojnice 11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Popisek se šipkou dolů 16"/>
          <p:cNvSpPr/>
          <p:nvPr/>
        </p:nvSpPr>
        <p:spPr>
          <a:xfrm>
            <a:off x="323528" y="980728"/>
            <a:ext cx="8568952" cy="1440160"/>
          </a:xfrm>
          <a:prstGeom prst="downArrowCallou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K OPAKOVÁNÍ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3568" y="3140968"/>
            <a:ext cx="8064896" cy="221599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řezivo?</a:t>
            </a:r>
          </a:p>
          <a:p>
            <a:pPr marL="457200" indent="-457200">
              <a:buAutoNum type="arabicParenR" startAt="2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rozdělujeme řezivo podle tvaru příčného řezu?</a:t>
            </a:r>
          </a:p>
          <a:p>
            <a:pPr marL="457200" indent="-457200">
              <a:buAutoNum type="arabicParenR" startAt="2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stupně opracování se dělí DESKOVÉ řezivo na:</a:t>
            </a:r>
          </a:p>
          <a:p>
            <a:pPr marL="457200" indent="-457200">
              <a:buAutoNum type="arabicParenR" startAt="2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toho, z které části kulatiny řezivo pochází, se dělí na:</a:t>
            </a:r>
          </a:p>
          <a:p>
            <a:pPr marL="457200" indent="-457200">
              <a:buAutoNum type="arabicParenR" startAt="2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dělíme řezivo podle určení?</a:t>
            </a:r>
          </a:p>
          <a:p>
            <a:pPr marL="342900" indent="-342900"/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0"/>
            <a:ext cx="2710588" cy="792000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2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4" name="Přímá spojnice 11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179512" y="1124745"/>
            <a:ext cx="878497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Literatura:</a:t>
            </a:r>
          </a:p>
          <a:p>
            <a:endParaRPr lang="cs-CZ" sz="1600" dirty="0" smtClean="0"/>
          </a:p>
          <a:p>
            <a:r>
              <a:rPr lang="cs-CZ" sz="1600" dirty="0" smtClean="0"/>
              <a:t>Ing. KŘUPALOVÁ, Zdeňka. </a:t>
            </a:r>
            <a:r>
              <a:rPr lang="cs-CZ" sz="1600" i="1" dirty="0" smtClean="0"/>
              <a:t>Nauka o materiálech pro 1. a 2. ročník SOU učebního oboru truhlář</a:t>
            </a:r>
            <a:r>
              <a:rPr lang="cs-CZ" sz="1600" dirty="0" smtClean="0"/>
              <a:t>. Praha 1, Mostecká 9: SOBOTÁLES, 1999, ISBN 80-85920-57-3.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952</TotalTime>
  <Words>489</Words>
  <Application>Microsoft Office PowerPoint</Application>
  <PresentationFormat>Předvádění na obrazovce (4:3)</PresentationFormat>
  <Paragraphs>155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Miloš Václav Novák, Ing.</cp:lastModifiedBy>
  <cp:revision>71</cp:revision>
  <dcterms:created xsi:type="dcterms:W3CDTF">2010-11-01T23:40:31Z</dcterms:created>
  <dcterms:modified xsi:type="dcterms:W3CDTF">2013-06-28T07:21:06Z</dcterms:modified>
</cp:coreProperties>
</file>