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8" r:id="rId10"/>
    <p:sldId id="269" r:id="rId11"/>
    <p:sldId id="267" r:id="rId12"/>
    <p:sldId id="266" r:id="rId13"/>
    <p:sldId id="270" r:id="rId14"/>
    <p:sldId id="274" r:id="rId15"/>
    <p:sldId id="272" r:id="rId16"/>
    <p:sldId id="271" r:id="rId17"/>
    <p:sldId id="275" r:id="rId18"/>
    <p:sldId id="259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930" y="-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7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6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8.m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9.m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10.m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3.m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635576"/>
              </p:ext>
            </p:extLst>
          </p:nvPr>
        </p:nvGraphicFramePr>
        <p:xfrm>
          <a:off x="614836" y="2816085"/>
          <a:ext cx="8136904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0940"/>
                <a:gridCol w="6195964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VY_32_INOVACE_10A_05_Volejbal_Smeč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</a:t>
                      </a:r>
                      <a:r>
                        <a:rPr lang="cs-CZ" sz="1800" b="1" kern="1200" baseline="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6.2.2013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Cvičení s míčem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nácvik tříkrokového rytmu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odhod míče obouruč za síť (do země)</a:t>
            </a:r>
          </a:p>
          <a:p>
            <a:pPr>
              <a:buNone/>
            </a:pP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6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380596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Cvičení ve dvojici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a) míč </a:t>
            </a:r>
            <a:r>
              <a:rPr lang="cs-CZ" u="sng" dirty="0" smtClean="0">
                <a:solidFill>
                  <a:schemeClr val="bg1"/>
                </a:solidFill>
              </a:rPr>
              <a:t>držíme</a:t>
            </a:r>
            <a:r>
              <a:rPr lang="cs-CZ" dirty="0" smtClean="0">
                <a:solidFill>
                  <a:schemeClr val="bg1"/>
                </a:solidFill>
              </a:rPr>
              <a:t> v úrovni obličeje a odbijeme</a:t>
            </a:r>
          </a:p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b) míč si </a:t>
            </a:r>
            <a:r>
              <a:rPr lang="cs-CZ" u="sng" dirty="0" smtClean="0">
                <a:solidFill>
                  <a:schemeClr val="bg1"/>
                </a:solidFill>
              </a:rPr>
              <a:t>nadhodíme</a:t>
            </a:r>
            <a:r>
              <a:rPr lang="cs-CZ" dirty="0" smtClean="0">
                <a:solidFill>
                  <a:schemeClr val="bg1"/>
                </a:solidFill>
              </a:rPr>
              <a:t> a odbijeme</a:t>
            </a:r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6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500438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c) o zeď</a:t>
            </a:r>
          </a:p>
          <a:p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4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500306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d) smeč z nahrávky obouruč vrchem </a:t>
            </a:r>
            <a:r>
              <a:rPr lang="cs-CZ" sz="2000" dirty="0" smtClean="0">
                <a:solidFill>
                  <a:schemeClr val="bg1"/>
                </a:solidFill>
              </a:rPr>
              <a:t>(nebo hození)</a:t>
            </a:r>
            <a:endParaRPr lang="cs-CZ" sz="2000" dirty="0">
              <a:solidFill>
                <a:schemeClr val="bg1"/>
              </a:solidFill>
            </a:endParaRPr>
          </a:p>
        </p:txBody>
      </p:sp>
      <p:pic>
        <p:nvPicPr>
          <p:cNvPr id="4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786058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cs-CZ" dirty="0" smtClean="0">
                <a:solidFill>
                  <a:schemeClr val="bg1"/>
                </a:solidFill>
              </a:rPr>
              <a:t>e) smeč z drženého míče nad sítí</a:t>
            </a:r>
          </a:p>
          <a:p>
            <a:pPr>
              <a:buNone/>
            </a:pPr>
            <a:endParaRPr lang="cs-CZ" sz="2000" dirty="0" smtClean="0">
              <a:solidFill>
                <a:schemeClr val="bg1"/>
              </a:solidFill>
            </a:endParaRPr>
          </a:p>
          <a:p>
            <a:endParaRPr lang="cs-CZ" dirty="0"/>
          </a:p>
        </p:txBody>
      </p:sp>
      <p:pic>
        <p:nvPicPr>
          <p:cNvPr id="4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857496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/>
          <a:lstStyle/>
          <a:p>
            <a:r>
              <a:rPr lang="cs-CZ" u="sng" dirty="0" smtClean="0"/>
              <a:t>Smečovaný úder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spojení všech dovedností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správná technika provedení</a:t>
            </a:r>
          </a:p>
          <a:p>
            <a:endParaRPr lang="cs-CZ" dirty="0">
              <a:solidFill>
                <a:schemeClr val="bg1"/>
              </a:solidFill>
            </a:endParaRPr>
          </a:p>
        </p:txBody>
      </p:sp>
      <p:pic>
        <p:nvPicPr>
          <p:cNvPr id="6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309158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Hra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správná technika odbíjení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obouruč vrchem, spodem, smeč</a:t>
            </a:r>
          </a:p>
        </p:txBody>
      </p:sp>
      <p:pic>
        <p:nvPicPr>
          <p:cNvPr id="8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380596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 dirty="0" smtClean="0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611560" y="101088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CÍSAŘ, Václav. </a:t>
            </a:r>
            <a:r>
              <a:rPr lang="cs-CZ" sz="1400" i="1" dirty="0" smtClean="0"/>
              <a:t>Volejbal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2005, ISBN 80-2470502-8.</a:t>
            </a:r>
          </a:p>
          <a:p>
            <a:r>
              <a:rPr lang="cs-CZ" sz="1400" dirty="0" smtClean="0"/>
              <a:t>KYNDR, Antonín a kol. </a:t>
            </a:r>
            <a:r>
              <a:rPr lang="cs-CZ" sz="1400" i="1" dirty="0" smtClean="0"/>
              <a:t>Odbíjená mládeže</a:t>
            </a:r>
            <a:r>
              <a:rPr lang="cs-CZ" sz="1400" dirty="0" smtClean="0"/>
              <a:t>. Praha: Sportovní a turistické nakladatelství., 1963, ISBN 27-073-63.</a:t>
            </a: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 Žáci zhlédnou videa, která napomohou zpřesnění představy o daném pohybovém úkolu a poté  žáci nacvičují a osvojují si dovednosti smečovaného úderu prakticky v tělocvičně. </a:t>
            </a:r>
            <a:r>
              <a:rPr lang="cs-CZ" sz="1400" dirty="0" smtClean="0">
                <a:solidFill>
                  <a:schemeClr val="bg1"/>
                </a:solidFill>
              </a:rPr>
              <a:t> V hodině jsou využita individuální cvičení a cvičení ve dvojicích. Cvičení jsou řazena od nejjednoduššího k nejsložitějšímu. Opakujeme </a:t>
            </a:r>
            <a:r>
              <a:rPr lang="cs-CZ" sz="1400" smtClean="0">
                <a:solidFill>
                  <a:schemeClr val="bg1"/>
                </a:solidFill>
              </a:rPr>
              <a:t>je </a:t>
            </a:r>
            <a:r>
              <a:rPr lang="cs-CZ" sz="1400" smtClean="0">
                <a:solidFill>
                  <a:schemeClr val="bg1"/>
                </a:solidFill>
              </a:rPr>
              <a:t>několikrát </a:t>
            </a:r>
            <a:r>
              <a:rPr lang="cs-CZ" sz="1400" dirty="0" smtClean="0">
                <a:solidFill>
                  <a:schemeClr val="bg1"/>
                </a:solidFill>
              </a:rPr>
              <a:t>do té doby, 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bg1"/>
                </a:solidFill>
              </a:rPr>
              <a:t>Pomůcky:</a:t>
            </a:r>
            <a:r>
              <a:rPr lang="cs-CZ" sz="1400" dirty="0" smtClean="0">
                <a:solidFill>
                  <a:schemeClr val="bg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cs-CZ" u="sng" dirty="0" smtClean="0"/>
              <a:t>Charakteristika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endParaRPr lang="cs-CZ" dirty="0" smtClean="0"/>
          </a:p>
          <a:p>
            <a:pPr>
              <a:lnSpc>
                <a:spcPct val="150000"/>
              </a:lnSpc>
            </a:pPr>
            <a:r>
              <a:rPr lang="cs-CZ" sz="3500" dirty="0" smtClean="0">
                <a:solidFill>
                  <a:schemeClr val="bg1"/>
                </a:solidFill>
              </a:rPr>
              <a:t>obvykle z třetího odbití</a:t>
            </a:r>
          </a:p>
          <a:p>
            <a:pPr>
              <a:lnSpc>
                <a:spcPct val="150000"/>
              </a:lnSpc>
            </a:pPr>
            <a:r>
              <a:rPr lang="cs-CZ" sz="3500" dirty="0" smtClean="0">
                <a:solidFill>
                  <a:schemeClr val="bg1"/>
                </a:solidFill>
              </a:rPr>
              <a:t>smečovaný míč</a:t>
            </a:r>
          </a:p>
          <a:p>
            <a:pPr>
              <a:lnSpc>
                <a:spcPct val="150000"/>
              </a:lnSpc>
            </a:pPr>
            <a:r>
              <a:rPr lang="cs-CZ" sz="3500" dirty="0" smtClean="0">
                <a:solidFill>
                  <a:schemeClr val="bg1"/>
                </a:solidFill>
              </a:rPr>
              <a:t>dobré skokanské schopnosti</a:t>
            </a:r>
          </a:p>
          <a:p>
            <a:pPr>
              <a:lnSpc>
                <a:spcPct val="150000"/>
              </a:lnSpc>
            </a:pPr>
            <a:r>
              <a:rPr lang="cs-CZ" sz="3500" dirty="0" smtClean="0">
                <a:solidFill>
                  <a:schemeClr val="bg1"/>
                </a:solidFill>
              </a:rPr>
              <a:t>výška a délka paží výhodou</a:t>
            </a:r>
          </a:p>
          <a:p>
            <a:pPr>
              <a:lnSpc>
                <a:spcPct val="150000"/>
              </a:lnSpc>
            </a:pPr>
            <a:r>
              <a:rPr lang="cs-CZ" sz="3500" dirty="0" smtClean="0">
                <a:solidFill>
                  <a:schemeClr val="bg1"/>
                </a:solidFill>
              </a:rPr>
              <a:t>nejdynamičtější část hry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Rozběh </a:t>
            </a:r>
            <a:endParaRPr lang="cs-CZ" u="sng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cs-CZ" sz="2000" dirty="0" smtClean="0">
                <a:solidFill>
                  <a:schemeClr val="bg1"/>
                </a:solidFill>
              </a:rPr>
              <a:t>tříkrokový rozběh </a:t>
            </a:r>
            <a:r>
              <a:rPr lang="cs-CZ" sz="1600" dirty="0" smtClean="0">
                <a:solidFill>
                  <a:schemeClr val="bg1"/>
                </a:solidFill>
              </a:rPr>
              <a:t>(pravák)</a:t>
            </a:r>
          </a:p>
          <a:p>
            <a:pPr>
              <a:lnSpc>
                <a:spcPct val="150000"/>
              </a:lnSpc>
              <a:buNone/>
            </a:pPr>
            <a:r>
              <a:rPr lang="cs-CZ" sz="2000" dirty="0" smtClean="0">
                <a:solidFill>
                  <a:schemeClr val="bg1"/>
                </a:solidFill>
              </a:rPr>
              <a:t>    </a:t>
            </a:r>
            <a:r>
              <a:rPr lang="cs-CZ" sz="1600" dirty="0" smtClean="0">
                <a:solidFill>
                  <a:schemeClr val="bg1"/>
                </a:solidFill>
              </a:rPr>
              <a:t>(rozhodující jsou poslední dva kroky)</a:t>
            </a: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16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r>
              <a:rPr lang="cs-CZ" sz="1600" dirty="0" smtClean="0">
                <a:solidFill>
                  <a:schemeClr val="bg1"/>
                </a:solidFill>
              </a:rPr>
              <a:t>- </a:t>
            </a:r>
            <a:r>
              <a:rPr lang="cs-CZ" sz="2000" dirty="0" err="1" smtClean="0">
                <a:solidFill>
                  <a:schemeClr val="bg1"/>
                </a:solidFill>
              </a:rPr>
              <a:t>čtyřkrokový</a:t>
            </a:r>
            <a:endParaRPr lang="cs-CZ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  <a:buNone/>
            </a:pPr>
            <a:endParaRPr lang="cs-CZ" sz="2000" dirty="0">
              <a:solidFill>
                <a:schemeClr val="bg1"/>
              </a:solidFill>
            </a:endParaRPr>
          </a:p>
        </p:txBody>
      </p:sp>
      <p:pic>
        <p:nvPicPr>
          <p:cNvPr id="23" name="Obrázek 22" descr="P10806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7454" y="2768222"/>
            <a:ext cx="4786314" cy="3589736"/>
          </a:xfrm>
          <a:prstGeom prst="rect">
            <a:avLst/>
          </a:prstGeom>
        </p:spPr>
      </p:pic>
      <p:sp>
        <p:nvSpPr>
          <p:cNvPr id="24" name="TextovéPole 23"/>
          <p:cNvSpPr txBox="1"/>
          <p:nvPr/>
        </p:nvSpPr>
        <p:spPr>
          <a:xfrm>
            <a:off x="4643438" y="320254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krok</a:t>
            </a:r>
            <a:endParaRPr lang="cs-CZ" b="1" dirty="0"/>
          </a:p>
        </p:txBody>
      </p:sp>
      <p:cxnSp>
        <p:nvCxnSpPr>
          <p:cNvPr id="25" name="Přímá spojovací šipka 24"/>
          <p:cNvCxnSpPr/>
          <p:nvPr/>
        </p:nvCxnSpPr>
        <p:spPr>
          <a:xfrm rot="10800000" flipV="1">
            <a:off x="4714876" y="3286124"/>
            <a:ext cx="857256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ovéPole 25"/>
          <p:cNvSpPr txBox="1"/>
          <p:nvPr/>
        </p:nvSpPr>
        <p:spPr>
          <a:xfrm>
            <a:off x="6195238" y="307181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1.</a:t>
            </a:r>
            <a:endParaRPr lang="cs-CZ" b="1" dirty="0"/>
          </a:p>
        </p:txBody>
      </p:sp>
      <p:sp>
        <p:nvSpPr>
          <p:cNvPr id="27" name="TextovéPole 26"/>
          <p:cNvSpPr txBox="1"/>
          <p:nvPr/>
        </p:nvSpPr>
        <p:spPr>
          <a:xfrm>
            <a:off x="4071934" y="378619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/>
              <a:t>2.</a:t>
            </a:r>
            <a:endParaRPr lang="cs-CZ" b="1" dirty="0"/>
          </a:p>
        </p:txBody>
      </p:sp>
      <p:sp>
        <p:nvSpPr>
          <p:cNvPr id="28" name="TextovéPole 27"/>
          <p:cNvSpPr txBox="1"/>
          <p:nvPr/>
        </p:nvSpPr>
        <p:spPr>
          <a:xfrm>
            <a:off x="3980660" y="5572140"/>
            <a:ext cx="3770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3.</a:t>
            </a:r>
            <a:endParaRPr lang="cs-CZ" b="1" dirty="0"/>
          </a:p>
        </p:txBody>
      </p:sp>
      <p:sp>
        <p:nvSpPr>
          <p:cNvPr id="29" name="TextovéPole 28"/>
          <p:cNvSpPr txBox="1"/>
          <p:nvPr/>
        </p:nvSpPr>
        <p:spPr>
          <a:xfrm>
            <a:off x="4143372" y="4714884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přísun</a:t>
            </a:r>
            <a:endParaRPr lang="cs-CZ" b="1" dirty="0"/>
          </a:p>
        </p:txBody>
      </p:sp>
      <p:sp>
        <p:nvSpPr>
          <p:cNvPr id="30" name="Zaoblený obdélník 29"/>
          <p:cNvSpPr/>
          <p:nvPr/>
        </p:nvSpPr>
        <p:spPr>
          <a:xfrm>
            <a:off x="5929322" y="1643050"/>
            <a:ext cx="285752" cy="500066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1" name="Zaoblený obdélník 30"/>
          <p:cNvSpPr/>
          <p:nvPr/>
        </p:nvSpPr>
        <p:spPr>
          <a:xfrm>
            <a:off x="6429388" y="1643050"/>
            <a:ext cx="285752" cy="500066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cxnSp>
        <p:nvCxnSpPr>
          <p:cNvPr id="32" name="Přímá spojovací šipka 31"/>
          <p:cNvCxnSpPr/>
          <p:nvPr/>
        </p:nvCxnSpPr>
        <p:spPr>
          <a:xfrm rot="5400000">
            <a:off x="5643570" y="2500306"/>
            <a:ext cx="928694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ovéPole 32"/>
          <p:cNvSpPr txBox="1"/>
          <p:nvPr/>
        </p:nvSpPr>
        <p:spPr>
          <a:xfrm>
            <a:off x="6400351" y="235743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krok</a:t>
            </a:r>
            <a:endParaRPr lang="cs-CZ" b="1" dirty="0"/>
          </a:p>
        </p:txBody>
      </p:sp>
      <p:sp>
        <p:nvSpPr>
          <p:cNvPr id="34" name="TextovéPole 33"/>
          <p:cNvSpPr txBox="1"/>
          <p:nvPr/>
        </p:nvSpPr>
        <p:spPr>
          <a:xfrm>
            <a:off x="2643174" y="4500570"/>
            <a:ext cx="1207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b="1" dirty="0" smtClean="0"/>
              <a:t>VÝSKOK</a:t>
            </a:r>
            <a:endParaRPr lang="cs-CZ" b="1" dirty="0"/>
          </a:p>
        </p:txBody>
      </p:sp>
      <p:cxnSp>
        <p:nvCxnSpPr>
          <p:cNvPr id="35" name="Přímá spojovací šipka 34"/>
          <p:cNvCxnSpPr/>
          <p:nvPr/>
        </p:nvCxnSpPr>
        <p:spPr>
          <a:xfrm rot="5400000" flipH="1" flipV="1">
            <a:off x="2463785" y="5321313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římá spojovací šipka 35"/>
          <p:cNvCxnSpPr/>
          <p:nvPr/>
        </p:nvCxnSpPr>
        <p:spPr>
          <a:xfrm rot="5400000" flipH="1" flipV="1">
            <a:off x="3392478" y="4392619"/>
            <a:ext cx="78581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Smeč - pravák</a:t>
            </a:r>
            <a:endParaRPr lang="cs-CZ" u="sng" dirty="0"/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500430" y="2786058"/>
            <a:ext cx="2477296" cy="24772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Smeč - levák</a:t>
            </a:r>
            <a:endParaRPr lang="cs-CZ" u="sng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5" name="Zástupný symbol pro obsah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786058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Správně 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bg1"/>
                </a:solidFill>
              </a:rPr>
              <a:t>správně vyhodnotit dráhu míče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bg1"/>
                </a:solidFill>
              </a:rPr>
              <a:t>odraz obounož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bg1"/>
                </a:solidFill>
              </a:rPr>
              <a:t>úder je prováděn rychlým švihem paže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bg1"/>
                </a:solidFill>
              </a:rPr>
              <a:t>míč dosedne na patku dlaně</a:t>
            </a:r>
          </a:p>
          <a:p>
            <a:pPr>
              <a:lnSpc>
                <a:spcPct val="150000"/>
              </a:lnSpc>
            </a:pPr>
            <a:r>
              <a:rPr lang="cs-CZ" sz="2600" dirty="0" smtClean="0">
                <a:solidFill>
                  <a:schemeClr val="bg1"/>
                </a:solidFill>
              </a:rPr>
              <a:t>rychlým seknutím </a:t>
            </a:r>
            <a:r>
              <a:rPr lang="cs-CZ" sz="2600" u="sng" dirty="0" smtClean="0">
                <a:solidFill>
                  <a:schemeClr val="bg1"/>
                </a:solidFill>
              </a:rPr>
              <a:t>zpevněné ruky </a:t>
            </a:r>
            <a:r>
              <a:rPr lang="cs-CZ" sz="2600" dirty="0" smtClean="0">
                <a:solidFill>
                  <a:schemeClr val="bg1"/>
                </a:solidFill>
              </a:rPr>
              <a:t>zasáhne míč celou dlaní s rozprostřenými prsty</a:t>
            </a:r>
          </a:p>
          <a:p>
            <a:pPr>
              <a:buNone/>
            </a:pPr>
            <a:endParaRPr lang="cs-CZ" sz="2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Špatně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</a:rPr>
              <a:t>vyběhnutí  ihned po přihrávce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</a:rPr>
              <a:t>úder patkou dlaně zespoda míče (nahoru)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</a:rPr>
              <a:t>úder pěstí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</a:rPr>
              <a:t>odraz z jedné nohy</a:t>
            </a:r>
          </a:p>
          <a:p>
            <a:pPr>
              <a:lnSpc>
                <a:spcPct val="150000"/>
              </a:lnSpc>
            </a:pPr>
            <a:r>
              <a:rPr lang="cs-CZ" u="sng" dirty="0" smtClean="0">
                <a:solidFill>
                  <a:schemeClr val="bg1"/>
                </a:solidFill>
              </a:rPr>
              <a:t>naskočení</a:t>
            </a:r>
            <a:r>
              <a:rPr lang="cs-CZ" dirty="0" smtClean="0">
                <a:solidFill>
                  <a:schemeClr val="bg1"/>
                </a:solidFill>
              </a:rPr>
              <a:t> snožmo k síti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bg1"/>
                </a:solidFill>
              </a:rPr>
              <a:t>zavěšení do sítě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Cvičení bez míče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bg1"/>
                </a:solidFill>
              </a:rPr>
              <a:t>nácvik tříkrokového rytmu bez míče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podle nakreslených značek</a:t>
            </a:r>
          </a:p>
          <a:p>
            <a:r>
              <a:rPr lang="cs-CZ" dirty="0" smtClean="0">
                <a:solidFill>
                  <a:schemeClr val="bg1"/>
                </a:solidFill>
              </a:rPr>
              <a:t>důraz na práci paží (před odrazem v zapažení) a odraz snožmo</a:t>
            </a:r>
          </a:p>
        </p:txBody>
      </p:sp>
      <p:pic>
        <p:nvPicPr>
          <p:cNvPr id="6" name="Zástupný symbol pro obsah 4" descr="VOLEJBAL.png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3737786"/>
            <a:ext cx="2477296" cy="2477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Vlastní 2">
      <a:dk1>
        <a:sysClr val="windowText" lastClr="000000"/>
      </a:dk1>
      <a:lt1>
        <a:srgbClr val="000000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290</TotalTime>
  <Words>354</Words>
  <Application>Microsoft Office PowerPoint</Application>
  <PresentationFormat>Předvádění na obrazovce (4:3)</PresentationFormat>
  <Paragraphs>92</Paragraphs>
  <Slides>18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ŠABLONA DUM</vt:lpstr>
      <vt:lpstr>Prezentace aplikace PowerPoint</vt:lpstr>
      <vt:lpstr>ANOTACE</vt:lpstr>
      <vt:lpstr>Charakteristika</vt:lpstr>
      <vt:lpstr>Rozběh </vt:lpstr>
      <vt:lpstr>Smeč - pravák</vt:lpstr>
      <vt:lpstr>Smeč - levák</vt:lpstr>
      <vt:lpstr>Správně </vt:lpstr>
      <vt:lpstr>Špatně</vt:lpstr>
      <vt:lpstr>Cvičení bez míče</vt:lpstr>
      <vt:lpstr>Cvičení s míčem</vt:lpstr>
      <vt:lpstr>Cvičení ve dvojici</vt:lpstr>
      <vt:lpstr>Prezentace aplikace PowerPoint</vt:lpstr>
      <vt:lpstr>Prezentace aplikace PowerPoint</vt:lpstr>
      <vt:lpstr>Prezentace aplikace PowerPoint</vt:lpstr>
      <vt:lpstr>Smečovaný úder</vt:lpstr>
      <vt:lpstr>Hra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31</cp:revision>
  <dcterms:created xsi:type="dcterms:W3CDTF">2013-02-11T17:48:28Z</dcterms:created>
  <dcterms:modified xsi:type="dcterms:W3CDTF">2013-05-23T08:49:35Z</dcterms:modified>
</cp:coreProperties>
</file>