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8" r:id="rId2"/>
    <p:sldId id="257" r:id="rId3"/>
    <p:sldId id="281" r:id="rId4"/>
    <p:sldId id="284" r:id="rId5"/>
    <p:sldId id="279" r:id="rId6"/>
    <p:sldId id="280" r:id="rId7"/>
    <p:sldId id="264" r:id="rId8"/>
    <p:sldId id="265" r:id="rId9"/>
    <p:sldId id="285" r:id="rId10"/>
    <p:sldId id="286" r:id="rId11"/>
    <p:sldId id="278" r:id="rId12"/>
    <p:sldId id="267" r:id="rId13"/>
    <p:sldId id="287" r:id="rId14"/>
    <p:sldId id="288" r:id="rId15"/>
    <p:sldId id="289" r:id="rId16"/>
    <p:sldId id="259" r:id="rId1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900" y="-6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B197DC-20B0-46B2-97E9-16AE43A7FB28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9B8CE6-6F5B-4E33-A7F2-CB486F89EC2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27988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19061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794219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B8CE6-6F5B-4E33-A7F2-CB486F89EC21}" type="slidenum">
              <a:rPr lang="cs-CZ" smtClean="0"/>
              <a:pPr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6941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Klepnutím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18FE4659-7985-49B0-AFB9-855F1780E650}" type="datetimeFigureOut">
              <a:rPr lang="cs-CZ" smtClean="0"/>
              <a:pPr/>
              <a:t>23.5.2013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0A214142-B12E-4194-81CB-58D4EC9C796F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2.mpg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3.mpg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4.mpg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5.mpg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1.mpg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590236"/>
              </p:ext>
            </p:extLst>
          </p:nvPr>
        </p:nvGraphicFramePr>
        <p:xfrm>
          <a:off x="500034" y="2816085"/>
          <a:ext cx="8251706" cy="2692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8324"/>
                <a:gridCol w="6283382"/>
              </a:tblGrid>
              <a:tr h="8640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dirty="0" smtClean="0">
                          <a:solidFill>
                            <a:srgbClr val="2C3036"/>
                          </a:solidFill>
                          <a:latin typeface="Calibri" pitchFamily="34" charset="0"/>
                        </a:rPr>
                        <a:t>ŠKOLA:</a:t>
                      </a:r>
                      <a:endParaRPr lang="cs-CZ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dirty="0" smtClean="0">
                          <a:solidFill>
                            <a:srgbClr val="2C3036"/>
                          </a:solidFill>
                          <a:latin typeface="Calibri" pitchFamily="34" charset="0"/>
                        </a:rPr>
                        <a:t>Gymnázium, Chomutov, Mostecká 3000, příspěvková organizace</a:t>
                      </a:r>
                      <a:endParaRPr lang="cs-CZ" sz="1800" dirty="0"/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AUTOR: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Mgr. Jana </a:t>
                      </a:r>
                      <a:r>
                        <a:rPr lang="cs-CZ" sz="1800" b="1" kern="1200" dirty="0" err="1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Hyjánková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87798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NÁZEV: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VY_32_INOVACE_10A_06_Volejbal_Podání spodem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TEMA: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Tělesná výchova – 1.ročník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287798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ČÍSLO PROJEKTU: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CZ.1.07/1.5.00/34.0816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164456"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DATUM TVORBY: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cs-CZ" sz="1800" b="1" kern="1200" dirty="0" smtClean="0">
                          <a:solidFill>
                            <a:srgbClr val="2C3036"/>
                          </a:solidFill>
                          <a:latin typeface="Calibri" pitchFamily="34" charset="0"/>
                          <a:ea typeface="+mn-ea"/>
                          <a:cs typeface="+mn-cs"/>
                        </a:rPr>
                        <a:t>18.2.2013</a:t>
                      </a:r>
                      <a:endParaRPr lang="cs-CZ" sz="1800" b="1" kern="1200" dirty="0">
                        <a:solidFill>
                          <a:srgbClr val="2C3036"/>
                        </a:solidFill>
                        <a:latin typeface="Calibri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908720"/>
            <a:ext cx="5407152" cy="1045464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926638"/>
            <a:ext cx="648072" cy="64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728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1926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cs-CZ" sz="2800" b="1" u="sng" dirty="0" smtClean="0">
                <a:solidFill>
                  <a:schemeClr val="tx1"/>
                </a:solidFill>
                <a:latin typeface="+mj-lt"/>
              </a:rPr>
              <a:t>Patkou dlaně </a:t>
            </a:r>
          </a:p>
          <a:p>
            <a:pPr>
              <a:buNone/>
            </a:pPr>
            <a:endParaRPr lang="cs-CZ" sz="2800" b="1" u="sng" dirty="0" smtClean="0">
              <a:solidFill>
                <a:schemeClr val="tx1"/>
              </a:solidFill>
              <a:latin typeface="+mj-lt"/>
            </a:endParaRPr>
          </a:p>
          <a:p>
            <a:pPr>
              <a:buFontTx/>
              <a:buChar char="-"/>
            </a:pPr>
            <a:r>
              <a:rPr lang="cs-CZ" sz="2400" dirty="0" smtClean="0">
                <a:solidFill>
                  <a:schemeClr val="tx1"/>
                </a:solidFill>
              </a:rPr>
              <a:t>s prsty pokrčenými </a:t>
            </a:r>
          </a:p>
          <a:p>
            <a:pPr>
              <a:buNone/>
            </a:pPr>
            <a:r>
              <a:rPr lang="cs-CZ" dirty="0" smtClean="0">
                <a:solidFill>
                  <a:schemeClr val="tx1"/>
                </a:solidFill>
              </a:rPr>
              <a:t>    </a:t>
            </a:r>
            <a:r>
              <a:rPr lang="cs-CZ" sz="2400" dirty="0" smtClean="0">
                <a:solidFill>
                  <a:schemeClr val="tx1"/>
                </a:solidFill>
              </a:rPr>
              <a:t>směrem k dlani</a:t>
            </a:r>
          </a:p>
        </p:txBody>
      </p:sp>
      <p:pic>
        <p:nvPicPr>
          <p:cNvPr id="5" name="Obrázek 4" descr="P108064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4876" y="1571612"/>
            <a:ext cx="3357568" cy="44767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57298"/>
          </a:xfrm>
        </p:spPr>
        <p:txBody>
          <a:bodyPr/>
          <a:lstStyle/>
          <a:p>
            <a:r>
              <a:rPr lang="cs-CZ" u="sng" dirty="0" smtClean="0"/>
              <a:t>Nejčastější chyby</a:t>
            </a:r>
            <a:endParaRPr lang="cs-CZ" u="sng" dirty="0"/>
          </a:p>
        </p:txBody>
      </p:sp>
      <p:sp>
        <p:nvSpPr>
          <p:cNvPr id="7" name="Zástupný symbol pro obsah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tx1"/>
                </a:solidFill>
              </a:rPr>
              <a:t>a) odbití předloktím </a:t>
            </a:r>
          </a:p>
          <a:p>
            <a:r>
              <a:rPr lang="cs-CZ" dirty="0" smtClean="0">
                <a:solidFill>
                  <a:schemeClr val="tx1"/>
                </a:solidFill>
              </a:rPr>
              <a:t>b) úder nad úrovní pasu</a:t>
            </a:r>
          </a:p>
          <a:p>
            <a:r>
              <a:rPr lang="cs-CZ" dirty="0" smtClean="0">
                <a:solidFill>
                  <a:schemeClr val="tx1"/>
                </a:solidFill>
              </a:rPr>
              <a:t>c) nadhození dopředu</a:t>
            </a:r>
          </a:p>
          <a:p>
            <a:endParaRPr lang="cs-CZ" dirty="0"/>
          </a:p>
        </p:txBody>
      </p:sp>
      <p:pic>
        <p:nvPicPr>
          <p:cNvPr id="5" name="Obrázek 4" descr="VOLEJBAL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00430" y="3643314"/>
            <a:ext cx="2200648" cy="22006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28736"/>
          </a:xfrm>
        </p:spPr>
        <p:txBody>
          <a:bodyPr/>
          <a:lstStyle/>
          <a:p>
            <a:r>
              <a:rPr lang="cs-CZ" u="sng" dirty="0" smtClean="0"/>
              <a:t>Nácvik</a:t>
            </a:r>
            <a:endParaRPr lang="cs-CZ" u="sng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u="sng" dirty="0" smtClean="0">
                <a:solidFill>
                  <a:schemeClr val="tx1"/>
                </a:solidFill>
              </a:rPr>
              <a:t>Ve dvojici </a:t>
            </a:r>
          </a:p>
          <a:p>
            <a:pPr lvl="1"/>
            <a:r>
              <a:rPr lang="cs-CZ" sz="2400" dirty="0" smtClean="0">
                <a:solidFill>
                  <a:schemeClr val="tx1"/>
                </a:solidFill>
              </a:rPr>
              <a:t>přesnost</a:t>
            </a:r>
          </a:p>
          <a:p>
            <a:pPr lvl="1"/>
            <a:r>
              <a:rPr lang="cs-CZ" sz="2400" dirty="0" smtClean="0">
                <a:solidFill>
                  <a:schemeClr val="tx1"/>
                </a:solidFill>
              </a:rPr>
              <a:t>postupné prodlužování vzdálenosti </a:t>
            </a:r>
            <a:endParaRPr lang="cs-CZ" sz="2400" dirty="0">
              <a:solidFill>
                <a:schemeClr val="tx1"/>
              </a:solidFill>
            </a:endParaRPr>
          </a:p>
        </p:txBody>
      </p:sp>
      <p:pic>
        <p:nvPicPr>
          <p:cNvPr id="5" name="Obrázek 4" descr="VOLEJBAL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868" y="3714752"/>
            <a:ext cx="2200648" cy="22006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r>
              <a:rPr lang="cs-CZ" b="1" u="sng" dirty="0" smtClean="0">
                <a:solidFill>
                  <a:schemeClr val="tx1"/>
                </a:solidFill>
              </a:rPr>
              <a:t>Přes síť</a:t>
            </a:r>
          </a:p>
          <a:p>
            <a:pPr lvl="1"/>
            <a:r>
              <a:rPr lang="cs-CZ" sz="2400" dirty="0" smtClean="0">
                <a:solidFill>
                  <a:schemeClr val="tx1"/>
                </a:solidFill>
              </a:rPr>
              <a:t>přesnost</a:t>
            </a:r>
          </a:p>
          <a:p>
            <a:pPr lvl="1"/>
            <a:r>
              <a:rPr lang="cs-CZ" sz="2400" dirty="0" smtClean="0">
                <a:solidFill>
                  <a:schemeClr val="tx1"/>
                </a:solidFill>
              </a:rPr>
              <a:t>postupné prodlužování vzdálenosti </a:t>
            </a:r>
          </a:p>
          <a:p>
            <a:pPr lvl="1"/>
            <a:endParaRPr lang="cs-CZ" dirty="0"/>
          </a:p>
        </p:txBody>
      </p:sp>
      <p:pic>
        <p:nvPicPr>
          <p:cNvPr id="4" name="Obrázek 3" descr="VOLEJBAL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14744" y="3071810"/>
            <a:ext cx="2200648" cy="22006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Provedení podání spodem</a:t>
            </a:r>
            <a:endParaRPr lang="cs-CZ" dirty="0"/>
          </a:p>
        </p:txBody>
      </p:sp>
      <p:pic>
        <p:nvPicPr>
          <p:cNvPr id="7" name="Zástupný symbol pro obsah 6" descr="VOLEJBAL.png">
            <a:hlinkClick r:id="rId2" action="ppaction://hlinkfile"/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286116" y="2571744"/>
            <a:ext cx="2834486" cy="28344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 algn="ctr">
              <a:buNone/>
            </a:pPr>
            <a:r>
              <a:rPr lang="cs-CZ" i="1" dirty="0" smtClean="0">
                <a:solidFill>
                  <a:schemeClr val="tx1"/>
                </a:solidFill>
              </a:rPr>
              <a:t>Pro spuštění videa klikněte na ikonu</a:t>
            </a: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endParaRPr lang="cs-CZ" i="1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cs-CZ" i="1" dirty="0" smtClean="0">
                <a:solidFill>
                  <a:schemeClr val="tx1"/>
                </a:solidFill>
              </a:rPr>
              <a:t>Tento materiál je určen k interaktivní výuce.</a:t>
            </a:r>
            <a:endParaRPr lang="cs-CZ" i="1" dirty="0">
              <a:solidFill>
                <a:schemeClr val="tx1"/>
              </a:solidFill>
            </a:endParaRPr>
          </a:p>
        </p:txBody>
      </p:sp>
      <p:pic>
        <p:nvPicPr>
          <p:cNvPr id="4" name="Obrázek 3" descr="VOLEJBA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6248" y="1357298"/>
            <a:ext cx="642942" cy="642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611560" y="332656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3600" b="1">
                <a:latin typeface="Calibri" pitchFamily="34" charset="0"/>
              </a:rPr>
              <a:t>POUŽITÁ LITERATURA</a:t>
            </a:r>
            <a:endParaRPr lang="cs-CZ" sz="3600" b="1" dirty="0">
              <a:latin typeface="Calibri" pitchFamily="34" charset="0"/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611560" y="1010882"/>
            <a:ext cx="79208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400" dirty="0" smtClean="0"/>
              <a:t>CÍSAŘ, Václav. </a:t>
            </a:r>
            <a:r>
              <a:rPr lang="cs-CZ" sz="1400" i="1" dirty="0" smtClean="0"/>
              <a:t>Volejbal</a:t>
            </a:r>
            <a:r>
              <a:rPr lang="cs-CZ" sz="1400" dirty="0" smtClean="0"/>
              <a:t>. Praha: </a:t>
            </a:r>
            <a:r>
              <a:rPr lang="cs-CZ" sz="1400" dirty="0" err="1" smtClean="0"/>
              <a:t>Grada</a:t>
            </a:r>
            <a:r>
              <a:rPr lang="cs-CZ" sz="1400" dirty="0" smtClean="0"/>
              <a:t> </a:t>
            </a:r>
            <a:r>
              <a:rPr lang="cs-CZ" sz="1400" dirty="0" err="1" smtClean="0"/>
              <a:t>Publishing</a:t>
            </a:r>
            <a:r>
              <a:rPr lang="cs-CZ" sz="1400" dirty="0" smtClean="0"/>
              <a:t>, a.s., 2005, ISBN 80-2470502-8.</a:t>
            </a:r>
          </a:p>
          <a:p>
            <a:r>
              <a:rPr lang="cs-CZ" sz="1400" dirty="0" smtClean="0"/>
              <a:t>AUTOR NEUVEDEN. </a:t>
            </a:r>
            <a:r>
              <a:rPr lang="cs-CZ" sz="1400" i="1" dirty="0" smtClean="0"/>
              <a:t>Oficiální pravidla volejbalu 2011 - 2012</a:t>
            </a:r>
            <a:r>
              <a:rPr lang="cs-CZ" sz="1400" dirty="0" smtClean="0"/>
              <a:t> [online]. [cit. 18.2.2013]. Dostupný na WWW: http://www.</a:t>
            </a:r>
            <a:r>
              <a:rPr lang="cs-CZ" sz="1400" dirty="0" err="1" smtClean="0"/>
              <a:t>cvf.cz</a:t>
            </a:r>
            <a:r>
              <a:rPr lang="cs-CZ" sz="1400" dirty="0" smtClean="0"/>
              <a:t>/soubory/11123/Pravidla_2011-12_web.</a:t>
            </a:r>
            <a:r>
              <a:rPr lang="cs-CZ" sz="1400" dirty="0" err="1" smtClean="0"/>
              <a:t>pdf</a:t>
            </a:r>
            <a:endParaRPr lang="cs-CZ" sz="1400" dirty="0" smtClean="0">
              <a:latin typeface="Calibri" pitchFamily="34" charset="0"/>
            </a:endParaRPr>
          </a:p>
          <a:p>
            <a:r>
              <a:rPr lang="cs-CZ" sz="1400" dirty="0" smtClean="0">
                <a:latin typeface="Calibri" pitchFamily="34" charset="0"/>
              </a:rPr>
              <a:t>Videa a obrázky z archívu autora</a:t>
            </a:r>
            <a:endParaRPr lang="cs-CZ" sz="1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4193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cs-CZ" sz="3600" b="1" dirty="0" smtClean="0">
                <a:solidFill>
                  <a:schemeClr val="tx1"/>
                </a:solidFill>
                <a:latin typeface="Calibri" pitchFamily="34" charset="0"/>
              </a:rPr>
              <a:t>ANOTACE</a:t>
            </a:r>
            <a:endParaRPr lang="cs-CZ" sz="36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cs-CZ" sz="1400" dirty="0" smtClean="0">
                <a:solidFill>
                  <a:schemeClr val="tx1"/>
                </a:solidFill>
              </a:rPr>
              <a:t>Materiál je určen pro žáky prvních ročníků 4letých a  třetích ročníků 6letých gymnázií. Žáci zhlédnou videa, která napomohou zpřesnění představy o daném pohybovém úkolu a poté  žáci nacvičují a osvojují si dovednosti podání spodem prakticky v tělocvičně. V hodině jsou využita individuální cvičení a cvičení ve dvojicích. Cvičení jsou řazena od nejjednoduššího k nejsložitějšímu. Opakujeme </a:t>
            </a:r>
            <a:r>
              <a:rPr lang="cs-CZ" sz="1400" smtClean="0">
                <a:solidFill>
                  <a:schemeClr val="tx1"/>
                </a:solidFill>
              </a:rPr>
              <a:t>je </a:t>
            </a:r>
            <a:r>
              <a:rPr lang="cs-CZ" sz="1400" smtClean="0">
                <a:solidFill>
                  <a:schemeClr val="tx1"/>
                </a:solidFill>
              </a:rPr>
              <a:t>několikrát do </a:t>
            </a:r>
            <a:r>
              <a:rPr lang="cs-CZ" sz="1400" dirty="0" smtClean="0">
                <a:solidFill>
                  <a:schemeClr val="tx1"/>
                </a:solidFill>
              </a:rPr>
              <a:t>té doby, než dojde k osvojení a automatizaci. Hodinu zakončujeme hrou, v které používají osvojenou dovednost.</a:t>
            </a:r>
          </a:p>
          <a:p>
            <a:pPr>
              <a:lnSpc>
                <a:spcPct val="160000"/>
              </a:lnSpc>
            </a:pPr>
            <a:r>
              <a:rPr lang="cs-CZ" sz="1400" u="sng" dirty="0" smtClean="0">
                <a:solidFill>
                  <a:schemeClr val="tx1"/>
                </a:solidFill>
              </a:rPr>
              <a:t>Pomůcky:</a:t>
            </a:r>
            <a:r>
              <a:rPr lang="cs-CZ" sz="1400" dirty="0" smtClean="0">
                <a:solidFill>
                  <a:schemeClr val="tx1"/>
                </a:solidFill>
              </a:rPr>
              <a:t> volejbalové míče, volejbalový kurt</a:t>
            </a:r>
          </a:p>
        </p:txBody>
      </p:sp>
    </p:spTree>
    <p:extLst>
      <p:ext uri="{BB962C8B-B14F-4D97-AF65-F5344CB8AC3E}">
        <p14:creationId xmlns:p14="http://schemas.microsoft.com/office/powerpoint/2010/main" val="76722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u="sng" dirty="0" smtClean="0"/>
              <a:t>Charakteristika </a:t>
            </a:r>
            <a:br>
              <a:rPr lang="cs-CZ" u="sng" dirty="0" smtClean="0"/>
            </a:br>
            <a:r>
              <a:rPr lang="cs-CZ" u="sng" dirty="0" smtClean="0"/>
              <a:t>podání spodem</a:t>
            </a:r>
            <a:endParaRPr lang="cs-CZ" u="sng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tx1"/>
                </a:solidFill>
              </a:rPr>
              <a:t>zahájení hry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tx1"/>
                </a:solidFill>
              </a:rPr>
              <a:t>první útok  družstva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tx1"/>
                </a:solidFill>
              </a:rPr>
              <a:t>pro začátečníky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solidFill>
                  <a:schemeClr val="tx1"/>
                </a:solidFill>
              </a:rPr>
              <a:t>použití v rekreačním volejbale</a:t>
            </a:r>
          </a:p>
          <a:p>
            <a:pPr>
              <a:buNone/>
            </a:pPr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6" name="Obrázek 5" descr="VOLEJBAL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00760" y="3286124"/>
            <a:ext cx="2200648" cy="22006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57298"/>
          </a:xfrm>
        </p:spPr>
        <p:txBody>
          <a:bodyPr/>
          <a:lstStyle/>
          <a:p>
            <a:r>
              <a:rPr lang="cs-CZ" u="sng" dirty="0" smtClean="0"/>
              <a:t>Pravidla podání</a:t>
            </a:r>
            <a:endParaRPr lang="cs-CZ" u="sng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768865"/>
          </a:xfrm>
        </p:spPr>
        <p:txBody>
          <a:bodyPr>
            <a:normAutofit/>
          </a:bodyPr>
          <a:lstStyle/>
          <a:p>
            <a:endParaRPr lang="cs-CZ" sz="3600" dirty="0" smtClean="0"/>
          </a:p>
          <a:p>
            <a:pPr>
              <a:lnSpc>
                <a:spcPct val="150000"/>
              </a:lnSpc>
            </a:pPr>
            <a:r>
              <a:rPr lang="cs-CZ" sz="3600" dirty="0" smtClean="0">
                <a:solidFill>
                  <a:schemeClr val="tx1"/>
                </a:solidFill>
              </a:rPr>
              <a:t>míč musí být udeřen jednou rukou</a:t>
            </a:r>
          </a:p>
          <a:p>
            <a:pPr>
              <a:lnSpc>
                <a:spcPct val="150000"/>
              </a:lnSpc>
            </a:pPr>
            <a:r>
              <a:rPr lang="cs-CZ" sz="3600" dirty="0" smtClean="0">
                <a:solidFill>
                  <a:schemeClr val="tx1"/>
                </a:solidFill>
              </a:rPr>
              <a:t>kteroukoliv částí paže</a:t>
            </a:r>
          </a:p>
          <a:p>
            <a:pPr>
              <a:lnSpc>
                <a:spcPct val="150000"/>
              </a:lnSpc>
            </a:pPr>
            <a:r>
              <a:rPr lang="cs-CZ" sz="3600" dirty="0" smtClean="0">
                <a:solidFill>
                  <a:schemeClr val="tx1"/>
                </a:solidFill>
              </a:rPr>
              <a:t>musí  být nadhozen nebo puštěn z ruky</a:t>
            </a:r>
            <a:endParaRPr lang="cs-CZ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85860"/>
          </a:xfrm>
        </p:spPr>
        <p:txBody>
          <a:bodyPr/>
          <a:lstStyle/>
          <a:p>
            <a:r>
              <a:rPr lang="cs-CZ" u="sng" dirty="0" smtClean="0"/>
              <a:t>Fáze podání</a:t>
            </a:r>
            <a:endParaRPr lang="cs-CZ" u="sng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u="sng" dirty="0" smtClean="0">
                <a:solidFill>
                  <a:schemeClr val="tx1"/>
                </a:solidFill>
              </a:rPr>
              <a:t>Podání spodem bez nadhozu (spuštění míče)</a:t>
            </a:r>
          </a:p>
          <a:p>
            <a:pPr>
              <a:buNone/>
            </a:pPr>
            <a:endParaRPr lang="cs-CZ" b="1" u="sng" dirty="0">
              <a:solidFill>
                <a:schemeClr val="tx1"/>
              </a:solidFill>
            </a:endParaRPr>
          </a:p>
        </p:txBody>
      </p:sp>
      <p:pic>
        <p:nvPicPr>
          <p:cNvPr id="14" name="Obrázek 13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143116"/>
            <a:ext cx="2928958" cy="2196719"/>
          </a:xfrm>
          <a:prstGeom prst="rect">
            <a:avLst/>
          </a:prstGeom>
        </p:spPr>
      </p:pic>
      <p:pic>
        <p:nvPicPr>
          <p:cNvPr id="15" name="Obrázek 14" descr="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43240" y="2143116"/>
            <a:ext cx="2928958" cy="2196719"/>
          </a:xfrm>
          <a:prstGeom prst="rect">
            <a:avLst/>
          </a:prstGeom>
        </p:spPr>
      </p:pic>
      <p:pic>
        <p:nvPicPr>
          <p:cNvPr id="16" name="Obrázek 15" descr="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72198" y="2143115"/>
            <a:ext cx="2928958" cy="2196719"/>
          </a:xfrm>
          <a:prstGeom prst="rect">
            <a:avLst/>
          </a:prstGeom>
        </p:spPr>
      </p:pic>
      <p:pic>
        <p:nvPicPr>
          <p:cNvPr id="17" name="Obrázek 16" descr="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4286256"/>
            <a:ext cx="2928958" cy="2196719"/>
          </a:xfrm>
          <a:prstGeom prst="rect">
            <a:avLst/>
          </a:prstGeom>
        </p:spPr>
      </p:pic>
      <p:pic>
        <p:nvPicPr>
          <p:cNvPr id="18" name="Obrázek 17" descr="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43240" y="4286256"/>
            <a:ext cx="2928958" cy="2196695"/>
          </a:xfrm>
          <a:prstGeom prst="rect">
            <a:avLst/>
          </a:prstGeom>
        </p:spPr>
      </p:pic>
      <p:pic>
        <p:nvPicPr>
          <p:cNvPr id="19" name="Obrázek 18" descr="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72199" y="4286256"/>
            <a:ext cx="2928958" cy="21967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Nadpis 9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571744"/>
          </a:xfrm>
        </p:spPr>
        <p:txBody>
          <a:bodyPr/>
          <a:lstStyle/>
          <a:p>
            <a:pPr algn="l"/>
            <a:r>
              <a:rPr lang="cs-CZ" sz="2400" dirty="0" smtClean="0">
                <a:solidFill>
                  <a:schemeClr val="tx1"/>
                </a:solidFill>
              </a:rPr>
              <a:t/>
            </a:r>
            <a:br>
              <a:rPr lang="cs-CZ" sz="2400" dirty="0" smtClean="0">
                <a:solidFill>
                  <a:schemeClr val="tx1"/>
                </a:solidFill>
              </a:rPr>
            </a:br>
            <a:r>
              <a:rPr lang="cs-CZ" sz="2400" dirty="0" smtClean="0">
                <a:solidFill>
                  <a:schemeClr val="tx1"/>
                </a:solidFill>
              </a:rPr>
              <a:t/>
            </a:r>
            <a:br>
              <a:rPr lang="cs-CZ" sz="2400" dirty="0" smtClean="0">
                <a:solidFill>
                  <a:schemeClr val="tx1"/>
                </a:solidFill>
              </a:rPr>
            </a:br>
            <a:r>
              <a:rPr lang="cs-CZ" sz="2400" dirty="0" smtClean="0">
                <a:solidFill>
                  <a:schemeClr val="tx1"/>
                </a:solidFill>
              </a:rPr>
              <a:t/>
            </a:r>
            <a:br>
              <a:rPr lang="cs-CZ" sz="2400" dirty="0" smtClean="0">
                <a:solidFill>
                  <a:schemeClr val="tx1"/>
                </a:solidFill>
              </a:rPr>
            </a:br>
            <a:r>
              <a:rPr lang="cs-CZ" sz="2400" dirty="0" smtClean="0">
                <a:solidFill>
                  <a:schemeClr val="tx1"/>
                </a:solidFill>
              </a:rPr>
              <a:t/>
            </a:r>
            <a:br>
              <a:rPr lang="cs-CZ" sz="2400" dirty="0" smtClean="0">
                <a:solidFill>
                  <a:schemeClr val="tx1"/>
                </a:solidFill>
              </a:rPr>
            </a:br>
            <a:r>
              <a:rPr lang="cs-CZ" sz="2600" dirty="0" smtClean="0">
                <a:solidFill>
                  <a:schemeClr val="tx1"/>
                </a:solidFill>
                <a:effectLst/>
                <a:latin typeface="+mj-lt"/>
              </a:rPr>
              <a:t>- při podání nesmí hráč přešlápnout</a:t>
            </a:r>
            <a:br>
              <a:rPr lang="cs-CZ" sz="2600" dirty="0" smtClean="0">
                <a:solidFill>
                  <a:schemeClr val="tx1"/>
                </a:solidFill>
                <a:effectLst/>
                <a:latin typeface="+mj-lt"/>
              </a:rPr>
            </a:br>
            <a:r>
              <a:rPr lang="cs-CZ" sz="2600" dirty="0" smtClean="0">
                <a:solidFill>
                  <a:schemeClr val="tx1"/>
                </a:solidFill>
                <a:effectLst/>
                <a:latin typeface="+mj-lt"/>
              </a:rPr>
              <a:t>- do 8s od písknutí</a:t>
            </a:r>
            <a:r>
              <a:rPr lang="cs-CZ" dirty="0" smtClean="0">
                <a:solidFill>
                  <a:schemeClr val="tx1"/>
                </a:solidFill>
              </a:rPr>
              <a:t/>
            </a:r>
            <a:br>
              <a:rPr lang="cs-CZ" dirty="0" smtClean="0">
                <a:solidFill>
                  <a:schemeClr val="tx1"/>
                </a:solidFill>
              </a:rPr>
            </a:br>
            <a:endParaRPr lang="cs-CZ" dirty="0"/>
          </a:p>
        </p:txBody>
      </p:sp>
      <p:pic>
        <p:nvPicPr>
          <p:cNvPr id="5" name="Zástupný symbol pro obsah 4" descr="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2661041"/>
            <a:ext cx="3786214" cy="2839661"/>
          </a:xfrm>
        </p:spPr>
      </p:pic>
      <p:pic>
        <p:nvPicPr>
          <p:cNvPr id="8" name="Obrázek 7" descr="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2643182"/>
            <a:ext cx="3714744" cy="27860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/>
          <a:lstStyle/>
          <a:p>
            <a:r>
              <a:rPr lang="cs-CZ" b="1" u="sng" dirty="0" smtClean="0">
                <a:solidFill>
                  <a:schemeClr val="tx1"/>
                </a:solidFill>
              </a:rPr>
              <a:t>Podání spodem s nadhozením míče</a:t>
            </a:r>
          </a:p>
          <a:p>
            <a:pPr>
              <a:buNone/>
            </a:pPr>
            <a:endParaRPr lang="cs-CZ" dirty="0">
              <a:solidFill>
                <a:schemeClr val="tx1"/>
              </a:solidFill>
            </a:endParaRPr>
          </a:p>
        </p:txBody>
      </p:sp>
      <p:pic>
        <p:nvPicPr>
          <p:cNvPr id="8" name="Obrázek 7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1643050"/>
            <a:ext cx="2857488" cy="2143116"/>
          </a:xfrm>
          <a:prstGeom prst="rect">
            <a:avLst/>
          </a:prstGeom>
        </p:spPr>
      </p:pic>
      <p:pic>
        <p:nvPicPr>
          <p:cNvPr id="9" name="Obrázek 8" descr="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71802" y="1643050"/>
            <a:ext cx="2857520" cy="2143140"/>
          </a:xfrm>
          <a:prstGeom prst="rect">
            <a:avLst/>
          </a:prstGeom>
        </p:spPr>
      </p:pic>
      <p:pic>
        <p:nvPicPr>
          <p:cNvPr id="10" name="Obrázek 9" descr="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29323" y="1643050"/>
            <a:ext cx="2857520" cy="2143140"/>
          </a:xfrm>
          <a:prstGeom prst="rect">
            <a:avLst/>
          </a:prstGeom>
        </p:spPr>
      </p:pic>
      <p:pic>
        <p:nvPicPr>
          <p:cNvPr id="11" name="Obrázek 10" descr="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3786214"/>
            <a:ext cx="2857488" cy="2143116"/>
          </a:xfrm>
          <a:prstGeom prst="rect">
            <a:avLst/>
          </a:prstGeom>
        </p:spPr>
      </p:pic>
      <p:pic>
        <p:nvPicPr>
          <p:cNvPr id="12" name="Obrázek 11" descr="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71802" y="3786190"/>
            <a:ext cx="2857520" cy="2143140"/>
          </a:xfrm>
          <a:prstGeom prst="rect">
            <a:avLst/>
          </a:prstGeom>
        </p:spPr>
      </p:pic>
      <p:pic>
        <p:nvPicPr>
          <p:cNvPr id="13" name="Obrázek 12" descr="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929322" y="3786190"/>
            <a:ext cx="2857520" cy="2143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ástupný symbol pro text 9"/>
          <p:cNvSpPr>
            <a:spLocks noGrp="1"/>
          </p:cNvSpPr>
          <p:nvPr>
            <p:ph type="body" idx="4294967295"/>
          </p:nvPr>
        </p:nvSpPr>
        <p:spPr>
          <a:xfrm>
            <a:off x="1857356" y="5143512"/>
            <a:ext cx="5214974" cy="1131887"/>
          </a:xfrm>
        </p:spPr>
        <p:txBody>
          <a:bodyPr>
            <a:normAutofit fontScale="85000" lnSpcReduction="20000"/>
          </a:bodyPr>
          <a:lstStyle/>
          <a:p>
            <a:pPr algn="l">
              <a:buFontTx/>
              <a:buChar char="-"/>
            </a:pPr>
            <a:r>
              <a:rPr lang="cs-CZ" sz="2800" dirty="0" smtClean="0">
                <a:solidFill>
                  <a:schemeClr val="tx1"/>
                </a:solidFill>
              </a:rPr>
              <a:t>úder do míče, když klesá</a:t>
            </a:r>
          </a:p>
          <a:p>
            <a:pPr algn="l">
              <a:buFontTx/>
              <a:buChar char="-"/>
            </a:pPr>
            <a:r>
              <a:rPr lang="cs-CZ" sz="2800" dirty="0" smtClean="0">
                <a:solidFill>
                  <a:schemeClr val="tx1"/>
                </a:solidFill>
              </a:rPr>
              <a:t>v úrovni pasu </a:t>
            </a:r>
          </a:p>
          <a:p>
            <a:pPr algn="l">
              <a:buFontTx/>
              <a:buChar char="-"/>
            </a:pPr>
            <a:r>
              <a:rPr lang="cs-CZ" sz="2800" dirty="0" smtClean="0">
                <a:solidFill>
                  <a:schemeClr val="tx1"/>
                </a:solidFill>
              </a:rPr>
              <a:t>zpevněná ruka</a:t>
            </a:r>
            <a:endParaRPr lang="cs-CZ" sz="2800" dirty="0">
              <a:solidFill>
                <a:schemeClr val="tx1"/>
              </a:solidFill>
            </a:endParaRPr>
          </a:p>
        </p:txBody>
      </p:sp>
      <p:pic>
        <p:nvPicPr>
          <p:cNvPr id="8" name="Zástupný symbol pro obsah 7" descr="7.jpg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1785918" y="857232"/>
            <a:ext cx="5214938" cy="3911600"/>
          </a:xfrm>
        </p:spPr>
      </p:pic>
      <p:sp>
        <p:nvSpPr>
          <p:cNvPr id="5" name="Obdélník 4"/>
          <p:cNvSpPr/>
          <p:nvPr/>
        </p:nvSpPr>
        <p:spPr>
          <a:xfrm>
            <a:off x="3308256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cs-CZ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u="sng" dirty="0" smtClean="0"/>
              <a:t>Úder do míče</a:t>
            </a:r>
            <a:endParaRPr lang="cs-CZ" u="sng" dirty="0"/>
          </a:p>
        </p:txBody>
      </p:sp>
      <p:pic>
        <p:nvPicPr>
          <p:cNvPr id="6" name="Zástupný symbol pro obsah 5" descr="P108064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143504" y="1714488"/>
            <a:ext cx="3394472" cy="4525963"/>
          </a:xfrm>
        </p:spPr>
      </p:pic>
      <p:sp>
        <p:nvSpPr>
          <p:cNvPr id="7" name="Obdélník 6"/>
          <p:cNvSpPr/>
          <p:nvPr/>
        </p:nvSpPr>
        <p:spPr>
          <a:xfrm>
            <a:off x="500034" y="1928802"/>
            <a:ext cx="4572000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800" b="1" u="sng" dirty="0" smtClean="0">
                <a:latin typeface="+mj-lt"/>
              </a:rPr>
              <a:t>Patkou dlaně </a:t>
            </a:r>
          </a:p>
          <a:p>
            <a:pPr lvl="1">
              <a:buFontTx/>
              <a:buChar char="-"/>
            </a:pPr>
            <a:endParaRPr lang="cs-CZ" sz="2400" dirty="0" smtClean="0"/>
          </a:p>
          <a:p>
            <a:pPr lvl="1">
              <a:buFontTx/>
              <a:buChar char="-"/>
            </a:pPr>
            <a:r>
              <a:rPr lang="cs-CZ" sz="2400" dirty="0" smtClean="0"/>
              <a:t> volně rozevřené prsty</a:t>
            </a:r>
          </a:p>
          <a:p>
            <a:pPr lvl="1"/>
            <a:endParaRPr lang="cs-CZ" sz="2400" dirty="0" smtClean="0"/>
          </a:p>
          <a:p>
            <a:pPr lvl="1">
              <a:buFontTx/>
              <a:buChar char="-"/>
            </a:pPr>
            <a:r>
              <a:rPr lang="cs-CZ" sz="2400" dirty="0" smtClean="0"/>
              <a:t> prsty volně vytvarované</a:t>
            </a:r>
          </a:p>
          <a:p>
            <a:pPr lvl="1"/>
            <a:r>
              <a:rPr lang="cs-CZ" sz="2400" dirty="0" smtClean="0"/>
              <a:t>  podle zakřivení míče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ŠABLONA DUM">
  <a:themeElements>
    <a:clrScheme name="Bohatý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Exekutivní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kutivní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 DUM</Template>
  <TotalTime>261</TotalTime>
  <Words>263</Words>
  <Application>Microsoft Office PowerPoint</Application>
  <PresentationFormat>Předvádění na obrazovce (4:3)</PresentationFormat>
  <Paragraphs>69</Paragraphs>
  <Slides>16</Slides>
  <Notes>3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16</vt:i4>
      </vt:variant>
    </vt:vector>
  </HeadingPairs>
  <TitlesOfParts>
    <vt:vector size="17" baseType="lpstr">
      <vt:lpstr>ŠABLONA DUM</vt:lpstr>
      <vt:lpstr>Prezentace aplikace PowerPoint</vt:lpstr>
      <vt:lpstr>ANOTACE</vt:lpstr>
      <vt:lpstr>Charakteristika  podání spodem</vt:lpstr>
      <vt:lpstr>Pravidla podání</vt:lpstr>
      <vt:lpstr>Fáze podání</vt:lpstr>
      <vt:lpstr>    - při podání nesmí hráč přešlápnout - do 8s od písknutí </vt:lpstr>
      <vt:lpstr>Prezentace aplikace PowerPoint</vt:lpstr>
      <vt:lpstr>Prezentace aplikace PowerPoint</vt:lpstr>
      <vt:lpstr>Úder do míče</vt:lpstr>
      <vt:lpstr>Prezentace aplikace PowerPoint</vt:lpstr>
      <vt:lpstr>Nejčastější chyby</vt:lpstr>
      <vt:lpstr>Nácvik</vt:lpstr>
      <vt:lpstr>Prezentace aplikace PowerPoint</vt:lpstr>
      <vt:lpstr>Provedení podání spodem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Janička</dc:creator>
  <cp:lastModifiedBy>Jiří Polák</cp:lastModifiedBy>
  <cp:revision>54</cp:revision>
  <dcterms:created xsi:type="dcterms:W3CDTF">2013-02-11T18:59:15Z</dcterms:created>
  <dcterms:modified xsi:type="dcterms:W3CDTF">2013-05-23T08:49:04Z</dcterms:modified>
</cp:coreProperties>
</file>