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71" r:id="rId4"/>
    <p:sldId id="261" r:id="rId5"/>
    <p:sldId id="262" r:id="rId6"/>
    <p:sldId id="263" r:id="rId7"/>
    <p:sldId id="264" r:id="rId8"/>
    <p:sldId id="268" r:id="rId9"/>
    <p:sldId id="272" r:id="rId10"/>
    <p:sldId id="267" r:id="rId11"/>
    <p:sldId id="265" r:id="rId12"/>
    <p:sldId id="269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3056" autoAdjust="0"/>
  </p:normalViewPr>
  <p:slideViewPr>
    <p:cSldViewPr>
      <p:cViewPr>
        <p:scale>
          <a:sx n="100" d="100"/>
          <a:sy n="100" d="100"/>
        </p:scale>
        <p:origin x="-1308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833AA87-EDF6-44FC-B2C6-7051625885F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50C4171-53DC-4E94-A2FC-F43256CA53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0930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2: Extrémně hořlavý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0FABA80D-3CA1-4065-BCDA-BE7DB0EEC2A1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4789170-E516-43F0-BD49-1731154A0844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5734E71-5AB8-4D1C-8EB1-2044DCE22677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47DC607-D3AE-4159-9AA3-2FF2D516AABA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Voda </a:t>
            </a:r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F2846B92-5600-47A3-8B36-1C2F2A7B7DDA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AB60B5AA-DD8B-4D16-B04F-810AF75368A4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D3AA143-8403-4F16-AE2E-0BF729C4CEB5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941D77B-1F3E-4926-A2E0-B4AE78EF5567}" type="slidenum">
              <a:rPr lang="cs-CZ" smtClean="0"/>
              <a:pPr eaLnBrk="1" hangingPunct="1"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402E4-5F12-4E90-A1F8-F19CCC0D03C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B9F7D-F3D6-4979-AA4C-E0231C41E0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912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F29E-38A5-4C36-9CCF-A7D7102129F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06467-371F-4D9B-BF4F-2609D8EDED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733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F4123-3980-4281-B59C-28949AE39C3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494EF-4DD5-46CF-9B80-EA904AD324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26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104DA-14ED-48A4-8E17-D5C6B0F0D16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C4945-5E2A-49E0-93E7-A62D12DE27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7120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E74EE-B274-4122-B6B6-76E325EDBE4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FFC17-90CF-47B1-9F91-93CE96350E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34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9B218-FD4C-4D92-9A01-BCC8DBFA6C1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8F238-CE87-4A1E-A176-8EBB1B71FD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516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0962E-E797-4E38-82F6-43D7DE93535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144DA-220B-4B3E-9B74-C64862AB69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443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9A87C-38D4-4A58-80DA-965CD4BB343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1FDB-D25A-43B6-A783-5FEFDFE0E6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536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95966-69F2-4168-87F3-A522949ACD3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CC4AF-6C06-46CD-A7B3-BED5EA13E5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276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B205E-1799-427D-850F-BCF71C52492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32FB6-E39A-45B3-B2F7-90CE6799D3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907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BD738-D5E9-454B-8FF6-15D0F1320EF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101C2-5D8A-4CC9-B56D-2D79871A68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451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7EB8DF-FC9E-45D7-8BF0-EB80E9AF753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78640C-18E3-48AD-8A92-BDFBCA2471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21371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VY_32_INOVACE_2_CHEMIE_01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Vodík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Vodík,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Hindenburg, fyzikální a chemické vlastnosti, příprava, výroba, využití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Kontrola domácího úkolu – vyhledávání informací, v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t="-3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987675" y="274638"/>
            <a:ext cx="59055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VODÍK – </a:t>
            </a:r>
            <a:r>
              <a:rPr lang="cs-CZ" sz="2800" b="1" dirty="0" err="1" smtClean="0">
                <a:latin typeface="Arial" charset="0"/>
                <a:cs typeface="Arial" charset="0"/>
              </a:rPr>
              <a:t>Hindenburg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pic>
        <p:nvPicPr>
          <p:cNvPr id="307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492375"/>
            <a:ext cx="6408738" cy="345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87193" y="6159289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Obr. 1: Hindenburg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987675" y="274638"/>
            <a:ext cx="569912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Vyhledejte odpovědi na otázky 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k tématu Hindenburg, 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domácí příprava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3887788"/>
          </a:xfrm>
        </p:spPr>
        <p:txBody>
          <a:bodyPr/>
          <a:lstStyle/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Kdy se ve vzduchu událo jedno z největších dopravních neštěstí 20. století?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Jakou trasu měla vzducholoď Hindenburg urazit?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Uveďte 3 podobnosti mezi Hindenburgem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a Titanikem.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Co bylo příčinou zkázy vzducholodi?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Arial" charset="0"/>
              <a:buAutoNum type="arabicPeriod"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411413" y="274638"/>
            <a:ext cx="6481762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Odpovědi na zadané otázky</a:t>
            </a:r>
          </a:p>
        </p:txBody>
      </p:sp>
      <p:sp>
        <p:nvSpPr>
          <p:cNvPr id="5123" name="Zástupný symbol pro obsah 3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/>
              <a:t>1.  </a:t>
            </a:r>
            <a:r>
              <a:rPr lang="cs-CZ" sz="2800" dirty="0" smtClean="0">
                <a:latin typeface="Arial" charset="0"/>
                <a:cs typeface="Arial" charset="0"/>
              </a:rPr>
              <a:t>6. května 1937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2.  Frankfurt nad Mohanem – New York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3.  symbol pokroku, nejrychlejší způsob dopravy   </a:t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>     přes oceán, pohodlný způsob dopravy, pouze </a:t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>     pro majetní lidé, tragický konec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4.  exploze vodíku (příčina neodhalena)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2124075" y="188913"/>
            <a:ext cx="6911975" cy="23034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Výskyt, fyzikální vlastnosti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3438" y="2565400"/>
            <a:ext cx="4041775" cy="39512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Fyzikální vlastnosti</a:t>
            </a: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plyn, nekov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lehčí než vzduch</a:t>
            </a: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1. pozice v PSP: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1 proton v jádře,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1 elektron v obalu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-459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1332656" y="11663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7544" y="2564904"/>
                <a:ext cx="4040188" cy="3951288"/>
              </a:xfrm>
            </p:spPr>
            <p:txBody>
              <a:bodyPr/>
              <a:lstStyle/>
              <a:p>
                <a:pPr marL="0" indent="0">
                  <a:buNone/>
                  <a:defRPr/>
                </a:pPr>
                <a:r>
                  <a:rPr lang="cs-CZ" sz="2800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Výskyt</a:t>
                </a:r>
              </a:p>
              <a:p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nejrozšířenější prvek vesmíru</a:t>
                </a:r>
              </a:p>
              <a:p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na Zemi pouze ve sloučeninách (voda)</a:t>
                </a:r>
              </a:p>
              <a:p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základ živé hmoty</a:t>
                </a:r>
              </a:p>
              <a:p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3 izotopy: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sub>
                      <m:sup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sup>
                      <m:e>
                        <m:r>
                          <a:rPr lang="cs-CZ" sz="2800" i="1">
                            <a:latin typeface="Cambria Math"/>
                          </a:rPr>
                          <m:t>𝐻</m:t>
                        </m:r>
                      </m:e>
                    </m:sPre>
                  </m:oMath>
                </a14:m>
                <a:r>
                  <a:rPr lang="cs-CZ" sz="2800" dirty="0" smtClean="0"/>
                  <a:t>,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sub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  <m:e>
                        <m:r>
                          <a:rPr lang="cs-CZ" sz="2800" i="1">
                            <a:latin typeface="Cambria Math"/>
                          </a:rPr>
                          <m:t>𝐻</m:t>
                        </m:r>
                      </m:e>
                    </m:sPre>
                  </m:oMath>
                </a14:m>
                <a:r>
                  <a:rPr lang="cs-CZ" sz="2800" dirty="0" smtClean="0"/>
                  <a:t>,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sub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  <m:e>
                        <m:r>
                          <a:rPr lang="cs-CZ" sz="2800" i="1">
                            <a:latin typeface="Cambria Math"/>
                          </a:rPr>
                          <m:t>𝐻</m:t>
                        </m:r>
                      </m:e>
                    </m:sPre>
                  </m:oMath>
                </a14:m>
                <a:endParaRPr lang="cs-CZ" sz="2800" dirty="0"/>
              </a:p>
              <a:p>
                <a:endParaRPr lang="cs-CZ" sz="2800" dirty="0"/>
              </a:p>
              <a:p>
                <a:endParaRPr lang="cs-CZ" sz="2800" dirty="0"/>
              </a:p>
              <a:p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7544" y="2564904"/>
                <a:ext cx="4040188" cy="3951288"/>
              </a:xfrm>
              <a:blipFill rotWithShape="1">
                <a:blip r:embed="rId3"/>
                <a:stretch>
                  <a:fillRect l="-3172" t="-15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24075" y="260350"/>
            <a:ext cx="6923088" cy="22193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Chemické vlastnosti</a:t>
            </a:r>
          </a:p>
        </p:txBody>
      </p:sp>
      <p:sp>
        <p:nvSpPr>
          <p:cNvPr id="7171" name="Zástupný symbol pro obsah 1"/>
          <p:cNvSpPr>
            <a:spLocks noGrp="1"/>
          </p:cNvSpPr>
          <p:nvPr>
            <p:ph idx="1"/>
          </p:nvPr>
        </p:nvSpPr>
        <p:spPr>
          <a:xfrm>
            <a:off x="250825" y="2563813"/>
            <a:ext cx="8229600" cy="41783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V přítomnosti kyslíku vodík hoří, ale sám hoření nepodporuje.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Pozor směs vodíku a kyslíku</a:t>
            </a:r>
            <a:r>
              <a:rPr lang="cs-CZ" sz="2800" dirty="0" smtClean="0">
                <a:latin typeface="Arial" charset="0"/>
                <a:cs typeface="Arial" charset="0"/>
              </a:rPr>
              <a:t>, při teplotě vyšší </a:t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>než 600°C nebo po iniciaci jiskrou (elektrický výboj) prudce exploduje!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2H</a:t>
            </a:r>
            <a:r>
              <a:rPr lang="cs-CZ" sz="28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latin typeface="Arial" charset="0"/>
                <a:cs typeface="Arial" charset="0"/>
              </a:rPr>
              <a:t> + O</a:t>
            </a:r>
            <a:r>
              <a:rPr lang="cs-CZ" sz="28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latin typeface="Arial" charset="0"/>
                <a:cs typeface="Arial" charset="0"/>
              </a:rPr>
              <a:t> → 2H</a:t>
            </a:r>
            <a:r>
              <a:rPr lang="cs-CZ" sz="28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latin typeface="Arial" charset="0"/>
                <a:cs typeface="Arial" charset="0"/>
              </a:rPr>
              <a:t>O</a:t>
            </a:r>
          </a:p>
          <a:p>
            <a:pPr marL="0" indent="0">
              <a:buFont typeface="Arial" charset="0"/>
              <a:buNone/>
            </a:pPr>
            <a:endParaRPr lang="cs-CZ" sz="1200" dirty="0" smtClean="0"/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                                                                                                                                            </a:t>
            </a:r>
            <a:r>
              <a:rPr lang="cs-CZ" sz="1200" i="1" dirty="0" smtClean="0">
                <a:latin typeface="Arial" charset="0"/>
                <a:cs typeface="Arial" charset="0"/>
              </a:rPr>
              <a:t>Obr. 2: Symbol ohně</a:t>
            </a:r>
            <a:r>
              <a:rPr lang="en-US" sz="1200" i="1" dirty="0" smtClean="0">
                <a:latin typeface="Arial" charset="0"/>
                <a:cs typeface="Arial" charset="0"/>
              </a:rPr>
              <a:t> </a:t>
            </a:r>
            <a:endParaRPr lang="cs-CZ" sz="1200" i="1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  <p:pic>
        <p:nvPicPr>
          <p:cNvPr id="7172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013" y="4652963"/>
            <a:ext cx="71437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087563" y="404813"/>
            <a:ext cx="6769100" cy="20875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Laboratorní příprava</a:t>
            </a:r>
          </a:p>
        </p:txBody>
      </p:sp>
      <p:sp>
        <p:nvSpPr>
          <p:cNvPr id="8195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038600" cy="33115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8196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565400"/>
            <a:ext cx="4038600" cy="3671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Zn + HCl → ZnCl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  <a:r>
              <a:rPr lang="cs-CZ" smtClean="0">
                <a:latin typeface="Arial" charset="0"/>
                <a:cs typeface="Arial" charset="0"/>
              </a:rPr>
              <a:t> + H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Úkol č.1: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Jaké chemikálie je třeba pro přípravu vodíku? Vytvořte postup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a proveďte experiment.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Úkol č.2: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Jak prokážete přítomnost vodíku?</a:t>
            </a:r>
          </a:p>
        </p:txBody>
      </p:sp>
      <p:sp>
        <p:nvSpPr>
          <p:cNvPr id="8197" name="TextovéPole 1"/>
          <p:cNvSpPr txBox="1">
            <a:spLocks noChangeArrowheads="1"/>
          </p:cNvSpPr>
          <p:nvPr/>
        </p:nvSpPr>
        <p:spPr bwMode="auto">
          <a:xfrm>
            <a:off x="179388" y="6307137"/>
            <a:ext cx="33845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</a:t>
            </a:r>
            <a:r>
              <a:rPr lang="cs-CZ" sz="1200" i="1" dirty="0" smtClean="0"/>
              <a:t>. </a:t>
            </a:r>
            <a:r>
              <a:rPr lang="cs-CZ" sz="1200" i="1" dirty="0"/>
              <a:t>3: Aparatura pro vznik vodíku</a:t>
            </a:r>
          </a:p>
        </p:txBody>
      </p:sp>
      <p:pic>
        <p:nvPicPr>
          <p:cNvPr id="8198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492375"/>
            <a:ext cx="2952750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124075" y="274638"/>
            <a:ext cx="669607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Řešení úkolů</a:t>
            </a:r>
          </a:p>
        </p:txBody>
      </p:sp>
      <p:sp>
        <p:nvSpPr>
          <p:cNvPr id="9219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887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>
                <a:solidFill>
                  <a:schemeClr val="tx2"/>
                </a:solidFill>
                <a:latin typeface="Arial" charset="0"/>
                <a:cs typeface="Arial" charset="0"/>
              </a:rPr>
              <a:t>Chemikálie:</a:t>
            </a:r>
            <a:r>
              <a:rPr lang="cs-CZ" sz="2800" smtClean="0">
                <a:latin typeface="Arial" charset="0"/>
                <a:cs typeface="Arial" charset="0"/>
              </a:rPr>
              <a:t> HCl, Zn</a:t>
            </a:r>
          </a:p>
          <a:p>
            <a:pPr marL="0" indent="0">
              <a:buFont typeface="Arial" charset="0"/>
              <a:buNone/>
            </a:pPr>
            <a:r>
              <a:rPr lang="cs-CZ" sz="2800" smtClean="0">
                <a:solidFill>
                  <a:schemeClr val="tx2"/>
                </a:solidFill>
                <a:latin typeface="Arial" charset="0"/>
                <a:cs typeface="Arial" charset="0"/>
              </a:rPr>
              <a:t>Postup:</a:t>
            </a:r>
            <a:r>
              <a:rPr lang="cs-CZ" sz="2800" smtClean="0">
                <a:latin typeface="Arial" charset="0"/>
                <a:cs typeface="Arial" charset="0"/>
              </a:rPr>
              <a:t> </a:t>
            </a:r>
            <a:r>
              <a:rPr lang="cs-CZ" sz="2400" smtClean="0">
                <a:latin typeface="Arial" charset="0"/>
                <a:cs typeface="Arial" charset="0"/>
              </a:rPr>
              <a:t>1. Sestavíme aparaturu podle obrázku (stojan, delší hrdlo dělící nálevky).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2. Do baňky vložíme zinek, do dělící nálevky nalijeme kyselinu chlorovodíkovou.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3. Opatrně pod vodou do zkumavky jímáme plyn.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4. Vodík ověříme zkouškou nad kahanem, tzv. „štěknutím“ (zkumavka nad kahan).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518477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Prokázání vlastností vodíku</a:t>
            </a:r>
          </a:p>
        </p:txBody>
      </p:sp>
      <p:sp>
        <p:nvSpPr>
          <p:cNvPr id="10243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835525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10244" name="Zástupný symbol pro obsah 2"/>
          <p:cNvSpPr>
            <a:spLocks noGrp="1"/>
          </p:cNvSpPr>
          <p:nvPr>
            <p:ph sz="half" idx="2"/>
          </p:nvPr>
        </p:nvSpPr>
        <p:spPr>
          <a:xfrm>
            <a:off x="5940425" y="2565400"/>
            <a:ext cx="2746375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Vzniklý vodík jímáme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do skleněné vany, která je naplněná mýdlovou vodou.</a:t>
            </a:r>
          </a:p>
        </p:txBody>
      </p:sp>
      <p:sp>
        <p:nvSpPr>
          <p:cNvPr id="10245" name="TextovéPole 1"/>
          <p:cNvSpPr txBox="1">
            <a:spLocks noChangeArrowheads="1"/>
          </p:cNvSpPr>
          <p:nvPr/>
        </p:nvSpPr>
        <p:spPr bwMode="auto">
          <a:xfrm>
            <a:off x="1275978" y="6237288"/>
            <a:ext cx="424973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</a:t>
            </a:r>
            <a:r>
              <a:rPr lang="cs-CZ" sz="1200" i="1" dirty="0" smtClean="0"/>
              <a:t>. </a:t>
            </a:r>
            <a:r>
              <a:rPr lang="cs-CZ" sz="1200" i="1" dirty="0"/>
              <a:t>4: Vyvíjení vodíku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565400"/>
            <a:ext cx="5256213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518477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Výroba vodíku</a:t>
            </a:r>
          </a:p>
        </p:txBody>
      </p:sp>
      <p:sp>
        <p:nvSpPr>
          <p:cNvPr id="11267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300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11268" name="Zástupný symbol pro obsah 2"/>
          <p:cNvSpPr>
            <a:spLocks noGrp="1"/>
          </p:cNvSpPr>
          <p:nvPr>
            <p:ph sz="half" idx="2"/>
          </p:nvPr>
        </p:nvSpPr>
        <p:spPr>
          <a:xfrm>
            <a:off x="3995738" y="2565400"/>
            <a:ext cx="4691062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  <a:latin typeface="Arial" charset="0"/>
                <a:cs typeface="Arial" charset="0"/>
              </a:rPr>
              <a:t>Z vody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přeháněním vodní páry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přes rozžhavený koks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H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  <a:r>
              <a:rPr lang="cs-CZ" smtClean="0">
                <a:latin typeface="Arial" charset="0"/>
                <a:cs typeface="Arial" charset="0"/>
              </a:rPr>
              <a:t>O + C → CO + H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2CO + 2H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  <a:r>
              <a:rPr lang="cs-CZ" smtClean="0">
                <a:latin typeface="Arial" charset="0"/>
                <a:cs typeface="Arial" charset="0"/>
              </a:rPr>
              <a:t>O → 2CO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  <a:r>
              <a:rPr lang="cs-CZ" smtClean="0">
                <a:latin typeface="Arial" charset="0"/>
                <a:cs typeface="Arial" charset="0"/>
              </a:rPr>
              <a:t> + 2H</a:t>
            </a:r>
            <a:r>
              <a:rPr lang="cs-CZ" baseline="-25000" smtClean="0">
                <a:latin typeface="Arial" charset="0"/>
                <a:cs typeface="Arial" charset="0"/>
              </a:rPr>
              <a:t>2</a:t>
            </a:r>
          </a:p>
        </p:txBody>
      </p:sp>
      <p:pic>
        <p:nvPicPr>
          <p:cNvPr id="11269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565400"/>
            <a:ext cx="3384550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TextovéPole 1"/>
          <p:cNvSpPr txBox="1">
            <a:spLocks noChangeArrowheads="1"/>
          </p:cNvSpPr>
          <p:nvPr/>
        </p:nvSpPr>
        <p:spPr bwMode="auto">
          <a:xfrm>
            <a:off x="-469900" y="6226176"/>
            <a:ext cx="424973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</a:t>
            </a:r>
            <a:r>
              <a:rPr lang="cs-CZ" sz="1200" i="1" dirty="0" smtClean="0"/>
              <a:t>. </a:t>
            </a:r>
            <a:r>
              <a:rPr lang="cs-CZ" sz="1200" i="1" dirty="0"/>
              <a:t>5: Moře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555875" y="274638"/>
            <a:ext cx="613092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Využití</a:t>
            </a:r>
          </a:p>
        </p:txBody>
      </p:sp>
      <p:pic>
        <p:nvPicPr>
          <p:cNvPr id="12291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067" y="2924944"/>
            <a:ext cx="4176713" cy="295275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716463" y="2565400"/>
            <a:ext cx="3970337" cy="30241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Redukční činidlo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Raketový pohon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eteorologické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balóny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- vzducholodě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alivo budoucnosti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- auta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vodík?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2372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i="1" dirty="0" smtClean="0"/>
              <a:t>Obr. 6: Auto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smtClean="0">
                <a:latin typeface="Arial" charset="0"/>
                <a:cs typeface="Arial" charset="0"/>
              </a:rPr>
              <a:t>Krok za krokem</a:t>
            </a:r>
            <a:r>
              <a:rPr lang="cs-CZ" sz="160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2. Čtrnáctová, H., Vaňková, V.: </a:t>
            </a:r>
            <a:r>
              <a:rPr lang="cs-CZ" sz="1600" i="1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i="1" smtClean="0">
                <a:latin typeface="Arial" charset="0"/>
                <a:cs typeface="Arial" charset="0"/>
              </a:rPr>
              <a:t>    sloučeninách</a:t>
            </a:r>
            <a:r>
              <a:rPr lang="cs-CZ" sz="160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2636912"/>
            <a:ext cx="861548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1: Hindenburg.</a:t>
            </a:r>
            <a:r>
              <a:rPr lang="cs-CZ" sz="1600" dirty="0" smtClean="0"/>
              <a:t> Zdroj obrázku: HISTORY IN AN HOUR. </a:t>
            </a:r>
            <a:r>
              <a:rPr lang="cs-CZ" sz="1600" i="1" cap="all" dirty="0" err="1" smtClean="0"/>
              <a:t>Flickr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online</a:t>
            </a:r>
            <a:r>
              <a:rPr lang="en-US" sz="1600" dirty="0" smtClean="0"/>
              <a:t>]</a:t>
            </a:r>
            <a:r>
              <a:rPr lang="cs-CZ" sz="1600" dirty="0" smtClean="0"/>
              <a:t>. </a:t>
            </a:r>
            <a:r>
              <a:rPr lang="en-US" sz="1600" dirty="0" smtClean="0"/>
              <a:t>[</a:t>
            </a:r>
            <a:r>
              <a:rPr lang="cs-CZ" sz="1600" dirty="0" smtClean="0"/>
              <a:t>cit. 5. 3. 2013</a:t>
            </a:r>
            <a:r>
              <a:rPr lang="en-US" sz="1600" dirty="0" smtClean="0"/>
              <a:t>]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Dostupný na </a:t>
            </a:r>
            <a:r>
              <a:rPr lang="cs-CZ" sz="1600" dirty="0" err="1" smtClean="0"/>
              <a:t>WWW:http</a:t>
            </a:r>
            <a:r>
              <a:rPr lang="cs-CZ" sz="1600" dirty="0" smtClean="0"/>
              <a:t>://</a:t>
            </a:r>
            <a:r>
              <a:rPr lang="cs-CZ" sz="1600" dirty="0"/>
              <a:t>http://</a:t>
            </a:r>
            <a:r>
              <a:rPr lang="cs-CZ" sz="1600" dirty="0" smtClean="0"/>
              <a:t>www.flickr.com/photos/historyinanhour/4775644390/sizes/z/photostream/</a:t>
            </a:r>
          </a:p>
          <a:p>
            <a:r>
              <a:rPr lang="cs-CZ" sz="1600" i="1" dirty="0" smtClean="0"/>
              <a:t>Obr. 2: Symbol ohně. </a:t>
            </a:r>
            <a:r>
              <a:rPr lang="cs-CZ" sz="1600" dirty="0" smtClean="0"/>
              <a:t>Zdroj: PHROOD.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en-US" sz="1600" dirty="0"/>
              <a:t>[</a:t>
            </a:r>
            <a:r>
              <a:rPr lang="cs-CZ" sz="1600" dirty="0"/>
              <a:t>online</a:t>
            </a:r>
            <a:r>
              <a:rPr lang="en-US" sz="1600" dirty="0"/>
              <a:t>]</a:t>
            </a:r>
            <a:r>
              <a:rPr lang="cs-CZ" sz="1600" dirty="0"/>
              <a:t>. </a:t>
            </a:r>
            <a:r>
              <a:rPr lang="en-US" sz="1600" dirty="0"/>
              <a:t>[</a:t>
            </a:r>
            <a:r>
              <a:rPr lang="cs-CZ" sz="1600" dirty="0"/>
              <a:t>cit. 5. 3. 2013</a:t>
            </a:r>
            <a:r>
              <a:rPr lang="en-US" sz="1600" dirty="0"/>
              <a:t>]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Dostupný na WWW: http://cs.wikipedia.org/wiki/Soubor:Hazard_F.svg</a:t>
            </a:r>
          </a:p>
          <a:p>
            <a:r>
              <a:rPr lang="cs-CZ" sz="1600" i="1" dirty="0" smtClean="0"/>
              <a:t>Obr. 3: Aparatura pro vznik vodíku. </a:t>
            </a:r>
            <a:r>
              <a:rPr lang="en-US" sz="1600" dirty="0" smtClean="0"/>
              <a:t>[</a:t>
            </a:r>
            <a:r>
              <a:rPr lang="cs-CZ" sz="1600" dirty="0" smtClean="0"/>
              <a:t>fotografie</a:t>
            </a:r>
            <a:r>
              <a:rPr lang="en-US" sz="1600" dirty="0" smtClean="0"/>
              <a:t>]</a:t>
            </a:r>
            <a:r>
              <a:rPr lang="cs-CZ" sz="1600" dirty="0" smtClean="0"/>
              <a:t>. Zemanová M., Hradec Králové, 2013.</a:t>
            </a:r>
          </a:p>
          <a:p>
            <a:r>
              <a:rPr lang="cs-CZ" sz="1600" i="1" dirty="0"/>
              <a:t>Obr. </a:t>
            </a:r>
            <a:r>
              <a:rPr lang="cs-CZ" sz="1600" i="1" dirty="0" smtClean="0"/>
              <a:t>4: Vyvíjení vodík. </a:t>
            </a:r>
            <a:r>
              <a:rPr lang="en-US" sz="1600" dirty="0" smtClean="0"/>
              <a:t>[</a:t>
            </a:r>
            <a:r>
              <a:rPr lang="cs-CZ" sz="1600" dirty="0"/>
              <a:t>fotografie</a:t>
            </a:r>
            <a:r>
              <a:rPr lang="en-US" sz="1600" dirty="0"/>
              <a:t>]</a:t>
            </a:r>
            <a:r>
              <a:rPr lang="cs-CZ" sz="1600" dirty="0"/>
              <a:t>. Zemanová M., Hradec Králové, 2013.</a:t>
            </a:r>
          </a:p>
          <a:p>
            <a:r>
              <a:rPr lang="cs-CZ" sz="1600" i="1" dirty="0"/>
              <a:t>Obr. </a:t>
            </a:r>
            <a:r>
              <a:rPr lang="cs-CZ" sz="1600" i="1" dirty="0" smtClean="0"/>
              <a:t>5: Moře.</a:t>
            </a:r>
            <a:r>
              <a:rPr lang="cs-CZ" sz="1600" dirty="0" smtClean="0"/>
              <a:t> </a:t>
            </a:r>
            <a:r>
              <a:rPr lang="en-US" sz="1600" dirty="0"/>
              <a:t>[</a:t>
            </a:r>
            <a:r>
              <a:rPr lang="cs-CZ" sz="1600" dirty="0"/>
              <a:t>fotografie</a:t>
            </a:r>
            <a:r>
              <a:rPr lang="en-US" sz="1600" dirty="0"/>
              <a:t>]</a:t>
            </a:r>
            <a:r>
              <a:rPr lang="cs-CZ" sz="1600" dirty="0"/>
              <a:t>. Zemanová M., Hradec Králové, 2013</a:t>
            </a:r>
            <a:r>
              <a:rPr lang="cs-CZ" sz="1600" dirty="0" smtClean="0"/>
              <a:t>.</a:t>
            </a:r>
          </a:p>
          <a:p>
            <a:r>
              <a:rPr lang="cs-CZ" sz="1600" i="1" dirty="0"/>
              <a:t>Obr. </a:t>
            </a:r>
            <a:r>
              <a:rPr lang="cs-CZ" sz="1600" i="1" dirty="0" smtClean="0"/>
              <a:t>6: Auto. </a:t>
            </a:r>
            <a:r>
              <a:rPr lang="cs-CZ" sz="1600" dirty="0" smtClean="0"/>
              <a:t>Zdroj </a:t>
            </a:r>
            <a:r>
              <a:rPr lang="cs-CZ" sz="1600" dirty="0"/>
              <a:t>obrázku: JOE GAZZARATO. </a:t>
            </a:r>
            <a:r>
              <a:rPr lang="cs-CZ" sz="1600" i="1" dirty="0"/>
              <a:t>FLICKR</a:t>
            </a:r>
            <a:r>
              <a:rPr lang="cs-CZ" sz="1600" dirty="0"/>
              <a:t>  [online]. [cit. 9.3.2013]. </a:t>
            </a:r>
            <a:br>
              <a:rPr lang="cs-CZ" sz="1600" dirty="0"/>
            </a:br>
            <a:r>
              <a:rPr lang="cs-CZ" sz="1600" dirty="0"/>
              <a:t>Dostupný na WWW: http://www.flickr.com/photos/gazzarato/5371300248/lightbox</a:t>
            </a:r>
            <a:r>
              <a:rPr lang="cs-CZ" sz="1600" dirty="0" smtClean="0"/>
              <a:t>/</a:t>
            </a:r>
          </a:p>
          <a:p>
            <a:pPr>
              <a:spcBef>
                <a:spcPts val="1200"/>
              </a:spcBef>
              <a:defRPr/>
            </a:pPr>
            <a:r>
              <a:rPr lang="cs-CZ" sz="1600" dirty="0"/>
              <a:t>Autor: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Mgr. Monika Zemanová, PhD.</a:t>
            </a:r>
          </a:p>
          <a:p>
            <a:r>
              <a:rPr lang="cs-CZ" sz="1600" dirty="0" smtClean="0"/>
              <a:t>Název </a:t>
            </a:r>
            <a:r>
              <a:rPr lang="cs-CZ" sz="1600" dirty="0"/>
              <a:t>díla: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Vodík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Datum </a:t>
            </a:r>
            <a:r>
              <a:rPr lang="cs-CZ" sz="1600" dirty="0"/>
              <a:t>vzniku: </a:t>
            </a:r>
            <a:r>
              <a:rPr lang="cs-CZ" sz="1600" dirty="0" smtClean="0"/>
              <a:t>březen </a:t>
            </a:r>
            <a:r>
              <a:rPr lang="cs-CZ" sz="1600" dirty="0"/>
              <a:t>2013                                                                                      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/>
              <a:t>Materiál je určen pro bezplatné používání pro potřeby výuky na všech typech </a:t>
            </a:r>
            <a:r>
              <a:rPr lang="cs-CZ" sz="1600" dirty="0" smtClean="0"/>
              <a:t>škol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a </a:t>
            </a:r>
            <a:r>
              <a:rPr lang="cs-CZ" sz="1600" dirty="0"/>
              <a:t>školských zařízení. Jakékoliv další využití podléhá autorskému zákonu. Tato prezentace je autorským dílem.</a:t>
            </a:r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709</TotalTime>
  <Words>622</Words>
  <Application>Microsoft Office PowerPoint</Application>
  <PresentationFormat>Předvádění na obrazovce (4:3)</PresentationFormat>
  <Paragraphs>142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 a Jazyková škola s právem státní jazykové zkoušky,  Hradec Králové</vt:lpstr>
      <vt:lpstr>VODÍK – Hindenburg</vt:lpstr>
      <vt:lpstr>Vyhledejte odpovědi na otázky  k tématu Hindenburg,  domácí příprava</vt:lpstr>
      <vt:lpstr>Odpovědi na zadané otázky</vt:lpstr>
      <vt:lpstr>Výskyt, fyzikální vlastnosti</vt:lpstr>
      <vt:lpstr>Chemické vlastnosti</vt:lpstr>
      <vt:lpstr>Laboratorní příprava</vt:lpstr>
      <vt:lpstr>Řešení úkolů</vt:lpstr>
      <vt:lpstr>Prokázání vlastností vodíku</vt:lpstr>
      <vt:lpstr>Výroba vodíku</vt:lpstr>
      <vt:lpstr>Využití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107</cp:revision>
  <dcterms:created xsi:type="dcterms:W3CDTF">2012-11-30T22:17:21Z</dcterms:created>
  <dcterms:modified xsi:type="dcterms:W3CDTF">2013-07-12T00:42:09Z</dcterms:modified>
</cp:coreProperties>
</file>