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0" r:id="rId3"/>
    <p:sldId id="270" r:id="rId4"/>
    <p:sldId id="271" r:id="rId5"/>
    <p:sldId id="272" r:id="rId6"/>
    <p:sldId id="273" r:id="rId7"/>
    <p:sldId id="264" r:id="rId8"/>
    <p:sldId id="268" r:id="rId9"/>
    <p:sldId id="274" r:id="rId10"/>
    <p:sldId id="267" r:id="rId11"/>
    <p:sldId id="265" r:id="rId12"/>
    <p:sldId id="269" r:id="rId13"/>
    <p:sldId id="275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1308" y="-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FCF08970-3572-4A61-84F5-FCEA42E4FC2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A5A2EF2-788B-4A69-899A-C8BC366B08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248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 č. 3: Příprava vodíku</a:t>
            </a:r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10902CB-8291-4A7E-8E48-F5AFA7155D05}" type="slidenum">
              <a:rPr lang="cs-CZ" smtClean="0"/>
              <a:pPr eaLnBrk="1" hangingPunct="1"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 č. 3: Příprava vodíku</a:t>
            </a:r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7DF693F4-1519-4150-A236-7194F2A393D1}" type="slidenum">
              <a:rPr lang="cs-CZ" smtClean="0"/>
              <a:pPr eaLnBrk="1" hangingPunct="1"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FF1BB400-B727-4B80-84AB-3F6D49FA34D3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Obr. č. 3: Voda </a:t>
            </a:r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BBE582E-247A-4ECE-9A74-F29D473DD5FB}" type="slidenum">
              <a:rPr lang="cs-CZ" smtClean="0"/>
              <a:pPr eaLnBrk="1" hangingPunct="1"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B3E90A-E7B2-4FDB-975B-5772C891DB11}" type="slidenum">
              <a:rPr lang="cs-CZ" smtClean="0"/>
              <a:pPr eaLnBrk="1" hangingPunct="1"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5102156D-8260-41C8-8D2E-1357B7A1A799}" type="slidenum">
              <a:rPr lang="cs-CZ" smtClean="0"/>
              <a:pPr eaLnBrk="1" hangingPunct="1"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16857A7-3166-42D1-B614-7D917563AE37}" type="slidenum">
              <a:rPr lang="cs-CZ" smtClean="0"/>
              <a:pPr eaLnBrk="1" hangingPunct="1"/>
              <a:t>13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806A2-8827-471C-B892-D262D44F08EA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871A7-2B34-4C2B-B507-F6A063CA468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3637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FAB424-D58C-4F24-A18E-4D9122B6717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96F25-DAE2-49CA-B375-EF2BB709DEF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862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72F79D-C6FD-4347-8CC4-9E7812CE91D7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7D31D-6D57-44F9-9F40-554B7DACA1A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9966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31067A-EEB4-44DB-92CF-49020352235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2BF42-157F-4AD2-B5DD-AC8A5BD14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3317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851103-D84D-48F1-84BF-9CF89470BA17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274F4-8B83-4AE4-A911-C1DE9ACF92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7611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751AD-C6A3-4369-A99F-489C4D1E795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F8670-E042-4011-971F-82B61BB9499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920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B40EAD-0124-4235-BF82-320F0F766B56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DB266-A790-4105-B01D-E4C873B131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1562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7DB72A-7012-43DF-9CC3-241EEF5679A6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B38E1-6136-4F55-8BBB-71D70D6476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2435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5A6233-5927-4C24-9AE8-7B49B6BC1D86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516D7-B228-406E-A3DC-5E3C159C21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533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F4FF41-1D11-4224-962C-25A375727639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A9F788-332C-4590-A3DC-A9445770861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614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9C7F96-E5E8-44AF-829A-67CDD93A138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7EC9BE-A4C9-489C-A8B2-970BBE7290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0796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1D269F-9580-4201-A3DF-BDF7DC9483C0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B36ADC8-8785-49A0-95DA-1BD4DF23711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2352100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VY_32_INOVACE_2_CHEMIE_02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Kyslík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Chemie, Základy přírodních věd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březen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Kyslík,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fyzikální a chemické vlastnosti, příprava, výroba, ozón, využití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Opakování názvosloví, oxidační čísla, v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Samostatná práce – názvosloví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3633788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Určete název sloučeniny, uveďte oxidační čísla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HNO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CaO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Mg(OH)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CuSO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. 5H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Samostatná práce – řešení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3633788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III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-II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kyselina dus</a:t>
            </a: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itá</a:t>
            </a:r>
            <a:endParaRPr lang="cs-CZ" sz="2800" baseline="-25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Ca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II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-II		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oxid vápe</a:t>
            </a: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natý</a:t>
            </a:r>
            <a:endParaRPr lang="cs-CZ" sz="2800" baseline="30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Mg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II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(OH)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-I	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hydroxid hořeč</a:t>
            </a: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natý</a:t>
            </a:r>
            <a:endParaRPr lang="cs-CZ" sz="2800" baseline="-25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IV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-II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uhl</a:t>
            </a: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ičitan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draselný</a:t>
            </a:r>
            <a:endParaRPr lang="cs-CZ" sz="2800" baseline="300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Cu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II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VI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-II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5H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-II  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pentahydrát sír</a:t>
            </a: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	mědnatého</a:t>
            </a:r>
            <a:endParaRPr lang="cs-CZ" sz="2800" baseline="30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Výskyt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43528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Nejrozšířenější prvek na Zemi:</a:t>
            </a:r>
          </a:p>
          <a:p>
            <a:pPr>
              <a:buFontTx/>
              <a:buChar char="-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atmosféra: 21 % kyslíku, 78 % dusíku, 1 % vodní pára, vzácné plyny</a:t>
            </a:r>
          </a:p>
          <a:p>
            <a:pPr>
              <a:buFontTx/>
              <a:buChar char="-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hydrosféra (sladkovodní x slaná voda)</a:t>
            </a:r>
          </a:p>
          <a:p>
            <a:pPr>
              <a:buFontTx/>
              <a:buChar char="-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pedosféra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(minerály – křemen)</a:t>
            </a:r>
          </a:p>
          <a:p>
            <a:pPr>
              <a:buFontTx/>
              <a:buChar char="-"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iosféra (biogenní prvek – součást všech živých organismů)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Fyzikální a chemické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vlastnosti kyslíku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68313" y="2565400"/>
            <a:ext cx="5183187" cy="4249738"/>
          </a:xfrm>
        </p:spPr>
        <p:txBody>
          <a:bodyPr/>
          <a:lstStyle/>
          <a:p>
            <a:pPr>
              <a:buFontTx/>
              <a:buChar char="-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 </a:t>
            </a:r>
            <a:r>
              <a:rPr lang="cs-CZ" dirty="0">
                <a:latin typeface="Arial" pitchFamily="34" charset="0"/>
                <a:cs typeface="Arial" pitchFamily="34" charset="0"/>
              </a:rPr>
              <a:t>normál. podmínek </a:t>
            </a:r>
            <a:r>
              <a:rPr lang="cs-CZ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dvouatomový plyn </a:t>
            </a: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bez </a:t>
            </a:r>
            <a:r>
              <a:rPr lang="cs-CZ" dirty="0">
                <a:latin typeface="Arial" pitchFamily="34" charset="0"/>
                <a:cs typeface="Arial" pitchFamily="34" charset="0"/>
              </a:rPr>
              <a:t>barvy a bez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zápachu</a:t>
            </a:r>
          </a:p>
          <a:p>
            <a:pPr marL="0" indent="0">
              <a:buFont typeface="Arial" charset="0"/>
              <a:buNone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Úkol: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Odvoďte charakteristickou                                   vlastnost kyslíku za pomocí obrázku.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dirty="0"/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</p:txBody>
      </p:sp>
      <p:sp>
        <p:nvSpPr>
          <p:cNvPr id="6148" name="Zástupný symbol pro obsah 2"/>
          <p:cNvSpPr>
            <a:spLocks noGrp="1"/>
          </p:cNvSpPr>
          <p:nvPr>
            <p:ph sz="half" idx="2"/>
          </p:nvPr>
        </p:nvSpPr>
        <p:spPr>
          <a:xfrm>
            <a:off x="5148263" y="2492375"/>
            <a:ext cx="3538537" cy="41052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 algn="r">
              <a:buFont typeface="Arial" charset="0"/>
              <a:buNone/>
            </a:pPr>
            <a:r>
              <a:rPr lang="cs-CZ" sz="1200" i="1" dirty="0" smtClean="0">
                <a:latin typeface="Arial" charset="0"/>
                <a:cs typeface="Arial" charset="0"/>
              </a:rPr>
              <a:t>         Obr. č. 1: Charakteristická vlastnost kyslíku</a:t>
            </a:r>
          </a:p>
        </p:txBody>
      </p:sp>
      <p:pic>
        <p:nvPicPr>
          <p:cNvPr id="6149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2708275"/>
            <a:ext cx="3343275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Fyzikální a chemické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vlastnosti kyslíku</a:t>
            </a:r>
          </a:p>
        </p:txBody>
      </p:sp>
      <p:sp>
        <p:nvSpPr>
          <p:cNvPr id="7171" name="Zástupný symbol pro obsah 1"/>
          <p:cNvSpPr>
            <a:spLocks noGrp="1"/>
          </p:cNvSpPr>
          <p:nvPr>
            <p:ph sz="half" idx="1"/>
          </p:nvPr>
        </p:nvSpPr>
        <p:spPr>
          <a:xfrm>
            <a:off x="323850" y="2492375"/>
            <a:ext cx="2952750" cy="424973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b="1" smtClean="0">
                <a:solidFill>
                  <a:schemeClr val="tx2"/>
                </a:solidFill>
              </a:rPr>
              <a:t>KYSLÍK </a:t>
            </a:r>
          </a:p>
          <a:p>
            <a:pPr marL="0" indent="0">
              <a:buFont typeface="Arial" charset="0"/>
              <a:buNone/>
            </a:pPr>
            <a:r>
              <a:rPr lang="cs-CZ" b="1" smtClean="0">
                <a:solidFill>
                  <a:schemeClr val="tx2"/>
                </a:solidFill>
              </a:rPr>
              <a:t>JE PODMÍNKOU HOŘENÍ </a:t>
            </a:r>
          </a:p>
          <a:p>
            <a:pPr marL="0" indent="0">
              <a:buFont typeface="Arial" charset="0"/>
              <a:buNone/>
            </a:pPr>
            <a:r>
              <a:rPr lang="cs-CZ" b="1" smtClean="0">
                <a:solidFill>
                  <a:schemeClr val="tx2"/>
                </a:solidFill>
              </a:rPr>
              <a:t>A DÝCHÁNÍ.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7172" name="Zástupný symbol pro obsah 2"/>
          <p:cNvSpPr>
            <a:spLocks noGrp="1"/>
          </p:cNvSpPr>
          <p:nvPr>
            <p:ph sz="half" idx="2"/>
          </p:nvPr>
        </p:nvSpPr>
        <p:spPr>
          <a:xfrm>
            <a:off x="3276600" y="2565400"/>
            <a:ext cx="5410200" cy="41036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 algn="r">
              <a:buFont typeface="Arial" charset="0"/>
              <a:buNone/>
            </a:pPr>
            <a:r>
              <a:rPr lang="cs-CZ" sz="1200" dirty="0" smtClean="0">
                <a:latin typeface="Arial" charset="0"/>
                <a:cs typeface="Arial" charset="0"/>
              </a:rPr>
              <a:t>                                                                    </a:t>
            </a:r>
            <a:r>
              <a:rPr lang="cs-CZ" sz="1200" i="1" dirty="0" smtClean="0">
                <a:latin typeface="Arial" charset="0"/>
                <a:cs typeface="Arial" charset="0"/>
              </a:rPr>
              <a:t>Obr. č. 2: Hoření hořčíkové pásky </a:t>
            </a:r>
          </a:p>
        </p:txBody>
      </p:sp>
      <p:pic>
        <p:nvPicPr>
          <p:cNvPr id="7173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2565400"/>
            <a:ext cx="2808288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124075" y="274638"/>
            <a:ext cx="67691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Laboratorní příprava</a:t>
            </a:r>
          </a:p>
        </p:txBody>
      </p:sp>
      <p:sp>
        <p:nvSpPr>
          <p:cNvPr id="8195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2565400"/>
            <a:ext cx="4038600" cy="38877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1. Rozklad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 kyslíkatých solí </a:t>
            </a:r>
            <a:r>
              <a:rPr lang="cs-CZ" sz="2400" smtClean="0">
                <a:latin typeface="Arial" charset="0"/>
                <a:cs typeface="Arial" charset="0"/>
              </a:rPr>
              <a:t>za uvolnění kyslíku:  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2 KClO</a:t>
            </a:r>
            <a:r>
              <a:rPr lang="cs-CZ" sz="2400" baseline="-25000" smtClean="0">
                <a:latin typeface="Arial" charset="0"/>
                <a:cs typeface="Arial" charset="0"/>
              </a:rPr>
              <a:t>3</a:t>
            </a:r>
            <a:r>
              <a:rPr lang="cs-CZ" sz="2400" smtClean="0">
                <a:latin typeface="Arial" charset="0"/>
                <a:cs typeface="Arial" charset="0"/>
              </a:rPr>
              <a:t> → 2KCl +3O</a:t>
            </a:r>
            <a:r>
              <a:rPr lang="cs-CZ" sz="2400" baseline="-25000" smtClean="0">
                <a:latin typeface="Arial" charset="0"/>
                <a:cs typeface="Arial" charset="0"/>
              </a:rPr>
              <a:t>2</a:t>
            </a:r>
          </a:p>
          <a:p>
            <a:pPr marL="0" indent="0">
              <a:buFont typeface="Arial" charset="0"/>
              <a:buNone/>
            </a:pPr>
            <a:endParaRPr lang="cs-CZ" sz="2400" baseline="-25000" smtClean="0">
              <a:latin typeface="Arial" charset="0"/>
              <a:cs typeface="Arial" charset="0"/>
            </a:endParaRP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2 KMnO</a:t>
            </a:r>
            <a:r>
              <a:rPr lang="cs-CZ" sz="2400" baseline="-25000" smtClean="0">
                <a:latin typeface="Arial" charset="0"/>
                <a:cs typeface="Arial" charset="0"/>
              </a:rPr>
              <a:t>4</a:t>
            </a:r>
            <a:r>
              <a:rPr lang="cs-CZ" sz="2400" smtClean="0">
                <a:latin typeface="Arial" charset="0"/>
                <a:cs typeface="Arial" charset="0"/>
              </a:rPr>
              <a:t> → K</a:t>
            </a:r>
            <a:r>
              <a:rPr lang="cs-CZ" sz="2400" baseline="-25000" smtClean="0">
                <a:latin typeface="Arial" charset="0"/>
                <a:cs typeface="Arial" charset="0"/>
              </a:rPr>
              <a:t>2</a:t>
            </a:r>
            <a:r>
              <a:rPr lang="cs-CZ" sz="2400" smtClean="0">
                <a:latin typeface="Arial" charset="0"/>
                <a:cs typeface="Arial" charset="0"/>
              </a:rPr>
              <a:t>MnO</a:t>
            </a:r>
            <a:r>
              <a:rPr lang="cs-CZ" sz="2400" baseline="-25000" smtClean="0">
                <a:latin typeface="Arial" charset="0"/>
                <a:cs typeface="Arial" charset="0"/>
              </a:rPr>
              <a:t>4</a:t>
            </a:r>
            <a:r>
              <a:rPr lang="cs-CZ" sz="2400" smtClean="0">
                <a:latin typeface="Arial" charset="0"/>
                <a:cs typeface="Arial" charset="0"/>
              </a:rPr>
              <a:t> + 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                  + MnO</a:t>
            </a:r>
            <a:r>
              <a:rPr lang="cs-CZ" sz="2400" baseline="-25000" smtClean="0">
                <a:latin typeface="Arial" charset="0"/>
                <a:cs typeface="Arial" charset="0"/>
              </a:rPr>
              <a:t>2</a:t>
            </a:r>
            <a:r>
              <a:rPr lang="cs-CZ" sz="2400" smtClean="0">
                <a:latin typeface="Arial" charset="0"/>
                <a:cs typeface="Arial" charset="0"/>
              </a:rPr>
              <a:t> + O</a:t>
            </a:r>
            <a:r>
              <a:rPr lang="cs-CZ" sz="2400" baseline="-25000" smtClean="0">
                <a:latin typeface="Arial" charset="0"/>
                <a:cs typeface="Arial" charset="0"/>
              </a:rPr>
              <a:t>2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8196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0" y="2565400"/>
            <a:ext cx="4114800" cy="35274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2. Katalytický rozklad roztoku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peroxidu vodíku</a:t>
            </a:r>
            <a:r>
              <a:rPr lang="cs-CZ" sz="2400" dirty="0" smtClean="0">
                <a:latin typeface="Arial" charset="0"/>
                <a:cs typeface="Arial" charset="0"/>
              </a:rPr>
              <a:t>: 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2 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O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 → 2H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O +O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</a:p>
          <a:p>
            <a:pPr marL="0" indent="0">
              <a:buFont typeface="Arial" charset="0"/>
              <a:buNone/>
            </a:pPr>
            <a:r>
              <a:rPr lang="cs-CZ" baseline="-25000" dirty="0" smtClean="0">
                <a:latin typeface="Arial" charset="0"/>
                <a:cs typeface="Arial" charset="0"/>
              </a:rPr>
              <a:t>                   </a:t>
            </a:r>
          </a:p>
          <a:p>
            <a:pPr marL="0" indent="0">
              <a:buFont typeface="Arial" charset="0"/>
              <a:buNone/>
            </a:pPr>
            <a:endParaRPr lang="cs-CZ" baseline="-25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100" dirty="0" smtClean="0">
                <a:latin typeface="Arial" charset="0"/>
                <a:cs typeface="Arial" charset="0"/>
              </a:rPr>
              <a:t>                                                                                    </a:t>
            </a: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 algn="r">
              <a:buFont typeface="Arial" charset="0"/>
              <a:buNone/>
            </a:pPr>
            <a:r>
              <a:rPr lang="cs-CZ" sz="1200" i="1" dirty="0" smtClean="0">
                <a:latin typeface="Arial" charset="0"/>
                <a:cs typeface="Arial" charset="0"/>
              </a:rPr>
              <a:t>                                              Obr. č. 3: Peroxid vodíku</a:t>
            </a:r>
            <a:br>
              <a:rPr lang="cs-CZ" sz="1200" i="1" dirty="0" smtClean="0">
                <a:latin typeface="Arial" charset="0"/>
                <a:cs typeface="Arial" charset="0"/>
              </a:rPr>
            </a:br>
            <a:r>
              <a:rPr lang="cs-CZ" sz="1100" dirty="0" smtClean="0">
                <a:latin typeface="Arial" charset="0"/>
                <a:cs typeface="Arial" charset="0"/>
              </a:rPr>
              <a:t>.</a:t>
            </a:r>
          </a:p>
          <a:p>
            <a:pPr marL="0" indent="0">
              <a:buFont typeface="Arial" charset="0"/>
              <a:buNone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100" dirty="0" smtClean="0">
                <a:latin typeface="Arial" charset="0"/>
                <a:cs typeface="Arial" charset="0"/>
              </a:rPr>
              <a:t>          </a:t>
            </a:r>
            <a:endParaRPr lang="cs-CZ" dirty="0" smtClean="0">
              <a:latin typeface="Arial" charset="0"/>
              <a:cs typeface="Arial" charset="0"/>
            </a:endParaRPr>
          </a:p>
        </p:txBody>
      </p:sp>
      <p:pic>
        <p:nvPicPr>
          <p:cNvPr id="8197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4005263"/>
            <a:ext cx="1549400" cy="2087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2124075" y="274638"/>
            <a:ext cx="6696075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Výroba, chemické reakce</a:t>
            </a:r>
          </a:p>
        </p:txBody>
      </p:sp>
      <p:sp>
        <p:nvSpPr>
          <p:cNvPr id="9219" name="Zástupný symbol pro obsah 1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8877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smtClean="0">
                <a:solidFill>
                  <a:schemeClr val="tx2"/>
                </a:solidFill>
                <a:latin typeface="Arial" charset="0"/>
                <a:cs typeface="Arial" charset="0"/>
              </a:rPr>
              <a:t>Výroba: </a:t>
            </a:r>
            <a:r>
              <a:rPr lang="cs-CZ" sz="2800" smtClean="0">
                <a:latin typeface="Arial" charset="0"/>
                <a:cs typeface="Arial" charset="0"/>
              </a:rPr>
              <a:t>frakční destilací zkapalněného vzduchu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chemeClr val="tx2"/>
                </a:solidFill>
              </a:rPr>
              <a:t>Chemické reakce: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kyslík je velmi reaktivní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(druhý nejelektonegativnější prvek)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slučuje se s většinou prvků za vzniku oxidů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(!ox. číslo kyslíku v oxidech </a:t>
            </a:r>
            <a:r>
              <a:rPr lang="cs-CZ" smtClean="0">
                <a:solidFill>
                  <a:schemeClr val="tx2"/>
                </a:solidFill>
              </a:rPr>
              <a:t>–II</a:t>
            </a:r>
            <a:r>
              <a:rPr lang="cs-CZ" smtClean="0"/>
              <a:t>)</a:t>
            </a:r>
          </a:p>
          <a:p>
            <a:pPr marL="0" indent="0" algn="just">
              <a:buFont typeface="Arial" charset="0"/>
              <a:buNone/>
            </a:pPr>
            <a:endParaRPr lang="cs-CZ" smtClean="0">
              <a:solidFill>
                <a:schemeClr val="tx2"/>
              </a:solidFill>
            </a:endParaRP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124075" y="274638"/>
            <a:ext cx="6696075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Dělení oxidů</a:t>
            </a:r>
          </a:p>
        </p:txBody>
      </p:sp>
      <p:sp>
        <p:nvSpPr>
          <p:cNvPr id="9219" name="Zástupný symbol pro obsah 1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887788"/>
          </a:xfrm>
        </p:spPr>
        <p:txBody>
          <a:bodyPr/>
          <a:lstStyle/>
          <a:p>
            <a:pPr marL="514350" indent="-514350" algn="just">
              <a:buFont typeface="Arial" charset="0"/>
              <a:buAutoNum type="arabicPeriod"/>
              <a:defRPr/>
            </a:pPr>
            <a:r>
              <a:rPr lang="cs-CZ" dirty="0" smtClean="0">
                <a:solidFill>
                  <a:schemeClr val="tx2"/>
                </a:solidFill>
              </a:rPr>
              <a:t>Kyselinotvorné oxidy </a:t>
            </a:r>
            <a:r>
              <a:rPr lang="cs-CZ" dirty="0" smtClean="0"/>
              <a:t>(CO</a:t>
            </a:r>
            <a:r>
              <a:rPr lang="cs-CZ" baseline="-25000" dirty="0" smtClean="0"/>
              <a:t>2</a:t>
            </a:r>
            <a:r>
              <a:rPr lang="cs-CZ" dirty="0" smtClean="0"/>
              <a:t>, SO</a:t>
            </a:r>
            <a:r>
              <a:rPr lang="cs-CZ" baseline="-25000" dirty="0" smtClean="0"/>
              <a:t>4</a:t>
            </a:r>
            <a:r>
              <a:rPr lang="cs-CZ" dirty="0" smtClean="0"/>
              <a:t>, NO</a:t>
            </a:r>
            <a:r>
              <a:rPr lang="cs-CZ" baseline="-25000" dirty="0" smtClean="0"/>
              <a:t>2</a:t>
            </a:r>
            <a:r>
              <a:rPr lang="cs-CZ" dirty="0" smtClean="0"/>
              <a:t>, …)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pPr marL="0" indent="0" algn="just">
              <a:buFont typeface="Arial" charset="0"/>
              <a:buNone/>
              <a:defRPr/>
            </a:pPr>
            <a:r>
              <a:rPr lang="cs-CZ" dirty="0"/>
              <a:t>o</a:t>
            </a:r>
            <a:r>
              <a:rPr lang="cs-CZ" dirty="0" smtClean="0"/>
              <a:t>dvozené od nekovových prvků, reagují s vodou za vzniku kyselin </a:t>
            </a:r>
          </a:p>
          <a:p>
            <a:pPr marL="0" indent="0" algn="just">
              <a:buFont typeface="Arial" charset="0"/>
              <a:buNone/>
              <a:defRPr/>
            </a:pPr>
            <a:r>
              <a:rPr lang="cs-CZ" dirty="0" smtClean="0">
                <a:solidFill>
                  <a:schemeClr val="tx2"/>
                </a:solidFill>
              </a:rPr>
              <a:t>2.   Zásadotvorné oxidy</a:t>
            </a:r>
            <a:r>
              <a:rPr lang="cs-CZ" dirty="0" smtClean="0"/>
              <a:t>(CaO, Na</a:t>
            </a:r>
            <a:r>
              <a:rPr lang="cs-CZ" baseline="-25000" dirty="0" smtClean="0"/>
              <a:t>2</a:t>
            </a:r>
            <a:r>
              <a:rPr lang="cs-CZ" dirty="0" smtClean="0"/>
              <a:t>O, …) 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 algn="just">
              <a:buFont typeface="Arial" charset="0"/>
              <a:buNone/>
              <a:defRPr/>
            </a:pPr>
            <a:r>
              <a:rPr lang="cs-CZ" dirty="0" smtClean="0"/>
              <a:t>reagují s vodou za vzniku hydroxidů</a:t>
            </a:r>
          </a:p>
          <a:p>
            <a:pPr marL="514350" indent="-514350" algn="just">
              <a:buFont typeface="Arial" charset="0"/>
              <a:buAutoNum type="arabicPeriod" startAt="3"/>
              <a:defRPr/>
            </a:pPr>
            <a:r>
              <a:rPr lang="cs-CZ" dirty="0" smtClean="0">
                <a:solidFill>
                  <a:schemeClr val="tx2"/>
                </a:solidFill>
              </a:rPr>
              <a:t>Amfoterní oxidy </a:t>
            </a:r>
            <a:r>
              <a:rPr lang="cs-CZ" dirty="0" smtClean="0"/>
              <a:t>(ZnO, …) 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 algn="just">
              <a:buFont typeface="Arial" charset="0"/>
              <a:buNone/>
              <a:defRPr/>
            </a:pPr>
            <a:r>
              <a:rPr lang="cs-CZ" dirty="0"/>
              <a:t>r</a:t>
            </a:r>
            <a:r>
              <a:rPr lang="cs-CZ" dirty="0" smtClean="0"/>
              <a:t>eagují s kyselinami i se zásadami za vzniku solí</a:t>
            </a:r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Ozón,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/>
              <a:t>tříatomová molekula kyslíku O</a:t>
            </a:r>
            <a:r>
              <a:rPr lang="cs-CZ" sz="2800" b="1" baseline="-25000" smtClean="0"/>
              <a:t>3</a:t>
            </a:r>
            <a:endParaRPr lang="cs-CZ" sz="2800" b="1" smtClean="0">
              <a:latin typeface="Arial" charset="0"/>
              <a:cs typeface="Arial" charset="0"/>
            </a:endParaRPr>
          </a:p>
        </p:txBody>
      </p:sp>
      <p:sp>
        <p:nvSpPr>
          <p:cNvPr id="11267" name="Zástupný symbol pro obsah 1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8163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Jedovatý, bezbarvý, v silnějších vrstvách modrý plyn charakteristického zápachu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chemeClr val="tx2"/>
                </a:solidFill>
              </a:rPr>
              <a:t>Vznik v přírodě:</a:t>
            </a:r>
            <a:r>
              <a:rPr lang="cs-CZ" smtClean="0"/>
              <a:t> při bouřce O + O</a:t>
            </a:r>
            <a:r>
              <a:rPr lang="cs-CZ" baseline="-25000" smtClean="0"/>
              <a:t>2</a:t>
            </a:r>
            <a:r>
              <a:rPr lang="cs-CZ" smtClean="0"/>
              <a:t> → O</a:t>
            </a:r>
            <a:r>
              <a:rPr lang="cs-CZ" baseline="-25000" smtClean="0"/>
              <a:t>3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chemeClr val="tx2"/>
                </a:solidFill>
              </a:rPr>
              <a:t>Výskyt:</a:t>
            </a:r>
            <a:r>
              <a:rPr lang="cs-CZ" smtClean="0"/>
              <a:t> ozonová vrstva, která se nachází 25 - 30km nad zemským povrchem (filtr před negativním vlivem ultrafialového záření)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chemeClr val="tx2"/>
                </a:solidFill>
              </a:rPr>
              <a:t>Uměle vyrobený: </a:t>
            </a:r>
            <a:r>
              <a:rPr lang="cs-CZ" smtClean="0"/>
              <a:t>UV-lampy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Využití kyslíku 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68313" y="2492375"/>
            <a:ext cx="8229600" cy="41052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solidFill>
                  <a:schemeClr val="tx2"/>
                </a:solidFill>
              </a:rPr>
              <a:t>Využití: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oxidační</a:t>
            </a:r>
            <a:r>
              <a:rPr lang="cs-CZ" smtClean="0">
                <a:solidFill>
                  <a:schemeClr val="tx2"/>
                </a:solidFill>
              </a:rPr>
              <a:t> </a:t>
            </a:r>
            <a:r>
              <a:rPr lang="cs-CZ" smtClean="0"/>
              <a:t>reakce, spalování nejrůznějších materiálů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sváření, řezání kovů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lékařství (dýchací přístroje, kyslíkové stany)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sport ( potápěči, horolezci kyslíkové bomby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331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1. Bílek, M., Rychtera, J.: </a:t>
            </a:r>
            <a:r>
              <a:rPr lang="cs-CZ" sz="1600" i="1" smtClean="0">
                <a:latin typeface="Arial" charset="0"/>
                <a:cs typeface="Arial" charset="0"/>
              </a:rPr>
              <a:t>Krok za krokem</a:t>
            </a:r>
            <a:r>
              <a:rPr lang="cs-CZ" sz="1600" smtClean="0">
                <a:latin typeface="Arial" charset="0"/>
                <a:cs typeface="Arial" charset="0"/>
              </a:rPr>
              <a:t>, MOBY DICK, Praha, 1999, ISBN 80-86237-03-6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2. Čtrnáctová, H., Vaňková, V.: </a:t>
            </a:r>
            <a:r>
              <a:rPr lang="cs-CZ" sz="1600" i="1" smtClean="0">
                <a:latin typeface="Arial" charset="0"/>
                <a:cs typeface="Arial" charset="0"/>
              </a:rPr>
              <a:t>Co víme o chemických prvcích a anorganických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i="1" smtClean="0">
                <a:latin typeface="Arial" charset="0"/>
                <a:cs typeface="Arial" charset="0"/>
              </a:rPr>
              <a:t>    sloučeninách</a:t>
            </a:r>
            <a:r>
              <a:rPr lang="cs-CZ" sz="1600" smtClean="0">
                <a:latin typeface="Arial" charset="0"/>
                <a:cs typeface="Arial" charset="0"/>
              </a:rPr>
              <a:t>, IRIS, Praha, 1992, 219-016-92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3. Mareček, A., Honza, J.: </a:t>
            </a:r>
            <a:r>
              <a:rPr lang="cs-CZ" sz="1600" i="1" smtClean="0">
                <a:latin typeface="Arial" charset="0"/>
                <a:cs typeface="Arial" charset="0"/>
              </a:rPr>
              <a:t>Chemie pro čtyřletá gymnázia, 1.díl</a:t>
            </a:r>
            <a:r>
              <a:rPr lang="cs-CZ" sz="1600" smtClean="0">
                <a:latin typeface="Arial" charset="0"/>
                <a:cs typeface="Arial" charset="0"/>
              </a:rPr>
              <a:t>, Nakladatelství Olomouc,         </a:t>
            </a:r>
            <a:br>
              <a:rPr lang="cs-CZ" sz="1600" smtClean="0">
                <a:latin typeface="Arial" charset="0"/>
                <a:cs typeface="Arial" charset="0"/>
              </a:rPr>
            </a:br>
            <a:r>
              <a:rPr lang="cs-CZ" sz="1600" smtClean="0">
                <a:latin typeface="Arial" charset="0"/>
                <a:cs typeface="Arial" charset="0"/>
              </a:rPr>
              <a:t>    Olomouc, 2005, ISBN 80-7182-055-5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4. Vacík, J. a spol.: </a:t>
            </a:r>
            <a:r>
              <a:rPr lang="cs-CZ" sz="1600" i="1" smtClean="0">
                <a:latin typeface="Arial" charset="0"/>
                <a:cs typeface="Arial" charset="0"/>
              </a:rPr>
              <a:t>Přehled středoškolské chemie</a:t>
            </a:r>
            <a:r>
              <a:rPr lang="cs-CZ" sz="1600" smtClean="0">
                <a:latin typeface="Arial" charset="0"/>
                <a:cs typeface="Arial" charset="0"/>
              </a:rPr>
              <a:t>, SPN, Praha, 1996, ISBN 80-85937-08-5</a:t>
            </a:r>
          </a:p>
          <a:p>
            <a:pPr marL="0" indent="0">
              <a:buFont typeface="Arial" charset="0"/>
              <a:buNone/>
            </a:pPr>
            <a:endParaRPr 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>
                <a:latin typeface="Arial" charset="0"/>
                <a:cs typeface="Arial" charset="0"/>
              </a:rPr>
              <a:t>Zdroje, autorská práva a citace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4340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179512" y="2565400"/>
            <a:ext cx="8713663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charset="0"/>
              <a:buNone/>
            </a:pPr>
            <a:r>
              <a:rPr lang="cs-CZ" sz="1600" dirty="0">
                <a:latin typeface="Arial" charset="0"/>
                <a:cs typeface="Arial" charset="0"/>
              </a:rPr>
              <a:t>Obr. č. 1: Charakteristická vlastnost kyslíku. [fotografie]. Zemanová M., Hradec Králové, 2013.</a:t>
            </a:r>
          </a:p>
          <a:p>
            <a:pPr marL="0" indent="0">
              <a:lnSpc>
                <a:spcPct val="114000"/>
              </a:lnSpc>
              <a:spcBef>
                <a:spcPts val="0"/>
              </a:spcBef>
              <a:buFont typeface="Arial" charset="0"/>
              <a:buNone/>
            </a:pPr>
            <a:r>
              <a:rPr lang="cs-CZ" sz="1600" dirty="0">
                <a:latin typeface="Arial" charset="0"/>
                <a:cs typeface="Arial" charset="0"/>
              </a:rPr>
              <a:t>Obr. č. 2: Hoření hořčíkové pásky. [fotografie]. Zemanová M., Hradec Králové, 2013.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charset="0"/>
              <a:buNone/>
            </a:pPr>
            <a:r>
              <a:rPr lang="cs-CZ" sz="1600" dirty="0">
                <a:latin typeface="Arial" charset="0"/>
                <a:cs typeface="Arial" charset="0"/>
              </a:rPr>
              <a:t>Obr. č. 3: Peroxid vodíku. [fotografie]. Zemanová M., Hradec Králové, 2013.</a:t>
            </a:r>
          </a:p>
          <a:p>
            <a:pPr marL="0" indent="0">
              <a:spcBef>
                <a:spcPts val="1200"/>
              </a:spcBef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Autor: Mgr. Monika Zemanová, PhD.</a:t>
            </a: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Název díla</a:t>
            </a:r>
            <a:r>
              <a:rPr lang="cs-CZ" sz="1600">
                <a:latin typeface="Arial" pitchFamily="34" charset="0"/>
                <a:cs typeface="Arial" pitchFamily="34" charset="0"/>
              </a:rPr>
              <a:t>: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Kyslík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Datum vzniku: březen 2013                                                                                                    </a:t>
            </a:r>
          </a:p>
          <a:p>
            <a:pPr marL="0" indent="0"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je určen pro bezplatné používání pro potřeby výuky na všech typech škol</a:t>
            </a:r>
          </a:p>
          <a:p>
            <a:pPr marL="0" indent="0"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 Tato prezentace je autorským dílem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778</TotalTime>
  <Words>625</Words>
  <Application>Microsoft Office PowerPoint</Application>
  <PresentationFormat>Předvádění na obrazovce (4:3)</PresentationFormat>
  <Paragraphs>173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Obchodní akademie, Střední odborná škola   a Jazyková škola s právem státní jazykové zkoušky,  Hradec Králové</vt:lpstr>
      <vt:lpstr>Samostatná práce – názvosloví</vt:lpstr>
      <vt:lpstr>Samostatná práce – řešení</vt:lpstr>
      <vt:lpstr>Výskyt</vt:lpstr>
      <vt:lpstr>Fyzikální a chemické vlastnosti kyslíku</vt:lpstr>
      <vt:lpstr>Fyzikální a chemické vlastnosti kyslíku</vt:lpstr>
      <vt:lpstr>Laboratorní příprava</vt:lpstr>
      <vt:lpstr>Výroba, chemické reakce</vt:lpstr>
      <vt:lpstr>Dělení oxidů</vt:lpstr>
      <vt:lpstr>Ozón, tříatomová molekula kyslíku O3</vt:lpstr>
      <vt:lpstr>Využití kyslíku </vt:lpstr>
      <vt:lpstr>Seznam literatury</vt:lpstr>
      <vt:lpstr>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111</cp:revision>
  <dcterms:created xsi:type="dcterms:W3CDTF">2012-11-30T22:17:21Z</dcterms:created>
  <dcterms:modified xsi:type="dcterms:W3CDTF">2013-07-12T00:37:00Z</dcterms:modified>
</cp:coreProperties>
</file>