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0" r:id="rId3"/>
    <p:sldId id="276" r:id="rId4"/>
    <p:sldId id="275" r:id="rId5"/>
    <p:sldId id="271" r:id="rId6"/>
    <p:sldId id="272" r:id="rId7"/>
    <p:sldId id="277" r:id="rId8"/>
    <p:sldId id="273" r:id="rId9"/>
    <p:sldId id="268" r:id="rId10"/>
    <p:sldId id="274" r:id="rId11"/>
    <p:sldId id="269" r:id="rId12"/>
    <p:sldId id="278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308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EE99BD3-896A-4A24-B513-4060806765E8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dirty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E8C36191-4DBE-4701-9FD8-7383419486A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432288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1536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7E999D5-0E18-4E85-8C0A-C89577945A79}" type="slidenum">
              <a:rPr lang="cs-CZ" smtClean="0"/>
              <a:pPr eaLnBrk="1" hangingPunct="1"/>
              <a:t>5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F8CB27D-9024-4E90-854E-345F7E5DB995}" type="slidenum">
              <a:rPr lang="cs-CZ" smtClean="0"/>
              <a:pPr eaLnBrk="1" hangingPunct="1"/>
              <a:t>7</a:t>
            </a:fld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/>
              <a:t>Obr. č. 3: Příprava vodíku</a:t>
            </a:r>
          </a:p>
        </p:txBody>
      </p:sp>
      <p:sp>
        <p:nvSpPr>
          <p:cNvPr id="1741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CB16541-B8D3-4F76-85E3-D42E262EBB21}" type="slidenum">
              <a:rPr lang="cs-CZ" smtClean="0"/>
              <a:pPr eaLnBrk="1" hangingPunct="1"/>
              <a:t>9</a:t>
            </a:fld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84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3013F1F-7F3D-49B0-8AAB-09010FD50558}" type="slidenum">
              <a:rPr lang="cs-CZ" smtClean="0"/>
              <a:pPr eaLnBrk="1" hangingPunct="1"/>
              <a:t>10</a:t>
            </a:fld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946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EAA127E-5BB7-4E4A-8308-2627691267B2}" type="slidenum">
              <a:rPr lang="cs-CZ" smtClean="0"/>
              <a:pPr eaLnBrk="1" hangingPunct="1"/>
              <a:t>11</a:t>
            </a:fld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05EC059-05EB-4008-BD78-BC7D45C969C4}" type="slidenum">
              <a:rPr lang="cs-CZ" smtClean="0"/>
              <a:pPr eaLnBrk="1" hangingPunct="1"/>
              <a:t>12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9432DE-7EBC-48B5-ADAC-9EB91243E997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2FA108-1B68-4F1B-A4A6-06C04D79E61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82010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1C5E90-8BBF-4889-819B-149FDD122C30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3C37A-5D06-47D2-AF14-B2E0F3C53D1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2386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3D5972-2BB4-42B0-A6CE-6F013AE2DDEC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A30AC-5659-4EE8-9611-F1FF5932423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1358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1D9EA7-B0F8-473D-86A7-26ACF18FCAD7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03E7F3-A544-4C24-B1C1-3CCFD0FFB20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7457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9F304-6EF7-42AE-8A5A-27A6369F2064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B903AE-4422-4925-99CC-0DFC85A40D4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1595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38397E-7261-4C94-BE5E-20980F8755ED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88CF46-A2E8-44E3-AA84-8F474ACB28A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5882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8E1DC6-732C-40DA-A9CA-A4B40A62B28D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37782-D05B-4523-A04A-051FBBC01B1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960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C3D40E-7643-4B8A-BB68-C266220FB1D9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12FB0-DE85-4D37-84B0-FE02E4E7439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3536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F69DE0-3639-48B0-BFC1-7B5B78F740E1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05DF1-DC73-41D4-9701-1C2F6F99630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9818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A255F3-1353-4E6F-B170-2B8690C59425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3438A-730C-4307-A127-DD6FA6A1E03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2877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C8FFCE-4DD0-4080-882B-573E2DFE6AC6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74E373-FE75-4473-95A1-08FD0D4C089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3242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DAB4683-2A3E-471F-A5EC-A9EF52E7B71F}" type="datetimeFigureOut">
              <a:rPr lang="cs-CZ"/>
              <a:pPr>
                <a:defRPr/>
              </a:pPr>
              <a:t>12.7.2013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BD537CF-CC9B-4DF7-8077-7AE0E153F24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 a Jazyková škola s právem státní jazykové zkoušky,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5034721"/>
              </p:ext>
            </p:extLst>
          </p:nvPr>
        </p:nvGraphicFramePr>
        <p:xfrm>
          <a:off x="250825" y="2781300"/>
          <a:ext cx="8569325" cy="3972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Monika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Zemanová, PhD.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VY_32_INOVACE_2_CHEMIE_03</a:t>
                      </a:r>
                    </a:p>
                    <a:p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Voda, čistírna odpadních</a:t>
                      </a:r>
                      <a:r>
                        <a:rPr lang="cs-CZ" sz="1800" b="1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vod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Chemie, Základy přírodních věd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Ekonomické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lyceum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1.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duben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Voda, princip 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čistírny odpadních vod, biologické čistírny, kořenové čistírny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Opakování obecné vlastnosti vody, úprava pitné vody, výklad principu čistírny odpadních vod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2217737"/>
          </a:xfrm>
        </p:spPr>
        <p:txBody>
          <a:bodyPr anchor="b"/>
          <a:lstStyle/>
          <a:p>
            <a:pPr algn="r" eaLnBrk="1" hangingPunct="1"/>
            <a:r>
              <a:rPr lang="cs-CZ" sz="2800" b="1" dirty="0" smtClean="0">
                <a:latin typeface="Arial" charset="0"/>
                <a:cs typeface="Arial" charset="0"/>
              </a:rPr>
              <a:t>Samostatná </a:t>
            </a:r>
            <a:r>
              <a:rPr lang="cs-CZ" sz="2800" b="1" dirty="0" smtClean="0">
                <a:latin typeface="Arial" charset="0"/>
                <a:cs typeface="Arial" charset="0"/>
              </a:rPr>
              <a:t>práce – voda</a:t>
            </a:r>
            <a:endParaRPr lang="cs-CZ" sz="2800" b="1" dirty="0" smtClean="0">
              <a:latin typeface="Arial" charset="0"/>
              <a:cs typeface="Arial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2852936"/>
            <a:ext cx="8229600" cy="3816350"/>
          </a:xfrm>
        </p:spPr>
        <p:txBody>
          <a:bodyPr/>
          <a:lstStyle/>
          <a:p>
            <a:pPr marL="457200" indent="-457200">
              <a:buFont typeface="Arial" charset="0"/>
              <a:buAutoNum type="arabicPeriod"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Zvolte vhodný druh vody pro danou činnost: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mytí nádobí, zalévání zahrady, vaření polévky, žehlení prádla 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2.  Objasněte termín </a:t>
            </a: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„zdravotně nezávadná voda.“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3.  Seřaďte fáze úpravy pitné vody, stručně popište:</a:t>
            </a:r>
          </a:p>
          <a:p>
            <a:pPr marL="457200" indent="-457200">
              <a:buFont typeface="Arial" charset="0"/>
              <a:buAutoNum type="alphaLcParenR"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Přidávání vločkovitých látek</a:t>
            </a:r>
          </a:p>
          <a:p>
            <a:pPr marL="457200" indent="-457200">
              <a:buFont typeface="Arial" charset="0"/>
              <a:buAutoNum type="alphaLcParenR"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Usazovací nádrž</a:t>
            </a:r>
          </a:p>
          <a:p>
            <a:pPr marL="457200" indent="-457200">
              <a:buFont typeface="Arial" charset="0"/>
              <a:buAutoNum type="alphaLcParenR"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Dezinfekce ozónem</a:t>
            </a:r>
          </a:p>
          <a:p>
            <a:pPr marL="457200" indent="-457200">
              <a:buFont typeface="Arial" charset="0"/>
              <a:buAutoNum type="alphaLcParenR"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Pískový filtr</a:t>
            </a:r>
          </a:p>
          <a:p>
            <a:pPr marL="457200" indent="-457200">
              <a:buFont typeface="Arial" charset="0"/>
              <a:buAutoNum type="alphaLcParenR"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>
              <a:buFont typeface="Arial" charset="0"/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charset="0"/>
              <a:buAutoNum type="arabicPeriod"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charset="0"/>
              <a:buAutoNum type="arabicPeriod"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467544" y="22523"/>
            <a:ext cx="8229600" cy="2217737"/>
          </a:xfrm>
        </p:spPr>
        <p:txBody>
          <a:bodyPr anchor="b"/>
          <a:lstStyle/>
          <a:p>
            <a:pPr algn="r" eaLnBrk="1" hangingPunct="1"/>
            <a:r>
              <a:rPr lang="cs-CZ" sz="2800" b="1" dirty="0" smtClean="0">
                <a:latin typeface="Arial" charset="0"/>
                <a:cs typeface="Arial" charset="0"/>
              </a:rPr>
              <a:t>Samostatná práce </a:t>
            </a:r>
            <a:r>
              <a:rPr lang="cs-CZ" sz="2800" b="1" dirty="0" smtClean="0">
                <a:latin typeface="Arial" charset="0"/>
                <a:cs typeface="Arial" charset="0"/>
              </a:rPr>
              <a:t>– řešení</a:t>
            </a:r>
            <a:endParaRPr lang="cs-CZ" sz="2800" b="1" dirty="0" smtClean="0">
              <a:latin typeface="Arial" charset="0"/>
              <a:cs typeface="Arial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2780928"/>
            <a:ext cx="8229600" cy="3744913"/>
          </a:xfrm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1.  Zvolte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vhodný typ vody pro danou činnost: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mytí nádobí, vaření polévky – pitná   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zalévání zahrady - užitková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žehlení prádla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– destilovaná</a:t>
            </a:r>
          </a:p>
          <a:p>
            <a:pPr marL="0" indent="0">
              <a:buFont typeface="Arial" charset="0"/>
              <a:buNone/>
              <a:defRPr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2. Objasněte termín „zdravotně nezávadná voda.“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Při dlouhodobém požívání vody nedochází k žádným újmám na zdraví člověka.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charset="0"/>
              <a:buAutoNum type="arabicPeriod"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2217737"/>
          </a:xfrm>
        </p:spPr>
        <p:txBody>
          <a:bodyPr anchor="b"/>
          <a:lstStyle/>
          <a:p>
            <a:pPr algn="r" eaLnBrk="1" hangingPunct="1"/>
            <a:r>
              <a:rPr lang="cs-CZ" sz="2800" b="1" dirty="0" smtClean="0">
                <a:latin typeface="Arial" charset="0"/>
                <a:cs typeface="Arial" charset="0"/>
              </a:rPr>
              <a:t>Samostatná práce </a:t>
            </a:r>
            <a:r>
              <a:rPr lang="cs-CZ" sz="2800" b="1" dirty="0" smtClean="0">
                <a:latin typeface="Arial" charset="0"/>
                <a:cs typeface="Arial" charset="0"/>
              </a:rPr>
              <a:t>– řešení</a:t>
            </a:r>
            <a:endParaRPr lang="cs-CZ" sz="2800" b="1" dirty="0" smtClean="0">
              <a:latin typeface="Arial" charset="0"/>
              <a:cs typeface="Arial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2780928"/>
            <a:ext cx="8229600" cy="3744913"/>
          </a:xfrm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3. Seřaďte fáze úpravy pitné vody, stručně popište:</a:t>
            </a:r>
          </a:p>
          <a:p>
            <a:pPr marL="457200" indent="-457200">
              <a:buFont typeface="Arial" charset="0"/>
              <a:buAutoNum type="alphaLcParenR"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Usazovací nádrž – oddělení hrubých nečistot</a:t>
            </a:r>
          </a:p>
          <a:p>
            <a:pPr marL="457200" indent="-457200">
              <a:buFont typeface="Arial" charset="0"/>
              <a:buAutoNum type="alphaLcParenR"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Přidávání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vločkovitých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látek – za pomocí chemikálií vznik shluků (vloček), odstranění drobných nečistot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charset="0"/>
              <a:buAutoNum type="alphaLcParenR"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Pískový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filtr – princip filtrace, oblázky, štěrk – hrubý písek – jemný písek, jíl</a:t>
            </a:r>
          </a:p>
          <a:p>
            <a:pPr marL="457200" indent="-457200">
              <a:buFont typeface="Arial" charset="0"/>
              <a:buAutoNum type="alphaLcParenR"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Dezinfekce ozónem – odstranění choroboplodných zárodků</a:t>
            </a:r>
          </a:p>
          <a:p>
            <a:pPr marL="457200" indent="-457200">
              <a:buFont typeface="Arial" charset="0"/>
              <a:buAutoNum type="alphaLcParenR"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>
              <a:buFont typeface="Arial" charset="0"/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charset="0"/>
              <a:buAutoNum type="arabicPeriod"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charset="0"/>
              <a:buAutoNum type="arabicPeriod"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7737"/>
          </a:xfrm>
        </p:spPr>
        <p:txBody>
          <a:bodyPr anchor="b"/>
          <a:lstStyle/>
          <a:p>
            <a:pPr algn="r" eaLnBrk="1" hangingPunct="1"/>
            <a:r>
              <a:rPr lang="cs-CZ" sz="2800" b="1" smtClean="0">
                <a:latin typeface="Arial" charset="0"/>
                <a:cs typeface="Arial" charset="0"/>
              </a:rPr>
              <a:t>Čistírna odpadních vod</a:t>
            </a:r>
          </a:p>
        </p:txBody>
      </p:sp>
      <p:sp>
        <p:nvSpPr>
          <p:cNvPr id="6147" name="Zástupný symbol pro obsah 5"/>
          <p:cNvSpPr>
            <a:spLocks noGrp="1"/>
          </p:cNvSpPr>
          <p:nvPr>
            <p:ph idx="1"/>
          </p:nvPr>
        </p:nvSpPr>
        <p:spPr>
          <a:xfrm>
            <a:off x="4675188" y="2636838"/>
            <a:ext cx="4289425" cy="3881437"/>
          </a:xfrm>
        </p:spPr>
        <p:txBody>
          <a:bodyPr/>
          <a:lstStyle/>
          <a:p>
            <a:pPr marL="0" indent="0" algn="r">
              <a:buFont typeface="Arial" charset="0"/>
              <a:buNone/>
            </a:pPr>
            <a:endParaRPr lang="cs-CZ" sz="2400" smtClean="0">
              <a:latin typeface="Arial" charset="0"/>
              <a:cs typeface="Arial" charset="0"/>
            </a:endParaRPr>
          </a:p>
          <a:p>
            <a:pPr marL="0" indent="0" algn="r">
              <a:buFont typeface="Arial" charset="0"/>
              <a:buNone/>
            </a:pPr>
            <a:endParaRPr lang="cs-CZ" sz="2400" smtClean="0">
              <a:latin typeface="Arial" charset="0"/>
              <a:cs typeface="Arial" charset="0"/>
            </a:endParaRPr>
          </a:p>
          <a:p>
            <a:pPr marL="0" indent="0" algn="r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Čistírna odpadních vod </a:t>
            </a:r>
          </a:p>
          <a:p>
            <a:pPr marL="0" indent="0" algn="r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(též „čovka“, ze zkratky ČOV)</a:t>
            </a:r>
          </a:p>
          <a:p>
            <a:pPr marL="0" indent="0" algn="r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je zařízení, ve kterém dochází k čištění odpadních vod. </a:t>
            </a:r>
          </a:p>
          <a:p>
            <a:pPr marL="0" indent="0" algn="r">
              <a:buFont typeface="Arial" charset="0"/>
              <a:buNone/>
            </a:pPr>
            <a:endParaRPr lang="cs-CZ" sz="240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2800" smtClean="0">
              <a:latin typeface="Arial" charset="0"/>
              <a:cs typeface="Arial" charset="0"/>
            </a:endParaRPr>
          </a:p>
        </p:txBody>
      </p:sp>
      <p:pic>
        <p:nvPicPr>
          <p:cNvPr id="6148" name="Obráze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565400"/>
            <a:ext cx="4567238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TextovéPole 4"/>
          <p:cNvSpPr txBox="1">
            <a:spLocks noChangeArrowheads="1"/>
          </p:cNvSpPr>
          <p:nvPr/>
        </p:nvSpPr>
        <p:spPr bwMode="auto">
          <a:xfrm>
            <a:off x="107950" y="5949950"/>
            <a:ext cx="45672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cs-CZ" sz="1200" i="1" dirty="0"/>
              <a:t>Obr. č. 1: Čistírna odpadních </a:t>
            </a:r>
            <a:r>
              <a:rPr lang="cs-CZ" sz="1200" i="1" dirty="0" smtClean="0"/>
              <a:t>vod</a:t>
            </a:r>
            <a:endParaRPr lang="cs-CZ" sz="12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7737"/>
          </a:xfrm>
        </p:spPr>
        <p:txBody>
          <a:bodyPr/>
          <a:lstStyle/>
          <a:p>
            <a:r>
              <a:rPr lang="cs-CZ" sz="2800" b="1" smtClean="0">
                <a:latin typeface="Arial" charset="0"/>
                <a:cs typeface="Arial" charset="0"/>
              </a:rPr>
              <a:t/>
            </a:r>
            <a:br>
              <a:rPr lang="cs-CZ" sz="2800" b="1" smtClean="0">
                <a:latin typeface="Arial" charset="0"/>
                <a:cs typeface="Arial" charset="0"/>
              </a:rPr>
            </a:br>
            <a:r>
              <a:rPr lang="cs-CZ" sz="2800" b="1" smtClean="0">
                <a:latin typeface="Arial" charset="0"/>
                <a:cs typeface="Arial" charset="0"/>
              </a:rPr>
              <a:t/>
            </a:r>
            <a:br>
              <a:rPr lang="cs-CZ" sz="2800" b="1" smtClean="0">
                <a:latin typeface="Arial" charset="0"/>
                <a:cs typeface="Arial" charset="0"/>
              </a:rPr>
            </a:br>
            <a:r>
              <a:rPr lang="cs-CZ" sz="2800" b="1" smtClean="0">
                <a:latin typeface="Arial" charset="0"/>
                <a:cs typeface="Arial" charset="0"/>
              </a:rPr>
              <a:t/>
            </a:r>
            <a:br>
              <a:rPr lang="cs-CZ" sz="2800" b="1" smtClean="0">
                <a:latin typeface="Arial" charset="0"/>
                <a:cs typeface="Arial" charset="0"/>
              </a:rPr>
            </a:br>
            <a:r>
              <a:rPr lang="cs-CZ" sz="2800" b="1" smtClean="0">
                <a:latin typeface="Arial" charset="0"/>
                <a:cs typeface="Arial" charset="0"/>
              </a:rPr>
              <a:t/>
            </a:r>
            <a:br>
              <a:rPr lang="cs-CZ" sz="2800" b="1" smtClean="0">
                <a:latin typeface="Arial" charset="0"/>
                <a:cs typeface="Arial" charset="0"/>
              </a:rPr>
            </a:br>
            <a:r>
              <a:rPr lang="cs-CZ" sz="2800" b="1" smtClean="0">
                <a:latin typeface="Arial" charset="0"/>
                <a:cs typeface="Arial" charset="0"/>
              </a:rPr>
              <a:t>                                  Fáze čištění odpadních vod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565400"/>
            <a:ext cx="8229600" cy="3560763"/>
          </a:xfrm>
        </p:spPr>
        <p:txBody>
          <a:bodyPr/>
          <a:lstStyle/>
          <a:p>
            <a:pPr marL="514350" indent="-514350">
              <a:buFont typeface="Arial" charset="0"/>
              <a:buAutoNum type="arabicPeriod"/>
              <a:defRPr/>
            </a:pPr>
            <a:endParaRPr lang="cs-CZ" sz="24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>
              <a:buFont typeface="Arial" charset="0"/>
              <a:buAutoNum type="arabicPeriod"/>
              <a:defRPr/>
            </a:pP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Mechanické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čištění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– odstraňování hrubých nečistot např. pomocí lapače písku, síta, usazování</a:t>
            </a:r>
          </a:p>
          <a:p>
            <a:pPr marL="514350" indent="-514350">
              <a:buFont typeface="Arial" charset="0"/>
              <a:buAutoNum type="arabicPeriod"/>
              <a:defRPr/>
            </a:pP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Chemické čištění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– za pomocí chemikálií vznik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shluků nečistot, vločkování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Font typeface="Arial" charset="0"/>
              <a:buAutoNum type="arabicPeriod"/>
              <a:defRPr/>
            </a:pP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Biologické čištění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– k odstranění nečistot se využívá činnosti zdravotně nezávadných mikroorganismů </a:t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a kyslíku (podobný proces jako samočištění vody </a:t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v řece)</a:t>
            </a:r>
          </a:p>
          <a:p>
            <a:pPr marL="514350" indent="-514350">
              <a:buFont typeface="Arial" charset="0"/>
              <a:buAutoNum type="arabicPeriod"/>
              <a:defRPr/>
            </a:pPr>
            <a:endParaRPr lang="cs-CZ" sz="2800" dirty="0" smtClean="0"/>
          </a:p>
          <a:p>
            <a:pPr marL="0" indent="0">
              <a:buFont typeface="Arial" charset="0"/>
              <a:buNone/>
              <a:defRPr/>
            </a:pPr>
            <a:endParaRPr lang="cs-CZ" sz="2800" dirty="0" smtClean="0"/>
          </a:p>
          <a:p>
            <a:pPr marL="0" indent="0">
              <a:buFont typeface="Arial" charset="0"/>
              <a:buNone/>
              <a:defRPr/>
            </a:pPr>
            <a:endParaRPr lang="cs-CZ" sz="2800" dirty="0"/>
          </a:p>
          <a:p>
            <a:pPr marL="0" indent="0">
              <a:buFont typeface="Arial" charset="0"/>
              <a:buNone/>
              <a:defRPr/>
            </a:pPr>
            <a:endParaRPr lang="cs-CZ" sz="2800" dirty="0" smtClean="0"/>
          </a:p>
          <a:p>
            <a:pPr marL="0" indent="0">
              <a:buFont typeface="Arial" charset="0"/>
              <a:buNone/>
              <a:defRPr/>
            </a:pPr>
            <a:endParaRPr lang="cs-CZ" sz="2800" dirty="0" smtClean="0"/>
          </a:p>
          <a:p>
            <a:pPr marL="0" indent="0">
              <a:buFont typeface="Arial" charset="0"/>
              <a:buNone/>
              <a:defRPr/>
            </a:pPr>
            <a:endParaRPr lang="cs-CZ" dirty="0" smtClean="0"/>
          </a:p>
          <a:p>
            <a:pPr marL="0" indent="0">
              <a:buFont typeface="Arial" charset="0"/>
              <a:buNone/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7737"/>
          </a:xfrm>
        </p:spPr>
        <p:txBody>
          <a:bodyPr/>
          <a:lstStyle/>
          <a:p>
            <a:r>
              <a:rPr lang="cs-CZ" sz="2800" b="1" smtClean="0">
                <a:latin typeface="Arial" charset="0"/>
                <a:cs typeface="Arial" charset="0"/>
              </a:rPr>
              <a:t/>
            </a:r>
            <a:br>
              <a:rPr lang="cs-CZ" sz="2800" b="1" smtClean="0">
                <a:latin typeface="Arial" charset="0"/>
                <a:cs typeface="Arial" charset="0"/>
              </a:rPr>
            </a:br>
            <a:r>
              <a:rPr lang="cs-CZ" sz="2800" b="1" smtClean="0">
                <a:latin typeface="Arial" charset="0"/>
                <a:cs typeface="Arial" charset="0"/>
              </a:rPr>
              <a:t/>
            </a:r>
            <a:br>
              <a:rPr lang="cs-CZ" sz="2800" b="1" smtClean="0">
                <a:latin typeface="Arial" charset="0"/>
                <a:cs typeface="Arial" charset="0"/>
              </a:rPr>
            </a:br>
            <a:r>
              <a:rPr lang="cs-CZ" sz="2800" b="1" smtClean="0">
                <a:latin typeface="Arial" charset="0"/>
                <a:cs typeface="Arial" charset="0"/>
              </a:rPr>
              <a:t/>
            </a:r>
            <a:br>
              <a:rPr lang="cs-CZ" sz="2800" b="1" smtClean="0">
                <a:latin typeface="Arial" charset="0"/>
                <a:cs typeface="Arial" charset="0"/>
              </a:rPr>
            </a:br>
            <a:r>
              <a:rPr lang="cs-CZ" sz="2800" b="1" smtClean="0">
                <a:latin typeface="Arial" charset="0"/>
                <a:cs typeface="Arial" charset="0"/>
              </a:rPr>
              <a:t/>
            </a:r>
            <a:br>
              <a:rPr lang="cs-CZ" sz="2800" b="1" smtClean="0">
                <a:latin typeface="Arial" charset="0"/>
                <a:cs typeface="Arial" charset="0"/>
              </a:rPr>
            </a:br>
            <a:r>
              <a:rPr lang="cs-CZ" sz="2800" b="1" smtClean="0">
                <a:latin typeface="Arial" charset="0"/>
                <a:cs typeface="Arial" charset="0"/>
              </a:rPr>
              <a:t>                                  Fáze čištění odpadních vod</a:t>
            </a:r>
          </a:p>
        </p:txBody>
      </p:sp>
      <p:sp>
        <p:nvSpPr>
          <p:cNvPr id="8195" name="Zástupný symbol pro obsah 1"/>
          <p:cNvSpPr>
            <a:spLocks noGrp="1"/>
          </p:cNvSpPr>
          <p:nvPr>
            <p:ph idx="1"/>
          </p:nvPr>
        </p:nvSpPr>
        <p:spPr>
          <a:xfrm>
            <a:off x="457200" y="2565400"/>
            <a:ext cx="8229600" cy="3384550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cs-CZ" sz="2400" smtClean="0">
              <a:solidFill>
                <a:schemeClr val="tx2"/>
              </a:solidFill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2800" smtClean="0"/>
          </a:p>
          <a:p>
            <a:pPr marL="0" indent="0">
              <a:buFont typeface="Arial" charset="0"/>
              <a:buNone/>
            </a:pPr>
            <a:endParaRPr lang="cs-CZ" sz="2800" smtClean="0"/>
          </a:p>
          <a:p>
            <a:pPr marL="0" indent="0">
              <a:buFont typeface="Arial" charset="0"/>
              <a:buNone/>
            </a:pPr>
            <a:endParaRPr lang="cs-CZ" sz="2800" smtClean="0"/>
          </a:p>
          <a:p>
            <a:pPr marL="0" indent="0">
              <a:buFont typeface="Arial" charset="0"/>
              <a:buNone/>
            </a:pPr>
            <a:endParaRPr lang="cs-CZ" sz="2800" smtClean="0"/>
          </a:p>
          <a:p>
            <a:pPr marL="0" indent="0">
              <a:buFont typeface="Arial" charset="0"/>
              <a:buNone/>
            </a:pPr>
            <a:endParaRPr lang="cs-CZ" sz="2800" smtClean="0"/>
          </a:p>
          <a:p>
            <a:pPr marL="0" indent="0">
              <a:buFont typeface="Arial" charset="0"/>
              <a:buNone/>
            </a:pPr>
            <a:endParaRPr lang="cs-CZ" sz="120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1200" smtClean="0">
              <a:latin typeface="Arial" charset="0"/>
              <a:cs typeface="Arial" charset="0"/>
            </a:endParaRPr>
          </a:p>
        </p:txBody>
      </p:sp>
      <p:pic>
        <p:nvPicPr>
          <p:cNvPr id="8196" name="Obráze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540000"/>
            <a:ext cx="8281988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TextovéPole 4"/>
          <p:cNvSpPr txBox="1">
            <a:spLocks noChangeArrowheads="1"/>
          </p:cNvSpPr>
          <p:nvPr/>
        </p:nvSpPr>
        <p:spPr bwMode="auto">
          <a:xfrm>
            <a:off x="107950" y="6165850"/>
            <a:ext cx="813593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  Obr. č. 2: Areál čistírny odpadních vod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7737"/>
          </a:xfrm>
        </p:spPr>
        <p:txBody>
          <a:bodyPr/>
          <a:lstStyle/>
          <a:p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>                </a:t>
            </a:r>
            <a:r>
              <a:rPr lang="cs-CZ" sz="2800" b="1" smtClean="0">
                <a:latin typeface="Arial" charset="0"/>
                <a:cs typeface="Arial" charset="0"/>
              </a:rPr>
              <a:t>Biologická čistírna odpadních vod</a:t>
            </a:r>
            <a:endParaRPr lang="cs-CZ" smtClean="0"/>
          </a:p>
        </p:txBody>
      </p:sp>
      <p:sp>
        <p:nvSpPr>
          <p:cNvPr id="8195" name="Zástupný symbol pro obsah 3"/>
          <p:cNvSpPr>
            <a:spLocks noGrp="1"/>
          </p:cNvSpPr>
          <p:nvPr>
            <p:ph idx="1"/>
          </p:nvPr>
        </p:nvSpPr>
        <p:spPr>
          <a:xfrm>
            <a:off x="395288" y="2565400"/>
            <a:ext cx="8229600" cy="4525963"/>
          </a:xfrm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V čistírně vod se napodobí a záměrně umocní, zintenzivní </a:t>
            </a: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přirozené rozkladné pochody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které normálně probíhají </a:t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v půdě i ve vodním prostředí</a:t>
            </a:r>
          </a:p>
          <a:p>
            <a:pPr marL="0" indent="0">
              <a:buFont typeface="Arial" charset="0"/>
              <a:buNone/>
              <a:defRPr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Rozeznáváme dva typy biologického čištění:</a:t>
            </a:r>
          </a:p>
          <a:p>
            <a:pPr marL="457200" indent="-457200">
              <a:buFont typeface="Arial" charset="0"/>
              <a:buAutoNum type="arabicPeriod"/>
              <a:defRPr/>
            </a:pP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Aerobní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– organismy musí mít zajištěny dostatečný přístup kyslíku (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biofiltry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457200" indent="-457200">
              <a:buFont typeface="Arial" charset="0"/>
              <a:buAutoNum type="arabicPeriod"/>
              <a:defRPr/>
            </a:pP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Anaerobní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– organismy žijí pouze v bezkyslíkatém prostředí, vzniká např. bioplyn (septik)</a:t>
            </a:r>
          </a:p>
          <a:p>
            <a:pPr marL="0" indent="0">
              <a:buFont typeface="Arial" charset="0"/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2124075" y="274638"/>
            <a:ext cx="6696075" cy="2217737"/>
          </a:xfrm>
        </p:spPr>
        <p:txBody>
          <a:bodyPr anchor="b"/>
          <a:lstStyle/>
          <a:p>
            <a:pPr algn="r" eaLnBrk="1" hangingPunct="1"/>
            <a:r>
              <a:rPr lang="cs-CZ" sz="2800" b="1" smtClean="0">
                <a:latin typeface="Arial" charset="0"/>
                <a:cs typeface="Arial" charset="0"/>
              </a:rPr>
              <a:t>Kořenová čistírna</a:t>
            </a:r>
          </a:p>
        </p:txBody>
      </p:sp>
      <p:sp>
        <p:nvSpPr>
          <p:cNvPr id="10243" name="Zástupný symbol pro obsah 1"/>
          <p:cNvSpPr>
            <a:spLocks noGrp="1"/>
          </p:cNvSpPr>
          <p:nvPr>
            <p:ph idx="1"/>
          </p:nvPr>
        </p:nvSpPr>
        <p:spPr>
          <a:xfrm>
            <a:off x="457200" y="2565400"/>
            <a:ext cx="8229600" cy="3887788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cs-CZ" sz="2400" smtClean="0">
              <a:solidFill>
                <a:schemeClr val="tx2"/>
              </a:solidFill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r>
              <a:rPr lang="cs-CZ" sz="2400" smtClean="0">
                <a:solidFill>
                  <a:schemeClr val="tx2"/>
                </a:solidFill>
                <a:latin typeface="Arial" charset="0"/>
                <a:cs typeface="Arial" charset="0"/>
              </a:rPr>
              <a:t>Kořenová čistírna </a:t>
            </a:r>
            <a:r>
              <a:rPr lang="cs-CZ" sz="2400" smtClean="0">
                <a:latin typeface="Arial" charset="0"/>
                <a:cs typeface="Arial" charset="0"/>
              </a:rPr>
              <a:t>je vhodná pro čištění odpadních vod menších obcí (do 100 obyvatel), popř. k dočištění vod.</a:t>
            </a:r>
          </a:p>
          <a:p>
            <a:pPr marL="0" indent="0">
              <a:buFont typeface="Arial" charset="0"/>
              <a:buNone/>
            </a:pPr>
            <a:r>
              <a:rPr lang="cs-CZ" sz="2400" smtClean="0">
                <a:solidFill>
                  <a:schemeClr val="tx2"/>
                </a:solidFill>
                <a:latin typeface="Arial" charset="0"/>
                <a:cs typeface="Arial" charset="0"/>
              </a:rPr>
              <a:t>Výskyt:</a:t>
            </a:r>
            <a:r>
              <a:rPr lang="cs-CZ" sz="2400" smtClean="0">
                <a:latin typeface="Arial" charset="0"/>
                <a:cs typeface="Arial" charset="0"/>
              </a:rPr>
              <a:t> </a:t>
            </a:r>
          </a:p>
          <a:p>
            <a:pPr marL="0" indent="0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1. přírodní mokřady - studánky</a:t>
            </a:r>
          </a:p>
          <a:p>
            <a:pPr marL="0" indent="0"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2. uměle vytvořený komplex  zavodněné nebo uměle zatopené vegetace - příkop</a:t>
            </a:r>
          </a:p>
          <a:p>
            <a:pPr marL="0" indent="0">
              <a:buFont typeface="Arial" charset="0"/>
              <a:buNone/>
            </a:pPr>
            <a:r>
              <a:rPr lang="cs-CZ" sz="2400" smtClean="0">
                <a:solidFill>
                  <a:schemeClr val="tx2"/>
                </a:solidFill>
                <a:latin typeface="Arial" charset="0"/>
                <a:cs typeface="Arial" charset="0"/>
              </a:rPr>
              <a:t>Typická vegetace</a:t>
            </a:r>
            <a:r>
              <a:rPr lang="cs-CZ" sz="2400" smtClean="0">
                <a:latin typeface="Arial" charset="0"/>
                <a:cs typeface="Arial" charset="0"/>
              </a:rPr>
              <a:t>: vodní hyacint (okřevek)             </a:t>
            </a:r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7737"/>
          </a:xfrm>
        </p:spPr>
        <p:txBody>
          <a:bodyPr anchor="b"/>
          <a:lstStyle/>
          <a:p>
            <a:pPr algn="r" eaLnBrk="1" hangingPunct="1"/>
            <a:r>
              <a:rPr lang="cs-CZ" sz="2800" b="1" smtClean="0">
                <a:latin typeface="Arial" charset="0"/>
                <a:cs typeface="Arial" charset="0"/>
              </a:rPr>
              <a:t>Princip kořenové čistírny</a:t>
            </a:r>
          </a:p>
        </p:txBody>
      </p:sp>
      <p:sp>
        <p:nvSpPr>
          <p:cNvPr id="11267" name="Zástupný symbol pro obsah 1"/>
          <p:cNvSpPr>
            <a:spLocks noGrp="1"/>
          </p:cNvSpPr>
          <p:nvPr>
            <p:ph sz="half" idx="1"/>
          </p:nvPr>
        </p:nvSpPr>
        <p:spPr>
          <a:xfrm>
            <a:off x="457200" y="2492375"/>
            <a:ext cx="3970338" cy="3168650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</p:txBody>
      </p:sp>
      <p:sp>
        <p:nvSpPr>
          <p:cNvPr id="11268" name="Zástupný symbol pro obsah 1"/>
          <p:cNvSpPr>
            <a:spLocks noGrp="1"/>
          </p:cNvSpPr>
          <p:nvPr>
            <p:ph sz="half" idx="2"/>
          </p:nvPr>
        </p:nvSpPr>
        <p:spPr>
          <a:xfrm>
            <a:off x="4499992" y="2852737"/>
            <a:ext cx="4330700" cy="3560763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2400" dirty="0" smtClean="0">
                <a:latin typeface="Arial" charset="0"/>
                <a:cs typeface="Arial" charset="0"/>
              </a:rPr>
              <a:t>Základním principem kořenové čističky je </a:t>
            </a:r>
            <a:r>
              <a:rPr lang="cs-CZ" sz="24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průtok předčištěné odpadní vody kořenovým filtrem. </a:t>
            </a:r>
          </a:p>
          <a:p>
            <a:pPr marL="0" indent="0">
              <a:buFont typeface="Arial" charset="0"/>
              <a:buNone/>
            </a:pPr>
            <a:r>
              <a:rPr lang="cs-CZ" sz="2400" dirty="0" smtClean="0">
                <a:latin typeface="Arial" charset="0"/>
                <a:cs typeface="Arial" charset="0"/>
              </a:rPr>
              <a:t>Na rozdíl od klasických čističek nepotřebují elektřinu ani chemické látky. </a:t>
            </a:r>
          </a:p>
        </p:txBody>
      </p:sp>
      <p:pic>
        <p:nvPicPr>
          <p:cNvPr id="11269" name="Obráze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852737"/>
            <a:ext cx="3887788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TextovéPole 3"/>
          <p:cNvSpPr txBox="1">
            <a:spLocks noChangeArrowheads="1"/>
          </p:cNvSpPr>
          <p:nvPr/>
        </p:nvSpPr>
        <p:spPr bwMode="auto">
          <a:xfrm>
            <a:off x="323851" y="5876925"/>
            <a:ext cx="388778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cs-CZ" sz="1200" i="1" dirty="0"/>
              <a:t>Obr. č. 3: Kořenová čistírna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>
          <a:xfrm>
            <a:off x="2195513" y="260350"/>
            <a:ext cx="6769100" cy="2232025"/>
          </a:xfrm>
        </p:spPr>
        <p:txBody>
          <a:bodyPr anchor="b"/>
          <a:lstStyle/>
          <a:p>
            <a:pPr algn="r" eaLnBrk="1" hangingPunct="1"/>
            <a:r>
              <a:rPr lang="cs-CZ" sz="2800" b="1" smtClean="0">
                <a:latin typeface="Arial" charset="0"/>
                <a:cs typeface="Arial" charset="0"/>
              </a:rPr>
              <a:t>Seznam literatury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2565400"/>
            <a:ext cx="8229600" cy="3560763"/>
          </a:xfrm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endParaRPr lang="cs-CZ" dirty="0" smtClean="0"/>
          </a:p>
          <a:p>
            <a:pPr marL="0" indent="0">
              <a:buFont typeface="Arial" charset="0"/>
              <a:buNone/>
              <a:defRPr/>
            </a:pPr>
            <a:endParaRPr lang="cs-CZ" sz="2800" dirty="0" smtClean="0"/>
          </a:p>
          <a:p>
            <a:pPr>
              <a:defRPr/>
            </a:pPr>
            <a:endParaRPr lang="cs-CZ" dirty="0"/>
          </a:p>
        </p:txBody>
      </p:sp>
      <p:sp>
        <p:nvSpPr>
          <p:cNvPr id="12292" name="Zástupný symbol pro obsah 1"/>
          <p:cNvSpPr>
            <a:spLocks noGrp="1"/>
          </p:cNvSpPr>
          <p:nvPr>
            <p:ph type="subTitle" idx="4294967295"/>
          </p:nvPr>
        </p:nvSpPr>
        <p:spPr>
          <a:xfrm>
            <a:off x="395288" y="2565400"/>
            <a:ext cx="8497887" cy="4032250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cs-CZ" sz="2000" smtClean="0"/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cs-CZ" sz="1600" smtClean="0">
                <a:latin typeface="Arial" charset="0"/>
                <a:cs typeface="Arial" charset="0"/>
              </a:rPr>
              <a:t>1. Bílek, M., Rychtera, J.: </a:t>
            </a:r>
            <a:r>
              <a:rPr lang="cs-CZ" sz="1600" i="1" smtClean="0">
                <a:latin typeface="Arial" charset="0"/>
                <a:cs typeface="Arial" charset="0"/>
              </a:rPr>
              <a:t>Krok za krokem</a:t>
            </a:r>
            <a:r>
              <a:rPr lang="cs-CZ" sz="1600" smtClean="0">
                <a:latin typeface="Arial" charset="0"/>
                <a:cs typeface="Arial" charset="0"/>
              </a:rPr>
              <a:t>, MOBY DICK, Praha, 1999, ISBN 80-86237-03-6</a:t>
            </a: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cs-CZ" sz="1600" smtClean="0">
                <a:latin typeface="Arial" charset="0"/>
                <a:cs typeface="Arial" charset="0"/>
              </a:rPr>
              <a:t>2. Čtrnáctová, H., Vaňková, V.: </a:t>
            </a:r>
            <a:r>
              <a:rPr lang="cs-CZ" sz="1600" i="1" smtClean="0">
                <a:latin typeface="Arial" charset="0"/>
                <a:cs typeface="Arial" charset="0"/>
              </a:rPr>
              <a:t>Co víme o chemických prvcích a anorganických</a:t>
            </a: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cs-CZ" sz="1600" i="1" smtClean="0">
                <a:latin typeface="Arial" charset="0"/>
                <a:cs typeface="Arial" charset="0"/>
              </a:rPr>
              <a:t>    sloučeninách</a:t>
            </a:r>
            <a:r>
              <a:rPr lang="cs-CZ" sz="1600" smtClean="0">
                <a:latin typeface="Arial" charset="0"/>
                <a:cs typeface="Arial" charset="0"/>
              </a:rPr>
              <a:t>, IRIS, Praha, 1992, 219-016-92</a:t>
            </a: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cs-CZ" sz="1600" smtClean="0">
                <a:latin typeface="Arial" charset="0"/>
                <a:cs typeface="Arial" charset="0"/>
              </a:rPr>
              <a:t>3. Mareček, A., Honza, J.: </a:t>
            </a:r>
            <a:r>
              <a:rPr lang="cs-CZ" sz="1600" i="1" smtClean="0">
                <a:latin typeface="Arial" charset="0"/>
                <a:cs typeface="Arial" charset="0"/>
              </a:rPr>
              <a:t>Chemie pro čtyřletá gymnázia, 1.díl</a:t>
            </a:r>
            <a:r>
              <a:rPr lang="cs-CZ" sz="1600" smtClean="0">
                <a:latin typeface="Arial" charset="0"/>
                <a:cs typeface="Arial" charset="0"/>
              </a:rPr>
              <a:t>, Nakladatelství Olomouc,         </a:t>
            </a:r>
            <a:br>
              <a:rPr lang="cs-CZ" sz="1600" smtClean="0">
                <a:latin typeface="Arial" charset="0"/>
                <a:cs typeface="Arial" charset="0"/>
              </a:rPr>
            </a:br>
            <a:r>
              <a:rPr lang="cs-CZ" sz="1600" smtClean="0">
                <a:latin typeface="Arial" charset="0"/>
                <a:cs typeface="Arial" charset="0"/>
              </a:rPr>
              <a:t>    Olomouc, 2005, ISBN 80-7182-055-5</a:t>
            </a: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cs-CZ" sz="1600" smtClean="0">
                <a:latin typeface="Arial" charset="0"/>
                <a:cs typeface="Arial" charset="0"/>
              </a:rPr>
              <a:t>4. Vacík, J. a spol.: </a:t>
            </a:r>
            <a:r>
              <a:rPr lang="cs-CZ" sz="1600" i="1" smtClean="0">
                <a:latin typeface="Arial" charset="0"/>
                <a:cs typeface="Arial" charset="0"/>
              </a:rPr>
              <a:t>Přehled středoškolské chemie</a:t>
            </a:r>
            <a:r>
              <a:rPr lang="cs-CZ" sz="1600" smtClean="0">
                <a:latin typeface="Arial" charset="0"/>
                <a:cs typeface="Arial" charset="0"/>
              </a:rPr>
              <a:t>, SPN, Praha, 1996, ISBN 80-85937-08-5</a:t>
            </a:r>
          </a:p>
          <a:p>
            <a:pPr marL="0" indent="0">
              <a:buFont typeface="Arial" charset="0"/>
              <a:buNone/>
            </a:pPr>
            <a:endParaRPr lang="cs-CZ" sz="160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160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2000" smtClean="0"/>
          </a:p>
          <a:p>
            <a:pPr marL="0" indent="0">
              <a:buFont typeface="Arial" charset="0"/>
              <a:buNone/>
            </a:pPr>
            <a:endParaRPr lang="cs-CZ" sz="2000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/>
          </p:nvPr>
        </p:nvSpPr>
        <p:spPr>
          <a:xfrm>
            <a:off x="2195513" y="260350"/>
            <a:ext cx="6769100" cy="2232025"/>
          </a:xfrm>
        </p:spPr>
        <p:txBody>
          <a:bodyPr anchor="b"/>
          <a:lstStyle/>
          <a:p>
            <a:pPr marL="0" indent="0" algn="r" eaLnBrk="1" hangingPunct="1"/>
            <a:r>
              <a:rPr lang="cs-CZ" sz="2800" b="1" dirty="0">
                <a:latin typeface="Arial" charset="0"/>
                <a:cs typeface="Arial" charset="0"/>
              </a:rPr>
              <a:t>Zdroje, autorská práva a citace</a:t>
            </a:r>
            <a:endParaRPr lang="cs-CZ" sz="2800" dirty="0">
              <a:latin typeface="Arial" charset="0"/>
              <a:cs typeface="Arial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2565400"/>
            <a:ext cx="8229600" cy="3560763"/>
          </a:xfrm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endParaRPr lang="cs-CZ" dirty="0" smtClean="0"/>
          </a:p>
          <a:p>
            <a:pPr marL="0" indent="0">
              <a:buFont typeface="Arial" charset="0"/>
              <a:buNone/>
              <a:defRPr/>
            </a:pPr>
            <a:endParaRPr lang="cs-CZ" sz="2800" dirty="0" smtClean="0"/>
          </a:p>
          <a:p>
            <a:pPr>
              <a:defRPr/>
            </a:pPr>
            <a:endParaRPr lang="cs-CZ" dirty="0"/>
          </a:p>
        </p:txBody>
      </p:sp>
      <p:sp>
        <p:nvSpPr>
          <p:cNvPr id="13316" name="Zástupný symbol pro obsah 1"/>
          <p:cNvSpPr>
            <a:spLocks noGrp="1"/>
          </p:cNvSpPr>
          <p:nvPr>
            <p:ph type="subTitle" idx="4294967295"/>
          </p:nvPr>
        </p:nvSpPr>
        <p:spPr>
          <a:xfrm>
            <a:off x="179512" y="2565400"/>
            <a:ext cx="8713663" cy="4032250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cs-CZ" sz="1600" dirty="0" smtClean="0">
                <a:latin typeface="Arial" charset="0"/>
                <a:cs typeface="Arial" charset="0"/>
              </a:rPr>
              <a:t>Obr</a:t>
            </a:r>
            <a:r>
              <a:rPr lang="cs-CZ" sz="1600" dirty="0" smtClean="0">
                <a:latin typeface="Arial" charset="0"/>
                <a:cs typeface="Arial" charset="0"/>
              </a:rPr>
              <a:t>. č. 1: </a:t>
            </a:r>
            <a:r>
              <a:rPr lang="cs-CZ" sz="1600" i="1" dirty="0" smtClean="0">
                <a:latin typeface="Arial" charset="0"/>
                <a:cs typeface="Arial" charset="0"/>
              </a:rPr>
              <a:t>Čistírna odpadních vod</a:t>
            </a:r>
            <a:r>
              <a:rPr lang="cs-CZ" sz="1600" dirty="0" smtClean="0">
                <a:latin typeface="Arial" charset="0"/>
                <a:cs typeface="Arial" charset="0"/>
              </a:rPr>
              <a:t>. Zdroj obrázku: WONG. </a:t>
            </a:r>
            <a:r>
              <a:rPr lang="cs-CZ" sz="1600" i="1" dirty="0" smtClean="0">
                <a:latin typeface="Arial" charset="0"/>
                <a:cs typeface="Arial" charset="0"/>
              </a:rPr>
              <a:t>wiki</a:t>
            </a:r>
            <a:r>
              <a:rPr lang="cs-CZ" sz="1600" dirty="0" smtClean="0">
                <a:latin typeface="Arial" charset="0"/>
                <a:cs typeface="Arial" charset="0"/>
              </a:rPr>
              <a:t> [online]. </a:t>
            </a:r>
            <a:br>
              <a:rPr lang="cs-CZ" sz="1600" dirty="0" smtClean="0">
                <a:latin typeface="Arial" charset="0"/>
                <a:cs typeface="Arial" charset="0"/>
              </a:rPr>
            </a:br>
            <a:r>
              <a:rPr lang="cs-CZ" sz="1600" dirty="0" smtClean="0">
                <a:latin typeface="Arial" charset="0"/>
                <a:cs typeface="Arial" charset="0"/>
              </a:rPr>
              <a:t>[cit. 30.3.2013]. Dostupný na </a:t>
            </a:r>
            <a:r>
              <a:rPr lang="cs-CZ" sz="1600" dirty="0" err="1" smtClean="0">
                <a:latin typeface="Arial" charset="0"/>
                <a:cs typeface="Arial" charset="0"/>
              </a:rPr>
              <a:t>WWW:http</a:t>
            </a:r>
            <a:r>
              <a:rPr lang="cs-CZ" sz="1600" dirty="0" smtClean="0">
                <a:latin typeface="Arial" charset="0"/>
                <a:cs typeface="Arial" charset="0"/>
              </a:rPr>
              <a:t>://cs.wikipedia.org/wiki/</a:t>
            </a:r>
            <a:r>
              <a:rPr lang="cs-CZ" sz="1600" dirty="0" err="1" smtClean="0">
                <a:latin typeface="Arial" charset="0"/>
                <a:cs typeface="Arial" charset="0"/>
              </a:rPr>
              <a:t>Soubor:Wongawetlands_sewage_plant.jpg</a:t>
            </a:r>
            <a:endParaRPr lang="cs-CZ" sz="1600" dirty="0" smtClean="0">
              <a:latin typeface="Arial" charset="0"/>
              <a:cs typeface="Arial" charset="0"/>
            </a:endParaRPr>
          </a:p>
          <a:p>
            <a:pPr marL="0" indent="0" eaLnBrk="1" hangingPunct="1">
              <a:buFont typeface="Arial" charset="0"/>
              <a:buNone/>
            </a:pPr>
            <a:r>
              <a:rPr lang="cs-CZ" sz="1600" dirty="0" smtClean="0">
                <a:latin typeface="Arial" charset="0"/>
                <a:cs typeface="Arial" charset="0"/>
              </a:rPr>
              <a:t>Obr</a:t>
            </a:r>
            <a:r>
              <a:rPr lang="cs-CZ" sz="1600" dirty="0" smtClean="0">
                <a:latin typeface="Arial" charset="0"/>
                <a:cs typeface="Arial" charset="0"/>
              </a:rPr>
              <a:t>. č. 2: </a:t>
            </a:r>
            <a:r>
              <a:rPr lang="cs-CZ" sz="1600" i="1" dirty="0" smtClean="0">
                <a:latin typeface="Arial" charset="0"/>
                <a:cs typeface="Arial" charset="0"/>
              </a:rPr>
              <a:t>Areál čistírny odpadních vod</a:t>
            </a:r>
            <a:r>
              <a:rPr lang="cs-CZ" sz="1600" dirty="0" smtClean="0">
                <a:latin typeface="Arial" charset="0"/>
                <a:cs typeface="Arial" charset="0"/>
              </a:rPr>
              <a:t>. Zdroj obrázku: AKTRON. </a:t>
            </a:r>
            <a:r>
              <a:rPr lang="cs-CZ" sz="1600" i="1" dirty="0" smtClean="0">
                <a:latin typeface="Arial" charset="0"/>
                <a:cs typeface="Arial" charset="0"/>
              </a:rPr>
              <a:t>wiki</a:t>
            </a:r>
            <a:r>
              <a:rPr lang="cs-CZ" sz="1600" dirty="0" smtClean="0">
                <a:latin typeface="Arial" charset="0"/>
                <a:cs typeface="Arial" charset="0"/>
              </a:rPr>
              <a:t> [online]. [cit. 30.3.2013]. </a:t>
            </a:r>
            <a:br>
              <a:rPr lang="cs-CZ" sz="1600" dirty="0" smtClean="0">
                <a:latin typeface="Arial" charset="0"/>
                <a:cs typeface="Arial" charset="0"/>
              </a:rPr>
            </a:br>
            <a:r>
              <a:rPr lang="cs-CZ" sz="1600" dirty="0" smtClean="0">
                <a:latin typeface="Arial" charset="0"/>
                <a:cs typeface="Arial" charset="0"/>
              </a:rPr>
              <a:t>Dostupný na WWW: http://upload.wikimedia.org/wikipedia/commons/b/b6/Praha%2C_Dejvice%2C_Baba%2C_%C4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1600" dirty="0" smtClean="0">
                <a:latin typeface="Arial" charset="0"/>
                <a:cs typeface="Arial" charset="0"/>
              </a:rPr>
              <a:t>Obr</a:t>
            </a:r>
            <a:r>
              <a:rPr lang="cs-CZ" sz="1600" dirty="0" smtClean="0">
                <a:latin typeface="Arial" charset="0"/>
                <a:cs typeface="Arial" charset="0"/>
              </a:rPr>
              <a:t>. č. 3: </a:t>
            </a:r>
            <a:r>
              <a:rPr lang="cs-CZ" sz="1600" i="1" dirty="0" smtClean="0">
                <a:latin typeface="Arial" charset="0"/>
                <a:cs typeface="Arial" charset="0"/>
              </a:rPr>
              <a:t>Kořenová čistírna</a:t>
            </a:r>
            <a:r>
              <a:rPr lang="cs-CZ" sz="1600" dirty="0" smtClean="0">
                <a:latin typeface="Arial" charset="0"/>
                <a:cs typeface="Arial" charset="0"/>
              </a:rPr>
              <a:t>. Zdroj obrázku: STEHLIKOVAP. </a:t>
            </a:r>
            <a:r>
              <a:rPr lang="cs-CZ" sz="1600" i="1" dirty="0" err="1" smtClean="0">
                <a:latin typeface="Arial" charset="0"/>
                <a:cs typeface="Arial" charset="0"/>
              </a:rPr>
              <a:t>enviwiki</a:t>
            </a:r>
            <a:r>
              <a:rPr lang="cs-CZ" sz="1600" dirty="0" smtClean="0">
                <a:latin typeface="Arial" charset="0"/>
                <a:cs typeface="Arial" charset="0"/>
              </a:rPr>
              <a:t> [online]. [cit. 30.3.2013]. Dostupný na WWW: http://</a:t>
            </a:r>
            <a:r>
              <a:rPr lang="cs-CZ" sz="1600" dirty="0" smtClean="0">
                <a:latin typeface="Arial" charset="0"/>
                <a:cs typeface="Arial" charset="0"/>
              </a:rPr>
              <a:t>www.enviwiki.cz/wiki/Soubor:Kcov-koberov.jpg#filelinks</a:t>
            </a:r>
          </a:p>
          <a:p>
            <a:pPr marL="0" indent="0">
              <a:spcBef>
                <a:spcPts val="1200"/>
              </a:spcBef>
              <a:buNone/>
              <a:defRPr/>
            </a:pPr>
            <a:r>
              <a:rPr lang="cs-CZ" sz="1600" dirty="0">
                <a:latin typeface="Arial" pitchFamily="34" charset="0"/>
                <a:cs typeface="Arial" pitchFamily="34" charset="0"/>
              </a:rPr>
              <a:t>Autor: Mgr. Monika Zemanová, PhD.</a:t>
            </a:r>
          </a:p>
          <a:p>
            <a:pPr marL="0" indent="0">
              <a:spcBef>
                <a:spcPts val="600"/>
              </a:spcBef>
              <a:buNone/>
              <a:defRPr/>
            </a:pPr>
            <a:r>
              <a:rPr lang="cs-CZ" sz="1600" dirty="0">
                <a:latin typeface="Arial" pitchFamily="34" charset="0"/>
                <a:cs typeface="Arial" pitchFamily="34" charset="0"/>
              </a:rPr>
              <a:t>Název díla: Voda, čistírna odpadních vod</a:t>
            </a:r>
          </a:p>
          <a:p>
            <a:pPr marL="0" indent="0">
              <a:buNone/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Datum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vzniku: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duben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2013                                                                                                    </a:t>
            </a:r>
          </a:p>
          <a:p>
            <a:pPr marL="0" indent="0">
              <a:buNone/>
              <a:defRPr/>
            </a:pPr>
            <a:r>
              <a:rPr lang="cs-CZ" sz="1600" dirty="0">
                <a:latin typeface="Arial" pitchFamily="34" charset="0"/>
                <a:cs typeface="Arial" pitchFamily="34" charset="0"/>
              </a:rPr>
              <a:t>Materiál je určen pro bezplatné používání pro potřeby výuky na všech typech škol</a:t>
            </a:r>
          </a:p>
          <a:p>
            <a:pPr marL="0" indent="0">
              <a:buNone/>
              <a:defRPr/>
            </a:pPr>
            <a:r>
              <a:rPr lang="cs-CZ" sz="1600" dirty="0">
                <a:latin typeface="Arial" pitchFamily="34" charset="0"/>
                <a:cs typeface="Arial" pitchFamily="34" charset="0"/>
              </a:rPr>
              <a:t>a školských zařízení. Jakékoliv další využití podléhá autorskému zákonu. Tato prezentace je autorským dílem.</a:t>
            </a:r>
          </a:p>
          <a:p>
            <a:pPr marL="0" indent="0" eaLnBrk="1" hangingPunct="1">
              <a:buFont typeface="Arial" charset="0"/>
              <a:buNone/>
            </a:pPr>
            <a:endParaRPr lang="cs-CZ" sz="1600" dirty="0" smtClean="0">
              <a:latin typeface="Arial" charset="0"/>
              <a:cs typeface="Arial" charset="0"/>
            </a:endParaRPr>
          </a:p>
          <a:p>
            <a:pPr marL="0" indent="0" eaLnBrk="1" hangingPunct="1">
              <a:buFont typeface="Arial" charset="0"/>
              <a:buNone/>
            </a:pPr>
            <a:endParaRPr lang="cs-CZ" sz="1600" dirty="0" smtClean="0"/>
          </a:p>
          <a:p>
            <a:pPr marL="0" indent="0" eaLnBrk="1" hangingPunct="1">
              <a:buFont typeface="Arial" charset="0"/>
              <a:buNone/>
            </a:pPr>
            <a:endParaRPr lang="cs-CZ" sz="16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cs-CZ" sz="2000" dirty="0" smtClean="0"/>
          </a:p>
          <a:p>
            <a:pPr marL="0" indent="0">
              <a:buFont typeface="Arial" charset="0"/>
              <a:buNone/>
            </a:pPr>
            <a:endParaRPr lang="cs-CZ" sz="2000" dirty="0" smtClean="0"/>
          </a:p>
          <a:p>
            <a:pPr marL="0" indent="0">
              <a:buFont typeface="Arial" charset="0"/>
              <a:buNone/>
            </a:pPr>
            <a:endParaRPr lang="cs-CZ" dirty="0" smtClean="0"/>
          </a:p>
          <a:p>
            <a:pPr marL="0" indent="0">
              <a:buFont typeface="Arial" charset="0"/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905</TotalTime>
  <Words>523</Words>
  <Application>Microsoft Office PowerPoint</Application>
  <PresentationFormat>Předvádění na obrazovce (4:3)</PresentationFormat>
  <Paragraphs>127</Paragraphs>
  <Slides>12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Obchodní akademie, Střední odborná škola   a Jazyková škola s právem státní jazykové zkoušky,  Hradec Králové</vt:lpstr>
      <vt:lpstr>Samostatná práce – voda</vt:lpstr>
      <vt:lpstr>Samostatná práce – řešení</vt:lpstr>
      <vt:lpstr>Samostatná práce – řešení</vt:lpstr>
      <vt:lpstr>Čistírna odpadních vod</vt:lpstr>
      <vt:lpstr>                                      Fáze čištění odpadních vod</vt:lpstr>
      <vt:lpstr>                                      Fáze čištění odpadních vod</vt:lpstr>
      <vt:lpstr>                  Biologická čistírna odpadních vod</vt:lpstr>
      <vt:lpstr>Kořenová čistírna</vt:lpstr>
      <vt:lpstr>Princip kořenové čistírny</vt:lpstr>
      <vt:lpstr>Seznam literatury</vt:lpstr>
      <vt:lpstr>Zdroje, autorská práva a 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Mamka</cp:lastModifiedBy>
  <cp:revision>131</cp:revision>
  <dcterms:created xsi:type="dcterms:W3CDTF">2012-11-30T22:17:21Z</dcterms:created>
  <dcterms:modified xsi:type="dcterms:W3CDTF">2013-07-12T00:48:26Z</dcterms:modified>
</cp:coreProperties>
</file>