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75" r:id="rId4"/>
    <p:sldId id="271" r:id="rId5"/>
    <p:sldId id="278" r:id="rId6"/>
    <p:sldId id="272" r:id="rId7"/>
    <p:sldId id="273" r:id="rId8"/>
    <p:sldId id="276" r:id="rId9"/>
    <p:sldId id="277" r:id="rId10"/>
    <p:sldId id="264" r:id="rId11"/>
    <p:sldId id="269" r:id="rId12"/>
    <p:sldId id="27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169" autoAdjust="0"/>
  </p:normalViewPr>
  <p:slideViewPr>
    <p:cSldViewPr>
      <p:cViewPr>
        <p:scale>
          <a:sx n="100" d="100"/>
          <a:sy n="100" d="100"/>
        </p:scale>
        <p:origin x="-1308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E1D5BB6-1E8F-4EC8-B6A8-6660FD827D6E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EF96B1B-7E3B-45FF-9A1A-10ECE214CE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40239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3: Příprava vodíku</a:t>
            </a:r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64EB4DD-E1A0-4B0A-A6C3-AA1C8F2673E6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B045FFE7-465C-4620-9AE1-B8E8A842346C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C7840D0-9EE0-4E34-AF2B-5BF1E3B358C0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1E5C8-604B-4886-A7C3-648A68FB1CE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FE4CF-770C-4871-8F78-458562D36BB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8183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2A445-4926-4EEE-80A5-D0576866059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DB077-84C7-480E-9EC5-4A258D85B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5479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1B810-419C-4DFD-87A8-49C9E8762DEE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F37B2-7A25-4B3C-8DBA-B3F040A4F6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385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4B9EED-8488-4E3B-8EDB-1C7E47FCABA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C8D6E-7EBC-4D92-B755-F18C99995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077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3827F-9980-46E4-989C-51D273F2445C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6D3E0-D8A7-40DF-9DF9-EC575B0354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315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87E293-913B-4E1B-83F7-68D6E9D6969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C296C-093A-45D7-B42E-13CB4B1A8D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38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1DBCC-E716-45C4-9189-F6C8DBB6410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13511-A5D6-410B-8D4B-6926FC569D3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8780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AA95E-B123-485D-959F-6415133445B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4A527-8F77-4D83-A1C2-DFEC1A54F6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6656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8AC75-D68B-43AD-8BD2-FB3CB7892E36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1A5F-0AA7-410D-BE22-1D5BCECD5A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960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340D4-0BDB-42AF-A088-5B6AB53391EB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60814-8D61-4C55-8740-38BE1BA9A3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5210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9183C-58C8-49FE-9D8F-FF20BB6B17C6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0C001-D9FA-4F7F-8D1E-9BA3346208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055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03419C8-A26E-4E39-8F3C-C066B9E4CDF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A1D5DF8-4C35-42EB-BD6C-EB943EAA10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1681792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VY_32_INOVACE_2_CHEMIE_04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Alkalické kovy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Alkalické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kovy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fyzikální a chemické vlastnosti, významné sloučeniny, využití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ýklad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Sestavte tabulku o alkalických kovech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410527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00113" y="2755900"/>
          <a:ext cx="6911975" cy="38512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1996"/>
                <a:gridCol w="879771"/>
                <a:gridCol w="1208221"/>
                <a:gridCol w="1223996"/>
                <a:gridCol w="1151996"/>
                <a:gridCol w="1295995"/>
              </a:tblGrid>
              <a:tr h="914367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Značka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Protonové</a:t>
                      </a:r>
                      <a:r>
                        <a:rPr lang="cs-CZ" sz="1800" baseline="0" dirty="0" smtClean="0"/>
                        <a:t> číslo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Elektro-negativita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Počet elektronů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Počet</a:t>
                      </a:r>
                    </a:p>
                    <a:p>
                      <a:r>
                        <a:rPr lang="cs-CZ" sz="1800" dirty="0" smtClean="0"/>
                        <a:t>valenčních</a:t>
                      </a:r>
                    </a:p>
                    <a:p>
                      <a:r>
                        <a:rPr lang="cs-CZ" sz="1800" dirty="0" smtClean="0"/>
                        <a:t>elektronů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lithium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Li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sodík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Na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draslík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rubidium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Rb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cesium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Cs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francium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Fr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04" marB="45704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 Tabulka o alkalických kovech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410527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00113" y="2755900"/>
          <a:ext cx="6911975" cy="38512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1996"/>
                <a:gridCol w="879771"/>
                <a:gridCol w="1208221"/>
                <a:gridCol w="1223996"/>
                <a:gridCol w="1151996"/>
                <a:gridCol w="1295995"/>
              </a:tblGrid>
              <a:tr h="914367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Značka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Protonové</a:t>
                      </a:r>
                      <a:r>
                        <a:rPr lang="cs-CZ" sz="1800" baseline="0" dirty="0" smtClean="0"/>
                        <a:t> číslo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Elektro-negativita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Počet elektronů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Počet</a:t>
                      </a:r>
                    </a:p>
                    <a:p>
                      <a:r>
                        <a:rPr lang="cs-CZ" sz="1800" dirty="0" smtClean="0"/>
                        <a:t>valenčních</a:t>
                      </a:r>
                    </a:p>
                    <a:p>
                      <a:r>
                        <a:rPr lang="cs-CZ" sz="1800" dirty="0" smtClean="0"/>
                        <a:t>elektronů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lithium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Li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0,97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sodík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Na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11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1,0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11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draslík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19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0,91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19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rubidium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Rb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37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0,89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37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cesium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Cs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55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0,86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55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</a:tr>
              <a:tr h="4894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francium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Fr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87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0,86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87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marL="91430" marR="91430" marT="45704" marB="45704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Základní údaje</a:t>
            </a:r>
          </a:p>
        </p:txBody>
      </p:sp>
      <p:sp>
        <p:nvSpPr>
          <p:cNvPr id="5123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Alkalické kovy: (skupina: I.A)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Prvky: Li, Na, K, Rb, Cs, Fr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Výskyt: v přírodě pouze ve sloučeninách (mořská sůl)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Výroba: elektrolýza tavenin solí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Fyzikální vlastnosti: </a:t>
            </a:r>
            <a:r>
              <a:rPr lang="cs-CZ" sz="2400" smtClean="0">
                <a:latin typeface="Arial" charset="0"/>
                <a:cs typeface="Arial" charset="0"/>
              </a:rPr>
              <a:t>stříbřitě lesklé kovy, měkké - dají se krájet příborovým nožem, uchovávají se pod petrolejem (poměrně rychle se oxidují)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Základní údaje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41036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100" smtClean="0">
                <a:latin typeface="Arial" charset="0"/>
                <a:cs typeface="Arial" charset="0"/>
              </a:rPr>
              <a:t>                                                                                                                                                                         </a:t>
            </a:r>
            <a:r>
              <a:rPr lang="cs-CZ" sz="2400" smtClean="0">
                <a:latin typeface="Arial" charset="0"/>
                <a:cs typeface="Arial" charset="0"/>
              </a:rPr>
              <a:t>Sodík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                                                                                je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                                                                      stříbrolesklý,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                                                                       měkký kov.</a:t>
            </a:r>
          </a:p>
          <a:p>
            <a:pPr marL="0" indent="0">
              <a:buFont typeface="Arial" charset="0"/>
              <a:buNone/>
            </a:pPr>
            <a:r>
              <a:rPr lang="cs-CZ" sz="1100" smtClean="0">
                <a:latin typeface="Arial" charset="0"/>
                <a:cs typeface="Arial" charset="0"/>
              </a:rPr>
              <a:t>Měkký kov.                                                                                                                                                      </a:t>
            </a: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100" smtClean="0">
                <a:latin typeface="Arial" charset="0"/>
                <a:cs typeface="Arial" charset="0"/>
              </a:rPr>
              <a:t>Obr. č. 1: Sodík – měkký kov</a:t>
            </a: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100" smtClean="0">
                <a:latin typeface="Arial" charset="0"/>
                <a:cs typeface="Arial" charset="0"/>
              </a:rPr>
              <a:t>                                                                                                          </a:t>
            </a:r>
          </a:p>
        </p:txBody>
      </p:sp>
      <p:pic>
        <p:nvPicPr>
          <p:cNvPr id="6148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552700"/>
            <a:ext cx="6048375" cy="361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Chemické vlastnosti </a:t>
            </a:r>
          </a:p>
        </p:txBody>
      </p:sp>
      <p:sp>
        <p:nvSpPr>
          <p:cNvPr id="7171" name="Zástupný symbol pro obsah 1"/>
          <p:cNvSpPr>
            <a:spLocks noGrp="1"/>
          </p:cNvSpPr>
          <p:nvPr>
            <p:ph sz="half" idx="1"/>
          </p:nvPr>
        </p:nvSpPr>
        <p:spPr>
          <a:xfrm>
            <a:off x="323850" y="2492375"/>
            <a:ext cx="4038600" cy="42497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Ze všech prvků mají nejnižší elektronegativitu, jsou tedy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velmi reaktivní</a:t>
            </a:r>
            <a:r>
              <a:rPr lang="cs-CZ" sz="2400" smtClean="0">
                <a:latin typeface="Arial" charset="0"/>
                <a:cs typeface="Arial" charset="0"/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u="sng" smtClean="0"/>
              <a:t>Pokus</a:t>
            </a:r>
            <a:r>
              <a:rPr lang="cs-CZ" smtClean="0"/>
              <a:t>: </a:t>
            </a:r>
            <a:r>
              <a:rPr lang="cs-CZ" smtClean="0">
                <a:solidFill>
                  <a:schemeClr val="tx2"/>
                </a:solidFill>
              </a:rPr>
              <a:t>Jak reaguje sodík </a:t>
            </a:r>
            <a:br>
              <a:rPr lang="cs-CZ" smtClean="0">
                <a:solidFill>
                  <a:schemeClr val="tx2"/>
                </a:solidFill>
              </a:rPr>
            </a:br>
            <a:r>
              <a:rPr lang="cs-CZ" smtClean="0">
                <a:solidFill>
                  <a:schemeClr val="tx2"/>
                </a:solidFill>
              </a:rPr>
              <a:t>s vodou?</a:t>
            </a: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Malý kousek sodíku opatrně vhoďte </a:t>
            </a:r>
            <a:br>
              <a:rPr lang="cs-CZ" smtClean="0"/>
            </a:br>
            <a:r>
              <a:rPr lang="cs-CZ" smtClean="0"/>
              <a:t>na filtrační papír plovoucí na vodě. Vysvětlete.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7172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2492375"/>
            <a:ext cx="4038600" cy="41052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000" smtClean="0">
                <a:latin typeface="Arial" charset="0"/>
                <a:cs typeface="Arial" charset="0"/>
              </a:rPr>
              <a:t>Obr. č. 2: Plamen sodíku</a:t>
            </a: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2565400"/>
            <a:ext cx="4103687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Reakce alkalických kovů s vodou</a:t>
            </a:r>
          </a:p>
        </p:txBody>
      </p:sp>
      <p:sp>
        <p:nvSpPr>
          <p:cNvPr id="8195" name="Zástupný symbol pro obsah 1"/>
          <p:cNvSpPr>
            <a:spLocks noGrp="1"/>
          </p:cNvSpPr>
          <p:nvPr>
            <p:ph sz="half" idx="1"/>
          </p:nvPr>
        </p:nvSpPr>
        <p:spPr>
          <a:xfrm>
            <a:off x="250825" y="2492375"/>
            <a:ext cx="3455988" cy="41783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000" smtClean="0">
                <a:latin typeface="Arial" charset="0"/>
                <a:cs typeface="Arial" charset="0"/>
              </a:rPr>
              <a:t>Obr. č. 3: Přítomnost hydroxidu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8196" name="Zástupný symbol pro obsah 2"/>
          <p:cNvSpPr>
            <a:spLocks noGrp="1"/>
          </p:cNvSpPr>
          <p:nvPr>
            <p:ph sz="half" idx="2"/>
          </p:nvPr>
        </p:nvSpPr>
        <p:spPr>
          <a:xfrm>
            <a:off x="4500563" y="2565400"/>
            <a:ext cx="4186237" cy="41036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Reakce sodíku s vodou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je velmi bouřlivá. Vidíme intenzivní plamen, slyšíme „prskání“ (vodík).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2Na + 2H</a:t>
            </a:r>
            <a:r>
              <a:rPr lang="cs-CZ" sz="2400" baseline="-25000" smtClean="0">
                <a:latin typeface="Arial" charset="0"/>
                <a:cs typeface="Arial" charset="0"/>
              </a:rPr>
              <a:t>2</a:t>
            </a:r>
            <a:r>
              <a:rPr lang="cs-CZ" sz="2400" smtClean="0">
                <a:latin typeface="Arial" charset="0"/>
                <a:cs typeface="Arial" charset="0"/>
              </a:rPr>
              <a:t>O → 2NaOH + H</a:t>
            </a:r>
            <a:r>
              <a:rPr lang="cs-CZ" sz="2400" baseline="-25000" smtClean="0">
                <a:latin typeface="Arial" charset="0"/>
                <a:cs typeface="Arial" charset="0"/>
              </a:rPr>
              <a:t>2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Přítomnost hydroxidu sodného dokážeme fialovým zbarvením fenolftaleinu.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</p:txBody>
      </p:sp>
      <p:pic>
        <p:nvPicPr>
          <p:cNvPr id="81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997200"/>
            <a:ext cx="4176712" cy="297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Významné sloučeniny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>
          <a:xfrm>
            <a:off x="323850" y="2492375"/>
            <a:ext cx="8424863" cy="36337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! Všechny alkalické kovy bouřlivě reagují s vodou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za vzniku příslušného hydroxidu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a vodíku.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Významné sloučeniny: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hydroxid sodný, hydroxid draselný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bílé krystal. látky, žíraviny, základní chemikálie</a:t>
            </a: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Vlastnosti hydroxidů</a:t>
            </a:r>
          </a:p>
        </p:txBody>
      </p:sp>
      <p:sp>
        <p:nvSpPr>
          <p:cNvPr id="7172" name="Zástupný symbol pro obsah 2"/>
          <p:cNvSpPr>
            <a:spLocks noGrp="1"/>
          </p:cNvSpPr>
          <p:nvPr>
            <p:ph sz="half" idx="1"/>
          </p:nvPr>
        </p:nvSpPr>
        <p:spPr>
          <a:xfrm>
            <a:off x="323850" y="2492375"/>
            <a:ext cx="4968875" cy="363378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u="sng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Pokus</a:t>
            </a:r>
            <a:r>
              <a:rPr lang="cs-CZ" sz="2400" dirty="0" smtClean="0">
                <a:latin typeface="Arial" charset="0"/>
                <a:cs typeface="Arial" charset="0"/>
              </a:rPr>
              <a:t>: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Zřeďte roztok hydroxidu sodného vodou. Dbejte bezpečnostních podmínek.</a:t>
            </a: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Nachystáme kádinku s vodou.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Přes skleněnou tyčinku opatrně naléváme roztok hydroxidu sodného.</a:t>
            </a: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5580063" y="2492375"/>
            <a:ext cx="3390900" cy="356235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  <a:cs typeface="Arial" charset="0"/>
              </a:rPr>
              <a:t> </a:t>
            </a: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200" dirty="0" smtClean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!Pozor vždy hydroxid     </a:t>
            </a:r>
            <a:b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 do vody, né opačně!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Jedná se o exotermní     </a:t>
            </a:r>
            <a:b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reakce hrozí poleptání.</a:t>
            </a:r>
            <a:endParaRPr lang="cs-CZ" sz="2400" dirty="0">
              <a:solidFill>
                <a:schemeClr val="tx2"/>
              </a:solidFill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Další významné sloučeniny</a:t>
            </a:r>
          </a:p>
        </p:txBody>
      </p:sp>
      <p:sp>
        <p:nvSpPr>
          <p:cNvPr id="11267" name="Zástupný symbol pro obsah 1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6718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Soda  x  Jedlá soda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Na</a:t>
            </a:r>
            <a:r>
              <a:rPr lang="cs-CZ" sz="2400" baseline="-25000" smtClean="0">
                <a:latin typeface="Arial" charset="0"/>
                <a:cs typeface="Arial" charset="0"/>
              </a:rPr>
              <a:t>2</a:t>
            </a:r>
            <a:r>
              <a:rPr lang="cs-CZ" sz="2400" smtClean="0">
                <a:latin typeface="Arial" charset="0"/>
                <a:cs typeface="Arial" charset="0"/>
              </a:rPr>
              <a:t>CO</a:t>
            </a:r>
            <a:r>
              <a:rPr lang="cs-CZ" sz="2400" baseline="-25000" smtClean="0">
                <a:latin typeface="Arial" charset="0"/>
                <a:cs typeface="Arial" charset="0"/>
              </a:rPr>
              <a:t>3</a:t>
            </a:r>
            <a:r>
              <a:rPr lang="cs-CZ" sz="2400" smtClean="0">
                <a:latin typeface="Arial" charset="0"/>
                <a:cs typeface="Arial" charset="0"/>
              </a:rPr>
              <a:t> x NaHCO</a:t>
            </a:r>
            <a:r>
              <a:rPr lang="cs-CZ" sz="2400" baseline="-25000" smtClean="0">
                <a:latin typeface="Arial" charset="0"/>
                <a:cs typeface="Arial" charset="0"/>
              </a:rPr>
              <a:t>3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uhličitan sodný x hydrogenuhličitan sodný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  ↓                          ↓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výroba skla		součást kypřících prášků do pečiva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textilní průmysl	k neutralizaci žaludečních šťáv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(snazší nanášení barev)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čištění praček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229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600" i="1" smtClean="0">
                <a:latin typeface="Arial" charset="0"/>
                <a:cs typeface="Arial" charset="0"/>
              </a:rPr>
              <a:t>Krok za krokem</a:t>
            </a:r>
            <a:r>
              <a:rPr lang="cs-CZ" sz="1600" smtClean="0">
                <a:latin typeface="Arial" charset="0"/>
                <a:cs typeface="Arial" charset="0"/>
              </a:rPr>
              <a:t>, MOBY DICK, Praha, 1999, ISBN 80-86237-03-6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2. Čtrnáctová, H., Vaňková, V.: </a:t>
            </a:r>
            <a:r>
              <a:rPr lang="cs-CZ" sz="1600" i="1" smtClean="0">
                <a:latin typeface="Arial" charset="0"/>
                <a:cs typeface="Arial" charset="0"/>
              </a:rPr>
              <a:t>Co víme o chemických prvcích a anorganických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i="1" smtClean="0">
                <a:latin typeface="Arial" charset="0"/>
                <a:cs typeface="Arial" charset="0"/>
              </a:rPr>
              <a:t>    sloučeninách</a:t>
            </a:r>
            <a:r>
              <a:rPr lang="cs-CZ" sz="1600" smtClean="0">
                <a:latin typeface="Arial" charset="0"/>
                <a:cs typeface="Arial" charset="0"/>
              </a:rPr>
              <a:t>, IRIS, Praha, 1992, 219-016-92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smtClean="0">
                <a:latin typeface="Arial" charset="0"/>
                <a:cs typeface="Arial" charset="0"/>
              </a:rPr>
              <a:t>Chemie pro čtyřletá gymnázia, 1.díl</a:t>
            </a:r>
            <a:r>
              <a:rPr lang="cs-CZ" sz="160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smtClean="0">
                <a:latin typeface="Arial" charset="0"/>
                <a:cs typeface="Arial" charset="0"/>
              </a:rPr>
            </a:br>
            <a:r>
              <a:rPr lang="cs-CZ" sz="1600" smtClean="0">
                <a:latin typeface="Arial" charset="0"/>
                <a:cs typeface="Arial" charset="0"/>
              </a:rPr>
              <a:t>    Olomouc, 2005, ISBN 80-7182-055-5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buFont typeface="Arial" charset="0"/>
              <a:buNone/>
            </a:pPr>
            <a:endParaRPr 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331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</a:t>
            </a:r>
            <a:r>
              <a:rPr lang="cs-CZ" sz="1600" dirty="0" smtClean="0">
                <a:latin typeface="Arial" charset="0"/>
                <a:cs typeface="Arial" charset="0"/>
              </a:rPr>
              <a:t>. č. 1 : Sodík, měkký kov. [fotografie]. Zemanová M., Hradec Králové, 2013</a:t>
            </a:r>
            <a:r>
              <a:rPr lang="cs-CZ" sz="1600" dirty="0" smtClean="0">
                <a:latin typeface="Arial" charset="0"/>
                <a:cs typeface="Arial" charset="0"/>
              </a:rPr>
              <a:t>.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Obr. č. 2 : Plamen sodíku. [fotografie]. Zemanová M., Hradec Králové, 2013</a:t>
            </a:r>
            <a:r>
              <a:rPr lang="cs-CZ" sz="1600" dirty="0" smtClean="0">
                <a:latin typeface="Arial" charset="0"/>
                <a:cs typeface="Arial" charset="0"/>
              </a:rPr>
              <a:t>.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Obr. č. 3 : Přítomnost hydroxidu. [fotografie]. Zemanová M., Hradec Králové, 2013.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Pozn.: tabulky vytvořeny </a:t>
            </a:r>
            <a:r>
              <a:rPr lang="cs-CZ" sz="1600" dirty="0" smtClean="0">
                <a:latin typeface="Arial" charset="0"/>
                <a:cs typeface="Arial" charset="0"/>
              </a:rPr>
              <a:t>autorem</a:t>
            </a:r>
          </a:p>
          <a:p>
            <a:pPr marL="0" indent="0">
              <a:spcBef>
                <a:spcPts val="1200"/>
              </a:spcBef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Název díla: Alkalické kovy</a:t>
            </a:r>
          </a:p>
          <a:p>
            <a:pPr marL="0" indent="0">
              <a:buNone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Datum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vzniku: duben 2013                                                                                                    </a:t>
            </a:r>
          </a:p>
          <a:p>
            <a:pPr marL="0" indent="0"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škol</a:t>
            </a:r>
          </a:p>
          <a:p>
            <a:pPr marL="0" indent="0"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 Tato prezentace je autorským dílem.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840</TotalTime>
  <Words>543</Words>
  <Application>Microsoft Office PowerPoint</Application>
  <PresentationFormat>Předvádění na obrazovce (4:3)</PresentationFormat>
  <Paragraphs>242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 a Jazyková škola s právem státní jazykové zkoušky,  Hradec Králové</vt:lpstr>
      <vt:lpstr>         Sestavte tabulku o alkalických kovech</vt:lpstr>
      <vt:lpstr>         Tabulka o alkalických kovech</vt:lpstr>
      <vt:lpstr>Základní údaje</vt:lpstr>
      <vt:lpstr>Základní údaje</vt:lpstr>
      <vt:lpstr>Chemické vlastnosti </vt:lpstr>
      <vt:lpstr>Reakce alkalických kovů s vodou</vt:lpstr>
      <vt:lpstr>Významné sloučeniny</vt:lpstr>
      <vt:lpstr>Vlastnosti hydroxidů</vt:lpstr>
      <vt:lpstr>Další významné sloučeniny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119</cp:revision>
  <dcterms:created xsi:type="dcterms:W3CDTF">2012-11-30T22:17:21Z</dcterms:created>
  <dcterms:modified xsi:type="dcterms:W3CDTF">2013-07-12T00:43:55Z</dcterms:modified>
</cp:coreProperties>
</file>