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71" r:id="rId3"/>
    <p:sldId id="272" r:id="rId4"/>
    <p:sldId id="276" r:id="rId5"/>
    <p:sldId id="278" r:id="rId6"/>
    <p:sldId id="281" r:id="rId7"/>
    <p:sldId id="277" r:id="rId8"/>
    <p:sldId id="264" r:id="rId9"/>
    <p:sldId id="279" r:id="rId10"/>
    <p:sldId id="280" r:id="rId11"/>
    <p:sldId id="269" r:id="rId12"/>
    <p:sldId id="28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35101163-66E1-4B48-91E3-BE4A51A5713C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2FD6A94-5A28-4D63-BFA1-FB5D32F4DD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9582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3: Příprava vodíku</a:t>
            </a:r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9B62D7A-9C88-4466-B1C8-F76AFF7772CA}" type="slidenum">
              <a:rPr lang="cs-CZ" smtClean="0"/>
              <a:pPr eaLnBrk="1" hangingPunct="1"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3: Příprava vodíku</a:t>
            </a:r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1AB2B4C-DC4B-437E-8DCE-B4A64427F34D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3: Příprava vodíku</a:t>
            </a:r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F668A17-574F-4C9B-B0E1-490C6F4A5C30}" type="slidenum">
              <a:rPr lang="cs-CZ" smtClean="0"/>
              <a:pPr eaLnBrk="1" hangingPunct="1"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D70D41A-9C19-4E99-B9DE-16EFCFA2548A}" type="slidenum">
              <a:rPr lang="cs-CZ" smtClean="0"/>
              <a:pPr eaLnBrk="1" hangingPunct="1"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057FC969-DF17-43D7-80B2-5A018409A819}" type="slidenum">
              <a:rPr lang="cs-CZ" smtClean="0"/>
              <a:pPr eaLnBrk="1" hangingPunct="1"/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01DC5-3B93-4DDD-BE41-0C65790D1032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10C74-EA31-4299-8E1C-F582970661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329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3BC93-DE0D-414A-A50A-D0F7DA182D7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C9B09-CC53-4A5B-BF85-0B1497395D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908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04E83-5A79-4394-8F91-8EC994727677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9ADF9-263E-4765-9005-F60B82AF648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9078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73CB4-5611-49C7-85DD-ACA7331BFAB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DFB82-4A24-481A-AEC8-90B373B03D9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3530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23680-21DE-462A-9D4B-2FE77A33EF65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C7631D-4431-450F-A27E-16C5B04C0D6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5792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C5233-41C4-4A16-9E0A-66C47F3F0095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CE7EC-54A5-4323-A310-699C37390E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2427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F656B-93A0-4529-ABF3-82797C3D980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3D23-2513-44A0-A216-2EFB734520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3233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9521A-676C-4566-8F24-D3C9CC1A6D4E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C53D4-6D8D-49C2-BFA5-7ED44E781DB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651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F137B-0232-4567-9CB4-886660D170D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1B198D-A745-409A-9636-D95C46900C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6858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275C5-E701-441F-8E10-269F0DE3D3AF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12850-7ECD-4457-899E-4F799A4CCC8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657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A1140D-4EE8-4830-93FD-21CF15A6A93C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F2457-9CE0-4A4F-80AA-C264952792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8308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F5C4485-999C-423F-942E-B16F5D63DB50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BF0973-EA64-499E-A858-A31D7942A1A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9019495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VY_32_INOVACE_2_CHEMIE_05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Kuchyňská sůl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Chemie, Základy přírodních věd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Kuchyňská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sůl – sloučenina sodíku a chlóru, druhy soli, zdroje soli, koření, zdravá strava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 látky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Základní údaje</a:t>
            </a:r>
          </a:p>
        </p:txBody>
      </p:sp>
      <p:sp>
        <p:nvSpPr>
          <p:cNvPr id="3075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2492375"/>
            <a:ext cx="3394075" cy="36337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400" smtClean="0">
              <a:solidFill>
                <a:schemeClr val="tx2"/>
              </a:solidFill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Kuchyňská sůl </a:t>
            </a:r>
            <a:r>
              <a:rPr lang="cs-CZ" smtClean="0">
                <a:solidFill>
                  <a:schemeClr val="tx2"/>
                </a:solidFill>
                <a:latin typeface="Arial" charset="0"/>
                <a:cs typeface="Arial" charset="0"/>
              </a:rPr>
              <a:t>(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NaCl)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chlorid sodný, v přírodě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se vyskytující v podobě nerostu halitu, tzv. soli kamenné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rozpustná ve vodě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</p:txBody>
      </p:sp>
      <p:sp>
        <p:nvSpPr>
          <p:cNvPr id="3076" name="Zástupný symbol pro obsah 2"/>
          <p:cNvSpPr>
            <a:spLocks noGrp="1"/>
          </p:cNvSpPr>
          <p:nvPr>
            <p:ph sz="half" idx="2"/>
          </p:nvPr>
        </p:nvSpPr>
        <p:spPr>
          <a:xfrm>
            <a:off x="3779838" y="2492375"/>
            <a:ext cx="4895850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                                                                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Obr. č. 1. Kuchyňská sůl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7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2636838"/>
            <a:ext cx="4681538" cy="331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Z textu vypište 3 druhy soli,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stručně jej popište </a:t>
            </a:r>
          </a:p>
        </p:txBody>
      </p:sp>
      <p:sp>
        <p:nvSpPr>
          <p:cNvPr id="4099" name="Zástupný symbol pro obsah 1"/>
          <p:cNvSpPr>
            <a:spLocks noGrp="1"/>
          </p:cNvSpPr>
          <p:nvPr>
            <p:ph sz="half" idx="1"/>
          </p:nvPr>
        </p:nvSpPr>
        <p:spPr>
          <a:xfrm>
            <a:off x="323850" y="2492375"/>
            <a:ext cx="8351838" cy="424973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b="1" smtClean="0"/>
              <a:t>Bílé doly, lomy a moře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Většina soli se získává ze solných ložisek těžbou nebo odpařováním. Kamenná sůl se dobývá v kamenných dolech, rozemele se na prach, proseje a zabalí. V obchodě se prodává </a:t>
            </a:r>
            <a:br>
              <a:rPr lang="cs-CZ" sz="2400" smtClean="0"/>
            </a:br>
            <a:r>
              <a:rPr lang="cs-CZ" sz="2400" smtClean="0"/>
              <a:t>pod názvem „stolní sůl“. Charakteristické pro ni je, že vlhne </a:t>
            </a:r>
            <a:br>
              <a:rPr lang="cs-CZ" sz="2400" smtClean="0"/>
            </a:br>
            <a:r>
              <a:rPr lang="cs-CZ" sz="2400" smtClean="0"/>
              <a:t>a mírně hrudkovatí. </a:t>
            </a:r>
          </a:p>
          <a:p>
            <a:pPr marL="0" indent="0">
              <a:buFont typeface="Arial" charset="0"/>
              <a:buNone/>
            </a:pPr>
            <a:r>
              <a:rPr lang="cs-CZ" sz="2400" smtClean="0"/>
              <a:t>Solivarská sůl se získává z přirozeně slaných spodních vod. </a:t>
            </a:r>
            <a:br>
              <a:rPr lang="cs-CZ" sz="2400" smtClean="0"/>
            </a:br>
            <a:r>
              <a:rPr lang="cs-CZ" sz="2400" smtClean="0"/>
              <a:t>V přírodě se vyskytující sůl kamenná se rozpustí ve vodě, vyčistí </a:t>
            </a:r>
            <a:br>
              <a:rPr lang="cs-CZ" sz="2400" smtClean="0"/>
            </a:br>
            <a:r>
              <a:rPr lang="cs-CZ" sz="2400" smtClean="0"/>
              <a:t>a zahřátím odpaří. Většinou se rozpouští přímo v solných dolech </a:t>
            </a:r>
            <a:br>
              <a:rPr lang="cs-CZ" sz="2400" smtClean="0"/>
            </a:br>
            <a:r>
              <a:rPr lang="cs-CZ" sz="2400" smtClean="0"/>
              <a:t>a roztok se pak čerpá na zemský povrch, kde se zahřívá. </a:t>
            </a:r>
            <a:endParaRPr lang="cs-CZ" sz="24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Z textu vypište 3 druhy soli,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stručně jej popište 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381635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Takto získaná sůl je sněhobílá, sypká, velmi jemná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kvalitní.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Mořská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sůl vzniká odpařením mořské vody (z 1 litru mořské vody lze získat 27 gramů soli). Slaná voda se přivádí buď do přirozených nebo uměle vytvořených nádrží, kde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působením slunce a větru odpařuje. Protože je neustále pod vlivem okolního prostředí, musí se důkladně čistit.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dražší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 Výpisky z textu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3816350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Kamenná sůl </a:t>
            </a:r>
            <a:r>
              <a:rPr lang="cs-CZ" sz="2400" dirty="0" smtClean="0">
                <a:latin typeface="Arial" charset="0"/>
                <a:cs typeface="Arial" charset="0"/>
              </a:rPr>
              <a:t>– těžbou z dolů, „stolní“ sůl, vlhne 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a hrudkovatí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Solivarská sůl </a:t>
            </a:r>
            <a:r>
              <a:rPr lang="cs-CZ" sz="2400" dirty="0" smtClean="0">
                <a:latin typeface="Arial" charset="0"/>
                <a:cs typeface="Arial" charset="0"/>
              </a:rPr>
              <a:t>– z přirozeně slaných spodních vod, sněhobílá, sypká, velmi jemná a kvalitní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Mořská sůl </a:t>
            </a:r>
            <a:r>
              <a:rPr lang="cs-CZ" sz="2400" dirty="0" smtClean="0">
                <a:latin typeface="Arial" charset="0"/>
                <a:cs typeface="Arial" charset="0"/>
              </a:rPr>
              <a:t>– odpařením mořské vody, přirozené nebo uměle vytvořené nádrže, důraz na čištění, dražší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Evropská města spojovaná se solí 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381635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Janov, Benátky           Salzburg              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Bochnia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Polsko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latin typeface="Arial" charset="0"/>
                <a:cs typeface="Arial" charset="0"/>
              </a:rPr>
              <a:t>↓                              ↓                                       ↓</a:t>
            </a: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charset="0"/>
                <a:cs typeface="Arial" charset="0"/>
              </a:rPr>
              <a:t>v</a:t>
            </a:r>
            <a:r>
              <a:rPr lang="cs-CZ" sz="2400" dirty="0" smtClean="0">
                <a:latin typeface="Arial" charset="0"/>
                <a:cs typeface="Arial" charset="0"/>
              </a:rPr>
              <a:t>ystavění paláců             světoznámá ložiska    nejstarší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a klášterů z obchodu       soli kamenné, lomy    důl na světě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ze solí v antice</a:t>
            </a: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Ze solných dolů</a:t>
            </a:r>
          </a:p>
        </p:txBody>
      </p:sp>
      <p:pic>
        <p:nvPicPr>
          <p:cNvPr id="8195" name="Zástupný symbol pro obsah 1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313" y="2636838"/>
            <a:ext cx="5111750" cy="3633787"/>
          </a:xfrm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5795963" y="2492375"/>
            <a:ext cx="2879725" cy="356235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200" dirty="0" smtClean="0">
                <a:latin typeface="Arial" charset="0"/>
                <a:cs typeface="Arial" charset="0"/>
              </a:rPr>
              <a:t> </a:t>
            </a: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200" dirty="0"/>
              <a:t> </a:t>
            </a:r>
            <a:r>
              <a:rPr lang="cs-CZ" sz="2400" dirty="0" smtClean="0"/>
              <a:t>Solný </a:t>
            </a:r>
            <a:r>
              <a:rPr lang="cs-CZ" sz="2400" dirty="0"/>
              <a:t>důl </a:t>
            </a:r>
            <a:r>
              <a:rPr lang="cs-CZ" sz="2400" dirty="0" err="1" smtClean="0"/>
              <a:t>Wieliczka</a:t>
            </a:r>
            <a:endParaRPr lang="cs-CZ" sz="2400" dirty="0"/>
          </a:p>
          <a:p>
            <a:pPr marL="0" indent="0">
              <a:buFont typeface="Arial" charset="0"/>
              <a:buNone/>
              <a:defRPr/>
            </a:pPr>
            <a:r>
              <a:rPr lang="cs-CZ" sz="2400" dirty="0"/>
              <a:t>b</a:t>
            </a:r>
            <a:r>
              <a:rPr lang="cs-CZ" sz="2400" dirty="0" smtClean="0"/>
              <a:t>yl zařazen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/>
              <a:t>n</a:t>
            </a:r>
            <a:r>
              <a:rPr lang="cs-CZ" sz="2400" dirty="0" smtClean="0"/>
              <a:t>a seznam</a:t>
            </a:r>
            <a:r>
              <a:rPr lang="cs-CZ" sz="2400" dirty="0"/>
              <a:t> </a:t>
            </a:r>
            <a:r>
              <a:rPr lang="cs-CZ" sz="2400" dirty="0" smtClean="0"/>
              <a:t>světového kulturního dědictví UNESCO</a:t>
            </a:r>
            <a:r>
              <a:rPr lang="cs-CZ" sz="2400" dirty="0"/>
              <a:t> </a:t>
            </a: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solidFill>
                <a:schemeClr val="tx2"/>
              </a:solidFill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8197" name="TextovéPole 2"/>
          <p:cNvSpPr txBox="1">
            <a:spLocks noChangeArrowheads="1"/>
          </p:cNvSpPr>
          <p:nvPr/>
        </p:nvSpPr>
        <p:spPr bwMode="auto">
          <a:xfrm>
            <a:off x="468313" y="6381750"/>
            <a:ext cx="5111799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č. 2: Solný důl </a:t>
            </a:r>
            <a:r>
              <a:rPr lang="cs-CZ" sz="1200" i="1" dirty="0" err="1"/>
              <a:t>Wieliczka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Sůl jediné koření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minerálního původu</a:t>
            </a:r>
          </a:p>
        </p:txBody>
      </p:sp>
      <p:sp>
        <p:nvSpPr>
          <p:cNvPr id="9219" name="Zástupný symbol pro obsah 1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6718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Sodík</a:t>
            </a:r>
            <a:r>
              <a:rPr lang="cs-CZ" sz="2400" dirty="0" smtClean="0">
                <a:latin typeface="Arial" charset="0"/>
                <a:cs typeface="Arial" charset="0"/>
              </a:rPr>
              <a:t> -  kvalitní přenos nervových vzruchů a podpora svalové činnosti, regulace krevního tlaku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Chlor</a:t>
            </a:r>
            <a:r>
              <a:rPr lang="cs-CZ" sz="2400" dirty="0" smtClean="0">
                <a:latin typeface="Arial" charset="0"/>
                <a:cs typeface="Arial" charset="0"/>
              </a:rPr>
              <a:t> – zažívání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Prvky přidávané do soli: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Jod</a:t>
            </a:r>
            <a:r>
              <a:rPr lang="cs-CZ" sz="2400" dirty="0" smtClean="0">
                <a:latin typeface="Arial" charset="0"/>
                <a:cs typeface="Arial" charset="0"/>
              </a:rPr>
              <a:t> – důležitým zdrojem právě sůl, činnost štítné žlázy, struma na krku, demence u dětí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Fluor</a:t>
            </a:r>
            <a:r>
              <a:rPr lang="cs-CZ" sz="2400" dirty="0" smtClean="0">
                <a:latin typeface="Arial" charset="0"/>
                <a:cs typeface="Arial" charset="0"/>
              </a:rPr>
              <a:t> – chrání zubní sklovinu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Rizika nadbytečného solení</a:t>
            </a:r>
          </a:p>
        </p:txBody>
      </p:sp>
      <p:sp>
        <p:nvSpPr>
          <p:cNvPr id="10243" name="Zástupný symbol pro obsah 1"/>
          <p:cNvSpPr>
            <a:spLocks noGrp="1"/>
          </p:cNvSpPr>
          <p:nvPr>
            <p:ph idx="1"/>
          </p:nvPr>
        </p:nvSpPr>
        <p:spPr>
          <a:xfrm>
            <a:off x="467544" y="2708920"/>
            <a:ext cx="8229600" cy="36718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Vysoký krevní tlak   </a:t>
            </a:r>
            <a:r>
              <a:rPr lang="cs-CZ" sz="2400" dirty="0" smtClean="0">
                <a:latin typeface="Arial" charset="0"/>
                <a:cs typeface="Arial" charset="0"/>
              </a:rPr>
              <a:t>→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cévní mozkové příhody, srdeční selhání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(zhruba třetina nadměrných konzumentů soli trpí nebezpečně vysokým krevním tlakem)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Denní příjem soli: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5 gramů soli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(klasický rohlík 0,47g/ 100g    čerstvé mléko 0,15g/100g 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krajíc chleba 1,32g/100g     pivo 0,03g/100g)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Jak omezit přísun soli</a:t>
            </a:r>
          </a:p>
        </p:txBody>
      </p:sp>
      <p:sp>
        <p:nvSpPr>
          <p:cNvPr id="11267" name="Zástupný symbol pro obsah 1"/>
          <p:cNvSpPr>
            <a:spLocks noGrp="1"/>
          </p:cNvSpPr>
          <p:nvPr>
            <p:ph idx="1"/>
          </p:nvPr>
        </p:nvSpPr>
        <p:spPr>
          <a:xfrm>
            <a:off x="467544" y="2708920"/>
            <a:ext cx="8229600" cy="3671888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</a:pPr>
            <a:r>
              <a:rPr lang="cs-CZ" sz="2400" dirty="0" smtClean="0">
                <a:latin typeface="Arial" charset="0"/>
                <a:cs typeface="Arial" charset="0"/>
              </a:rPr>
              <a:t>Nikdy nepřisolovat pokrmy bez ochutnání.</a:t>
            </a:r>
          </a:p>
          <a:p>
            <a:pPr marL="457200" indent="-457200">
              <a:buFont typeface="Arial" charset="0"/>
              <a:buAutoNum type="arabicPeriod"/>
            </a:pPr>
            <a:r>
              <a:rPr lang="cs-CZ" sz="2400" dirty="0" smtClean="0">
                <a:latin typeface="Arial" charset="0"/>
                <a:cs typeface="Arial" charset="0"/>
              </a:rPr>
              <a:t>K vaření rýže, těstovin a brambor stačí minimum soli. Asi 30% soli přechází do pokrmu.</a:t>
            </a:r>
          </a:p>
          <a:p>
            <a:pPr marL="457200" indent="-457200">
              <a:buFont typeface="Arial" charset="0"/>
              <a:buAutoNum type="arabicPeriod"/>
            </a:pPr>
            <a:r>
              <a:rPr lang="cs-CZ" sz="2400" dirty="0" smtClean="0">
                <a:latin typeface="Arial" charset="0"/>
                <a:cs typeface="Arial" charset="0"/>
              </a:rPr>
              <a:t>Omezit spotřebu pochutin: hořčice, kečup, přísad 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k masu.</a:t>
            </a:r>
          </a:p>
          <a:p>
            <a:pPr marL="457200" indent="-457200">
              <a:buFont typeface="Arial" charset="0"/>
              <a:buAutoNum type="arabicPeriod"/>
            </a:pPr>
            <a:r>
              <a:rPr lang="cs-CZ" sz="2400" dirty="0" smtClean="0">
                <a:latin typeface="Arial" charset="0"/>
                <a:cs typeface="Arial" charset="0"/>
              </a:rPr>
              <a:t>Slané „mlsání“ nahradit sušeným ovocem.</a:t>
            </a:r>
          </a:p>
          <a:p>
            <a:pPr marL="457200" indent="-457200">
              <a:buFont typeface="Arial" charset="0"/>
              <a:buAutoNum type="arabicPeriod"/>
            </a:pPr>
            <a:r>
              <a:rPr lang="cs-CZ" sz="2400" dirty="0" smtClean="0">
                <a:latin typeface="Arial" charset="0"/>
                <a:cs typeface="Arial" charset="0"/>
              </a:rPr>
              <a:t>Výraznou chuť pokrmům dodají bylinky (tymián, petrželka, pažitka, estragon,…)</a:t>
            </a:r>
          </a:p>
          <a:p>
            <a:pPr marL="457200" indent="-457200">
              <a:buFont typeface="Arial" charset="0"/>
              <a:buAutoNum type="arabicPeriod"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229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20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  <a:cs typeface="Arial" charset="0"/>
              </a:rPr>
              <a:t>1. Bílek, M., Rychtera, J.: </a:t>
            </a:r>
            <a:r>
              <a:rPr lang="cs-CZ" sz="1600" i="1" dirty="0" smtClean="0">
                <a:latin typeface="Arial" charset="0"/>
                <a:cs typeface="Arial" charset="0"/>
              </a:rPr>
              <a:t>Krok za krokem</a:t>
            </a:r>
            <a:r>
              <a:rPr lang="cs-CZ" sz="1600" dirty="0" smtClean="0">
                <a:latin typeface="Arial" charset="0"/>
                <a:cs typeface="Arial" charset="0"/>
              </a:rPr>
              <a:t>, MOBY DICK, Praha, 1999, ISBN 80-86237-03-6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  <a:cs typeface="Arial" charset="0"/>
              </a:rPr>
              <a:t>2. Čtrnáctová, H., Vaňková, V.: </a:t>
            </a:r>
            <a:r>
              <a:rPr lang="cs-CZ" sz="1600" i="1" dirty="0" smtClean="0">
                <a:latin typeface="Arial" charset="0"/>
                <a:cs typeface="Arial" charset="0"/>
              </a:rPr>
              <a:t>Co víme o chemických prvcích a anorganických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  <a:defRPr/>
            </a:pPr>
            <a:r>
              <a:rPr lang="cs-CZ" sz="1600" i="1" dirty="0" smtClean="0">
                <a:latin typeface="Arial" charset="0"/>
                <a:cs typeface="Arial" charset="0"/>
              </a:rPr>
              <a:t>    sloučeninách</a:t>
            </a:r>
            <a:r>
              <a:rPr lang="cs-CZ" sz="1600" dirty="0" smtClean="0">
                <a:latin typeface="Arial" charset="0"/>
                <a:cs typeface="Arial" charset="0"/>
              </a:rPr>
              <a:t>, IRIS, Praha, 1992, 219-016-92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  <a:cs typeface="Arial" charset="0"/>
              </a:rPr>
              <a:t>3. Mareček, A., Honza, J.: </a:t>
            </a:r>
            <a:r>
              <a:rPr lang="cs-CZ" sz="1600" i="1" dirty="0" smtClean="0">
                <a:latin typeface="Arial" charset="0"/>
                <a:cs typeface="Arial" charset="0"/>
              </a:rPr>
              <a:t>Chemie pro čtyřletá gymnázia, 1.díl</a:t>
            </a:r>
            <a:r>
              <a:rPr lang="cs-CZ" sz="1600" dirty="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Olomouc, 2005, ISBN 80-7182-055-5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  <a:cs typeface="Arial" charset="0"/>
              </a:rPr>
              <a:t>4. Vacík, J.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600" dirty="0" smtClean="0">
                <a:latin typeface="Arial" charset="0"/>
                <a:cs typeface="Arial" charset="0"/>
              </a:rPr>
              <a:t>, SPN, Praha, 1996, ISBN 80-85937-08-5</a:t>
            </a:r>
          </a:p>
          <a:p>
            <a:pPr marL="0" indent="0">
              <a:buFont typeface="Arial" charset="0"/>
              <a:buNone/>
              <a:defRPr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Další zdroj</a:t>
            </a:r>
            <a:r>
              <a:rPr lang="cs-CZ" sz="1400" dirty="0" smtClean="0">
                <a:uFill>
                  <a:solidFill>
                    <a:schemeClr val="tx1"/>
                  </a:solidFill>
                </a:uFill>
                <a:latin typeface="Arial" pitchFamily="34" charset="0"/>
                <a:cs typeface="Arial" pitchFamily="34" charset="0"/>
              </a:rPr>
              <a:t>: http://ekonomika.idnes.cz/svet-se-brani-presoleni-0si-/test.aspx?c=A020219_094617_test_jan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2000" dirty="0" smtClean="0"/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Zdroje, autorská práva a citace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331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Obr. č. 1: </a:t>
            </a:r>
            <a:r>
              <a:rPr lang="cs-CZ" sz="1600" i="1" dirty="0" smtClean="0">
                <a:latin typeface="Arial" charset="0"/>
                <a:cs typeface="Arial" charset="0"/>
              </a:rPr>
              <a:t>Kuchyňská sůl</a:t>
            </a:r>
            <a:r>
              <a:rPr lang="cs-CZ" sz="1600" dirty="0" smtClean="0">
                <a:latin typeface="Arial" charset="0"/>
                <a:cs typeface="Arial" charset="0"/>
              </a:rPr>
              <a:t>. Zdroj obrázku: MANGL. </a:t>
            </a:r>
            <a:r>
              <a:rPr lang="cs-CZ" sz="1600" i="1" dirty="0" smtClean="0">
                <a:latin typeface="Arial" charset="0"/>
                <a:cs typeface="Arial" charset="0"/>
              </a:rPr>
              <a:t>wiki</a:t>
            </a:r>
            <a:r>
              <a:rPr lang="cs-CZ" sz="1600" dirty="0" smtClean="0">
                <a:latin typeface="Arial" charset="0"/>
                <a:cs typeface="Arial" charset="0"/>
              </a:rPr>
              <a:t> [online]. [cit. 30.3.2013]. </a:t>
            </a:r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Dostupný na WWWhttp://cs.wikipedia.org/wiki/Soubor:Chlorid_sodn%C3%BD.JPG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Obr</a:t>
            </a:r>
            <a:r>
              <a:rPr lang="cs-CZ" sz="1600" dirty="0" smtClean="0">
                <a:latin typeface="Arial" charset="0"/>
                <a:cs typeface="Arial" charset="0"/>
              </a:rPr>
              <a:t>. č. 2: </a:t>
            </a:r>
            <a:r>
              <a:rPr lang="cs-CZ" sz="1600" i="1" dirty="0" smtClean="0">
                <a:latin typeface="Arial" charset="0"/>
                <a:cs typeface="Arial" charset="0"/>
              </a:rPr>
              <a:t>Solný důl </a:t>
            </a:r>
            <a:r>
              <a:rPr lang="cs-CZ" sz="1600" i="1" dirty="0" err="1" smtClean="0">
                <a:latin typeface="Arial" charset="0"/>
                <a:cs typeface="Arial" charset="0"/>
              </a:rPr>
              <a:t>Wieliczka</a:t>
            </a:r>
            <a:r>
              <a:rPr lang="cs-CZ" sz="1600" dirty="0" smtClean="0">
                <a:latin typeface="Arial" charset="0"/>
                <a:cs typeface="Arial" charset="0"/>
              </a:rPr>
              <a:t>. </a:t>
            </a:r>
            <a:r>
              <a:rPr lang="cs-CZ" sz="1600" dirty="0" smtClean="0"/>
              <a:t>Zdroj obrázku: AKTRON. </a:t>
            </a:r>
            <a:r>
              <a:rPr lang="cs-CZ" sz="1600" i="1" dirty="0" smtClean="0"/>
              <a:t>wiki</a:t>
            </a:r>
            <a:r>
              <a:rPr lang="cs-CZ" sz="1600" dirty="0" smtClean="0"/>
              <a:t> [online]. [cit. 30.3.2013].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600" dirty="0" smtClean="0"/>
              <a:t>Dostupný na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400" dirty="0" err="1" smtClean="0"/>
              <a:t>WWW:http</a:t>
            </a:r>
            <a:r>
              <a:rPr lang="cs-CZ" sz="1400" dirty="0" smtClean="0"/>
              <a:t>://upload.wikimedia.org/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/</a:t>
            </a:r>
            <a:r>
              <a:rPr lang="cs-CZ" sz="1400" dirty="0" err="1" smtClean="0"/>
              <a:t>commons</a:t>
            </a:r>
            <a:r>
              <a:rPr lang="cs-CZ" sz="1400" dirty="0" smtClean="0"/>
              <a:t>/f/f0/Wieliczka%2C_Soln%C3%A9_doly%2C</a:t>
            </a:r>
            <a:r>
              <a:rPr lang="cs-CZ" sz="1400" dirty="0" smtClean="0"/>
              <a:t>_</a:t>
            </a:r>
          </a:p>
          <a:p>
            <a:pPr marL="0" indent="0">
              <a:spcBef>
                <a:spcPts val="120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Autor: Mgr. Monika Zemanová, PhD.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Název díla: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Kuchyňská sůl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Datum vzniku: duben 2013                                                                                                    </a:t>
            </a:r>
          </a:p>
          <a:p>
            <a:pPr marL="0" indent="0"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Materiál je určen pro bezplatné používání pro potřeby výuky na všech typech škol</a:t>
            </a:r>
          </a:p>
          <a:p>
            <a:pPr marL="0" indent="0"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 Tato prezentace je autorským dílem.</a:t>
            </a:r>
          </a:p>
          <a:p>
            <a:pPr marL="0" indent="0" eaLnBrk="1" hangingPunct="1">
              <a:buFont typeface="Arial" charset="0"/>
              <a:buNone/>
            </a:pPr>
            <a:endParaRPr lang="cs-CZ" sz="1400" dirty="0" smtClean="0"/>
          </a:p>
          <a:p>
            <a:pPr marL="0" indent="0" eaLnBrk="1" hangingPunct="1">
              <a:buFont typeface="Arial" charset="0"/>
              <a:buNone/>
            </a:pPr>
            <a:endParaRPr lang="cs-CZ" sz="1400" dirty="0" smtClean="0"/>
          </a:p>
          <a:p>
            <a:pPr marL="0" indent="0" eaLnBrk="1" hangingPunct="1">
              <a:buFont typeface="Arial" charset="0"/>
              <a:buNone/>
            </a:pPr>
            <a:endParaRPr lang="cs-CZ" sz="1400" dirty="0" smtClean="0"/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 </a:t>
            </a:r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939</TotalTime>
  <Words>426</Words>
  <Application>Microsoft Office PowerPoint</Application>
  <PresentationFormat>Předvádění na obrazovce (4:3)</PresentationFormat>
  <Paragraphs>178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Obchodní akademie, Střední odborná škola   a Jazyková škola s právem státní jazykové zkoušky,  Hradec Králové</vt:lpstr>
      <vt:lpstr>Základní údaje</vt:lpstr>
      <vt:lpstr>Z textu vypište 3 druhy soli, stručně jej popište </vt:lpstr>
      <vt:lpstr>Z textu vypište 3 druhy soli, stručně jej popište </vt:lpstr>
      <vt:lpstr> Výpisky z textu</vt:lpstr>
      <vt:lpstr>Evropská města spojovaná se solí </vt:lpstr>
      <vt:lpstr>Ze solných dolů</vt:lpstr>
      <vt:lpstr>Sůl jediné koření minerálního původu</vt:lpstr>
      <vt:lpstr>Rizika nadbytečného solení</vt:lpstr>
      <vt:lpstr>Jak omezit přísun soli</vt:lpstr>
      <vt:lpstr>Seznam literatury</vt:lpstr>
      <vt:lpstr>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131</cp:revision>
  <dcterms:created xsi:type="dcterms:W3CDTF">2012-11-30T22:17:21Z</dcterms:created>
  <dcterms:modified xsi:type="dcterms:W3CDTF">2013-07-12T00:48:18Z</dcterms:modified>
</cp:coreProperties>
</file>