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79" r:id="rId4"/>
    <p:sldId id="280" r:id="rId5"/>
    <p:sldId id="271" r:id="rId6"/>
    <p:sldId id="281" r:id="rId7"/>
    <p:sldId id="282" r:id="rId8"/>
    <p:sldId id="278" r:id="rId9"/>
    <p:sldId id="272" r:id="rId10"/>
    <p:sldId id="273" r:id="rId11"/>
    <p:sldId id="269" r:id="rId12"/>
    <p:sldId id="28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169" autoAdjust="0"/>
  </p:normalViewPr>
  <p:slideViewPr>
    <p:cSldViewPr>
      <p:cViewPr>
        <p:scale>
          <a:sx n="100" d="100"/>
          <a:sy n="100" d="100"/>
        </p:scale>
        <p:origin x="-1308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1D30454-1FEB-4BC8-954E-717DB83992D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275173B-E1A5-4CC7-A1DA-9C778E8606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487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C23BDB2-D1D5-477D-AA95-48C87567A798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0C47097-1EC7-435A-B520-D29DE1EE6490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7EAC5-A0AF-42EA-871C-EB3D13EA0FE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06482-A822-466F-97BD-9708C51B1AE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583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50B47-EC0E-4252-A8E2-2F790FC7A64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82F70-C548-4772-8278-00B68E4981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490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2F711-6126-4646-914D-30DB9ECFF7B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08FE1-5EBC-40B0-B77C-8F9AEECD39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040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40F1B-138C-4127-A307-AD1D84FF5B5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68367-5D9E-47A9-9A5E-67A4D30389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293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81BDD-1A83-4F83-9E28-30EB66E5F2F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E3687-F2C5-4884-B5CB-6F15AEF0AC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66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5CD58-3918-4081-BE07-9F936E24C8A7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385A0-D374-421C-9EA5-96BB379C47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024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DEDF6-95C4-49AE-8CED-390C80FD7F5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8B006-02F7-4A2B-82FF-DF1C5112D3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8643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43307-07F9-45B0-8064-07F175D829B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5C63E-7CD7-41BA-AF41-D529A91071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920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9714C-4D1E-4BE1-A908-B1A3CF237F12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D55AB-B3D1-4B9F-92AC-C92BD62871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7349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000A4-CC48-4E05-8349-B201727AA87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4CC48-5F4D-4103-9D63-1FDA6250C5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903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C8B96-7C7E-492C-92CE-D60C4946799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38796-551A-4713-BE78-77CDA74274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4433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1194D3-7C89-417D-A75B-3D84D19F283E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880771-8DD3-43A4-9A5F-70AE8F2BE7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1893058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VY_32_INOVACE_2_CHEMIE_06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Kovy alkalických zemin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Hořčík, opakování alkalické kovy, výklad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obecné vlastnosti kovů alkalických zemin, hořčík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ýklad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Opakování alkalické kovy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4105275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1.  Pojmenujte následující sloučeniny: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Na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K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CaSO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H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AsO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K HCO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pPr marL="457200" indent="-457200">
              <a:buFont typeface="Arial" charset="0"/>
              <a:buAutoNum type="arabicPeriod" startAt="2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Popište slovně a zapište chemickou rovnicí reakci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draslíku s vodou.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Řešení alkalické kovy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4105275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Názvosloví: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Na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peroxid sod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ný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K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– oxid drasel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ný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CaSO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síran vápe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natý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H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AsO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kyselina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trihydrogen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arsen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ičná</a:t>
            </a:r>
          </a:p>
          <a:p>
            <a:pPr marL="0" indent="0"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KHCO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hydrogen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uhl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ičitan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draselný</a:t>
            </a:r>
            <a:endParaRPr lang="cs-CZ" sz="2400" baseline="-25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Řešení alkalické kovy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4105275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 startAt="2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Popište slovně a zapište chemickou rovnicí reakci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draslíku s vodou.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Reakce draslíku s vodou je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bouřlivá reakce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draslík hoří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intenzivním plamenem. Vzniká vodík („syčí“, „prská“)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a hydroxid draselný (fialové zbarvení fenolftaleinu.)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2K + 2H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→ H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+ 2KOH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Kovy alkalických zemin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- obecné vlastnosti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Kovy alkalických zemin: (skupina: II.A)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Prvky: </a:t>
            </a:r>
            <a:r>
              <a:rPr lang="cs-CZ" sz="2400" dirty="0" err="1" smtClean="0">
                <a:latin typeface="Arial" charset="0"/>
                <a:cs typeface="Arial" charset="0"/>
              </a:rPr>
              <a:t>Be</a:t>
            </a:r>
            <a:r>
              <a:rPr lang="cs-CZ" sz="2400" dirty="0" smtClean="0">
                <a:latin typeface="Arial" charset="0"/>
                <a:cs typeface="Arial" charset="0"/>
              </a:rPr>
              <a:t>, Mg, Ca, </a:t>
            </a:r>
            <a:r>
              <a:rPr lang="cs-CZ" sz="2400" dirty="0" err="1" smtClean="0">
                <a:latin typeface="Arial" charset="0"/>
                <a:cs typeface="Arial" charset="0"/>
              </a:rPr>
              <a:t>Sr</a:t>
            </a:r>
            <a:r>
              <a:rPr lang="cs-CZ" sz="2400" dirty="0" smtClean="0">
                <a:latin typeface="Arial" charset="0"/>
                <a:cs typeface="Arial" charset="0"/>
              </a:rPr>
              <a:t>, Ba, </a:t>
            </a:r>
            <a:r>
              <a:rPr lang="cs-CZ" sz="2400" dirty="0" err="1" smtClean="0">
                <a:latin typeface="Arial" charset="0"/>
                <a:cs typeface="Arial" charset="0"/>
              </a:rPr>
              <a:t>Ra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Výskyt: v zemské kůře (Ca – 5. nejrozšířenější prvek), zelené barvivo chlorofyl (Mg), minerály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Výroba: elektrolýza tavenin solí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Kovy alkalických zemin jsou méně reaktivní než alkalické kovy (dva valenční elektrony v atomech prvků II. A).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Hořčík</a:t>
            </a:r>
          </a:p>
        </p:txBody>
      </p:sp>
      <p:sp>
        <p:nvSpPr>
          <p:cNvPr id="7171" name="Zástupný symbol pro obsah 5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Výskyt: zemská kůra, mořská voda (Mrtvé moře), zelené listové barvivo (chlorofyl), biogenní prvek (tj. součástí živých organismů, včetně lidského těla)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Výroba: elektrolýza taveniny bezvodého chloridu hořečnatého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Fyzikální vlastnosti: stříbrolesklý, měkký , kujný kov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Hořčík – chemické </a:t>
            </a:r>
            <a:r>
              <a:rPr lang="cs-CZ" sz="2800" b="1" dirty="0" smtClean="0">
                <a:latin typeface="Arial" charset="0"/>
                <a:cs typeface="Arial" charset="0"/>
              </a:rPr>
              <a:t>vlastnosti</a:t>
            </a:r>
          </a:p>
        </p:txBody>
      </p:sp>
      <p:sp>
        <p:nvSpPr>
          <p:cNvPr id="8195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8877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Hořčík je reaktivní a hoří.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Úkol</a:t>
            </a:r>
            <a:r>
              <a:rPr lang="cs-CZ" sz="2400" dirty="0" smtClean="0">
                <a:latin typeface="Arial" charset="0"/>
                <a:cs typeface="Arial" charset="0"/>
              </a:rPr>
              <a:t>: Zkoumejte hoření hořčíkové pásky.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                                                               </a:t>
            </a:r>
          </a:p>
          <a:p>
            <a:pPr marL="0" indent="0">
              <a:buFont typeface="Arial" charset="0"/>
              <a:buNone/>
            </a:pPr>
            <a:r>
              <a:rPr lang="cs-CZ" sz="2400" i="1" dirty="0" smtClean="0">
                <a:latin typeface="Arial" charset="0"/>
                <a:cs typeface="Arial" charset="0"/>
              </a:rPr>
              <a:t>            </a:t>
            </a:r>
            <a:r>
              <a:rPr lang="cs-CZ" sz="2400" i="1" dirty="0" smtClean="0">
                <a:latin typeface="Arial" charset="0"/>
                <a:cs typeface="Arial" charset="0"/>
              </a:rPr>
              <a:t>       </a:t>
            </a:r>
            <a:r>
              <a:rPr lang="cs-CZ" sz="1200" i="1" dirty="0" smtClean="0">
                <a:latin typeface="Arial" charset="0"/>
                <a:cs typeface="Arial" charset="0"/>
              </a:rPr>
              <a:t>Obr </a:t>
            </a:r>
            <a:r>
              <a:rPr lang="cs-CZ" sz="1200" i="1" dirty="0" smtClean="0">
                <a:latin typeface="Arial" charset="0"/>
                <a:cs typeface="Arial" charset="0"/>
              </a:rPr>
              <a:t>č. 1: Plamen kahanu                    </a:t>
            </a:r>
            <a:r>
              <a:rPr lang="cs-CZ" sz="1200" i="1" dirty="0" smtClean="0">
                <a:latin typeface="Arial" charset="0"/>
                <a:cs typeface="Arial" charset="0"/>
              </a:rPr>
              <a:t>       </a:t>
            </a:r>
            <a:r>
              <a:rPr lang="cs-CZ" sz="1200" i="1" dirty="0" smtClean="0">
                <a:latin typeface="Arial" charset="0"/>
                <a:cs typeface="Arial" charset="0"/>
              </a:rPr>
              <a:t>Obr. č. 2: Plamen hořčíkové pásky</a:t>
            </a:r>
            <a:r>
              <a:rPr lang="cs-CZ" sz="2400" i="1" dirty="0" smtClean="0">
                <a:latin typeface="Arial" charset="0"/>
                <a:cs typeface="Arial" charset="0"/>
              </a:rPr>
              <a:t>                                                                </a:t>
            </a:r>
          </a:p>
        </p:txBody>
      </p:sp>
      <p:pic>
        <p:nvPicPr>
          <p:cNvPr id="8196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500438"/>
            <a:ext cx="2663825" cy="257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00413"/>
            <a:ext cx="2447925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Hoření hořčíku</a:t>
            </a:r>
          </a:p>
        </p:txBody>
      </p:sp>
      <p:sp>
        <p:nvSpPr>
          <p:cNvPr id="9219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41036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Hořčík hoří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intenzivním svítivým</a:t>
            </a:r>
            <a:r>
              <a:rPr lang="cs-CZ" sz="2400" dirty="0" smtClean="0">
                <a:latin typeface="Arial" charset="0"/>
                <a:cs typeface="Arial" charset="0"/>
              </a:rPr>
              <a:t> plamenem, což je využíváno např. při ohňostroji, či jiné světelné přehlídce.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Zápis hoření hořčíku chemickou rovnicí: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2Mg + O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 → 2MgO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… Mg </a:t>
            </a:r>
            <a:r>
              <a:rPr lang="cs-CZ" sz="2400" dirty="0" smtClean="0">
                <a:latin typeface="Arial" charset="0"/>
                <a:cs typeface="Arial" charset="0"/>
              </a:rPr>
              <a:t>– </a:t>
            </a:r>
            <a:r>
              <a:rPr lang="cs-CZ" sz="2400" dirty="0" smtClean="0">
                <a:latin typeface="Arial" charset="0"/>
                <a:cs typeface="Arial" charset="0"/>
              </a:rPr>
              <a:t>hořčíková páska je lesklá, vzniká bílá sypká látka 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     tedy </a:t>
            </a:r>
            <a:r>
              <a:rPr lang="cs-CZ" sz="2400" dirty="0" err="1" smtClean="0">
                <a:latin typeface="Arial" charset="0"/>
                <a:cs typeface="Arial" charset="0"/>
              </a:rPr>
              <a:t>MgO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1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100" dirty="0" smtClean="0">
                <a:latin typeface="Arial" charset="0"/>
                <a:cs typeface="Arial" charset="0"/>
              </a:rPr>
              <a:t>                                                                        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Význam hořčíku </a:t>
            </a:r>
          </a:p>
        </p:txBody>
      </p:sp>
      <p:sp>
        <p:nvSpPr>
          <p:cNvPr id="10243" name="Zástupný symbol pro obsah 1"/>
          <p:cNvSpPr>
            <a:spLocks noGrp="1"/>
          </p:cNvSpPr>
          <p:nvPr>
            <p:ph sz="half" idx="1"/>
          </p:nvPr>
        </p:nvSpPr>
        <p:spPr>
          <a:xfrm>
            <a:off x="250825" y="2492375"/>
            <a:ext cx="4537075" cy="42497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Úkol</a:t>
            </a:r>
            <a:r>
              <a:rPr lang="cs-CZ" dirty="0" smtClean="0"/>
              <a:t>: Z obrázků odvoďte významnou vlastnost hořčíku. 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r>
              <a:rPr lang="cs-CZ" sz="1200" dirty="0" smtClean="0">
                <a:latin typeface="Arial" charset="0"/>
                <a:cs typeface="Arial" charset="0"/>
              </a:rPr>
              <a:t>  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>
                <a:latin typeface="Arial" charset="0"/>
                <a:cs typeface="Arial" charset="0"/>
              </a:rPr>
              <a:t>  </a:t>
            </a:r>
            <a:r>
              <a:rPr lang="cs-CZ" sz="1200" dirty="0" smtClean="0">
                <a:latin typeface="Arial" charset="0"/>
                <a:cs typeface="Arial" charset="0"/>
              </a:rPr>
              <a:t>                                            </a:t>
            </a:r>
            <a:r>
              <a:rPr lang="cs-CZ" sz="1200" i="1" dirty="0" smtClean="0">
                <a:latin typeface="Arial" charset="0"/>
                <a:cs typeface="Arial" charset="0"/>
              </a:rPr>
              <a:t>Obr</a:t>
            </a:r>
            <a:r>
              <a:rPr lang="cs-CZ" sz="1200" i="1" dirty="0" smtClean="0">
                <a:latin typeface="Arial" charset="0"/>
                <a:cs typeface="Arial" charset="0"/>
              </a:rPr>
              <a:t>. č. 3: Tulipány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  <p:sp>
        <p:nvSpPr>
          <p:cNvPr id="10244" name="Zástupný symbol pro obsah 2"/>
          <p:cNvSpPr>
            <a:spLocks noGrp="1"/>
          </p:cNvSpPr>
          <p:nvPr>
            <p:ph sz="half" idx="2"/>
          </p:nvPr>
        </p:nvSpPr>
        <p:spPr>
          <a:xfrm>
            <a:off x="5003799" y="2492375"/>
            <a:ext cx="3816673" cy="410497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i="1" dirty="0" smtClean="0">
                <a:latin typeface="Arial" charset="0"/>
                <a:cs typeface="Arial" charset="0"/>
              </a:rPr>
              <a:t>            Obr</a:t>
            </a:r>
            <a:r>
              <a:rPr lang="cs-CZ" sz="1200" i="1" dirty="0" smtClean="0">
                <a:latin typeface="Arial" charset="0"/>
                <a:cs typeface="Arial" charset="0"/>
              </a:rPr>
              <a:t>. č. 4: </a:t>
            </a:r>
            <a:r>
              <a:rPr lang="cs-CZ" sz="1200" i="1" dirty="0" smtClean="0">
                <a:latin typeface="Arial" charset="0"/>
                <a:cs typeface="Arial" charset="0"/>
              </a:rPr>
              <a:t>Rododendrony   </a:t>
            </a:r>
            <a:endParaRPr lang="cs-CZ" sz="1200" i="1" dirty="0" smtClean="0">
              <a:latin typeface="Arial" charset="0"/>
              <a:cs typeface="Arial" charset="0"/>
            </a:endParaRPr>
          </a:p>
        </p:txBody>
      </p:sp>
      <p:pic>
        <p:nvPicPr>
          <p:cNvPr id="10245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63" y="3490913"/>
            <a:ext cx="3114675" cy="2601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3068638"/>
            <a:ext cx="3960813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Význam hořčíku</a:t>
            </a:r>
          </a:p>
        </p:txBody>
      </p:sp>
      <p:sp>
        <p:nvSpPr>
          <p:cNvPr id="11267" name="Zástupný symbol pro obsah 1"/>
          <p:cNvSpPr>
            <a:spLocks noGrp="1"/>
          </p:cNvSpPr>
          <p:nvPr>
            <p:ph sz="half" idx="1"/>
          </p:nvPr>
        </p:nvSpPr>
        <p:spPr>
          <a:xfrm>
            <a:off x="251520" y="2667521"/>
            <a:ext cx="8424863" cy="41783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dirty="0" smtClean="0"/>
              <a:t>Hořčík podporuje </a:t>
            </a:r>
            <a:r>
              <a:rPr lang="cs-CZ" dirty="0" smtClean="0">
                <a:solidFill>
                  <a:schemeClr val="tx2"/>
                </a:solidFill>
              </a:rPr>
              <a:t>růst rostlin a tvorbu květů. </a:t>
            </a:r>
            <a:r>
              <a:rPr lang="cs-CZ" dirty="0" smtClean="0"/>
              <a:t>Z tohoto důvodu je součástí různých rostlinných substrátů.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dirty="0" smtClean="0"/>
              <a:t>Hořčík je nepostradatelný téměř pro všechny procesy, které </a:t>
            </a:r>
            <a:r>
              <a:rPr lang="cs-CZ" dirty="0" smtClean="0">
                <a:solidFill>
                  <a:schemeClr val="tx2"/>
                </a:solidFill>
              </a:rPr>
              <a:t>v lidském těle </a:t>
            </a:r>
            <a:r>
              <a:rPr lang="cs-CZ" dirty="0" smtClean="0"/>
              <a:t>probíhají. Tím nejdůležitějším </a:t>
            </a:r>
            <a:br>
              <a:rPr lang="cs-CZ" dirty="0" smtClean="0"/>
            </a:br>
            <a:r>
              <a:rPr lang="cs-CZ" dirty="0" smtClean="0"/>
              <a:t>je tvorba </a:t>
            </a:r>
            <a:r>
              <a:rPr lang="cs-CZ" dirty="0" smtClean="0">
                <a:solidFill>
                  <a:schemeClr val="tx2"/>
                </a:solidFill>
              </a:rPr>
              <a:t>energie</a:t>
            </a:r>
            <a:r>
              <a:rPr lang="cs-CZ" dirty="0" smtClean="0"/>
              <a:t>. Pomáhá proti křečím, bolestem hlavy, stresu. Podporuje srdeční činnost a správné trávení.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000" dirty="0" smtClean="0">
                <a:latin typeface="Arial" charset="0"/>
                <a:cs typeface="Arial" charset="0"/>
              </a:rPr>
              <a:t>Obrázek z vlastních zdrojů autora.</a:t>
            </a: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229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smtClean="0">
                <a:latin typeface="Arial" charset="0"/>
                <a:cs typeface="Arial" charset="0"/>
              </a:rPr>
              <a:t>Krok za krokem</a:t>
            </a:r>
            <a:r>
              <a:rPr lang="cs-CZ" sz="1600" smtClean="0">
                <a:latin typeface="Arial" charset="0"/>
                <a:cs typeface="Arial" charset="0"/>
              </a:rPr>
              <a:t>, MOBY DICK, Praha, 1999, ISBN 80-86237-03-6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2. Čtrnáctová, H., Vaňková, V.: </a:t>
            </a:r>
            <a:r>
              <a:rPr lang="cs-CZ" sz="1600" i="1" smtClean="0">
                <a:latin typeface="Arial" charset="0"/>
                <a:cs typeface="Arial" charset="0"/>
              </a:rPr>
              <a:t>Co víme o chemických prvcích a anorganických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i="1" smtClean="0">
                <a:latin typeface="Arial" charset="0"/>
                <a:cs typeface="Arial" charset="0"/>
              </a:rPr>
              <a:t>    sloučeninách</a:t>
            </a:r>
            <a:r>
              <a:rPr lang="cs-CZ" sz="1600" smtClean="0">
                <a:latin typeface="Arial" charset="0"/>
                <a:cs typeface="Arial" charset="0"/>
              </a:rPr>
              <a:t>, IRIS, Praha, 1992, 219-016-92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smtClean="0">
                <a:latin typeface="Arial" charset="0"/>
                <a:cs typeface="Arial" charset="0"/>
              </a:rPr>
              <a:t>Chemie pro čtyřletá gymnázia, 1.díl</a:t>
            </a:r>
            <a:r>
              <a:rPr lang="cs-CZ" sz="160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Olomouc, 2005, ISBN 80-7182-055-5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buFont typeface="Arial" charset="0"/>
              <a:buNone/>
            </a:pPr>
            <a:endParaRPr 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331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Obr. č. 1: </a:t>
            </a:r>
            <a:r>
              <a:rPr lang="cs-CZ" sz="1600" i="1" dirty="0" smtClean="0">
                <a:latin typeface="Arial" charset="0"/>
                <a:cs typeface="Arial" charset="0"/>
              </a:rPr>
              <a:t>Plamen kahanu</a:t>
            </a:r>
            <a:r>
              <a:rPr lang="cs-CZ" sz="1600" dirty="0" smtClean="0">
                <a:latin typeface="Arial" charset="0"/>
                <a:cs typeface="Arial" charset="0"/>
              </a:rPr>
              <a:t>. [fotografie]. Zemanová M., Hradec Králové, 2013</a:t>
            </a:r>
            <a:r>
              <a:rPr lang="cs-CZ" sz="2000" dirty="0" smtClean="0">
                <a:latin typeface="Arial" charset="0"/>
                <a:cs typeface="Arial" charset="0"/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Obr. č. 2: </a:t>
            </a:r>
            <a:r>
              <a:rPr lang="cs-CZ" sz="1600" i="1" dirty="0" smtClean="0">
                <a:latin typeface="Arial" charset="0"/>
                <a:cs typeface="Arial" charset="0"/>
              </a:rPr>
              <a:t>Plamen hořčíkové pásky</a:t>
            </a:r>
            <a:r>
              <a:rPr lang="cs-CZ" sz="1600" dirty="0" smtClean="0">
                <a:latin typeface="Arial" charset="0"/>
                <a:cs typeface="Arial" charset="0"/>
              </a:rPr>
              <a:t>. [fotografie]. Zemanová M., Hradec Králové, 2013</a:t>
            </a:r>
            <a:r>
              <a:rPr lang="cs-CZ" sz="2000" dirty="0" smtClean="0">
                <a:latin typeface="Arial" charset="0"/>
                <a:cs typeface="Arial" charset="0"/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Obr. č. 3: </a:t>
            </a:r>
            <a:r>
              <a:rPr lang="cs-CZ" sz="1600" i="1" dirty="0" smtClean="0">
                <a:latin typeface="Arial" charset="0"/>
                <a:cs typeface="Arial" charset="0"/>
              </a:rPr>
              <a:t>Tulipány</a:t>
            </a:r>
            <a:r>
              <a:rPr lang="cs-CZ" sz="1600" dirty="0" smtClean="0">
                <a:latin typeface="Arial" charset="0"/>
                <a:cs typeface="Arial" charset="0"/>
              </a:rPr>
              <a:t>. [fotografie]. Zemanová M., Hradec Králové, 2013</a:t>
            </a:r>
            <a:r>
              <a:rPr lang="cs-CZ" sz="2000" dirty="0" smtClean="0">
                <a:latin typeface="Arial" charset="0"/>
                <a:cs typeface="Arial" charset="0"/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Obr. č. 4: </a:t>
            </a:r>
            <a:r>
              <a:rPr lang="cs-CZ" sz="1600" i="1" dirty="0" smtClean="0">
                <a:latin typeface="Arial" charset="0"/>
                <a:cs typeface="Arial" charset="0"/>
              </a:rPr>
              <a:t>Rododendrony</a:t>
            </a:r>
            <a:r>
              <a:rPr lang="cs-CZ" sz="1600" dirty="0" smtClean="0">
                <a:latin typeface="Arial" charset="0"/>
                <a:cs typeface="Arial" charset="0"/>
              </a:rPr>
              <a:t>. [fotografie]. Zemanová M., Hradec Králové, 2013</a:t>
            </a:r>
            <a:r>
              <a:rPr lang="cs-CZ" sz="2000" dirty="0" smtClean="0">
                <a:latin typeface="Arial" charset="0"/>
                <a:cs typeface="Arial" charset="0"/>
              </a:rPr>
              <a:t>.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Název díla: Kovy alkalických zemin</a:t>
            </a:r>
          </a:p>
          <a:p>
            <a:pPr marL="0" indent="0"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Datum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vzniku: duben 2013                                                                                                    </a:t>
            </a:r>
          </a:p>
          <a:p>
            <a:pPr marL="0" indent="0"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</a:t>
            </a:r>
          </a:p>
          <a:p>
            <a:pPr marL="0" indent="0"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 Tato prezentace je autorským dílem.</a:t>
            </a:r>
          </a:p>
          <a:p>
            <a:pPr marL="0" indent="0">
              <a:buFont typeface="Arial" charset="0"/>
              <a:buNone/>
            </a:pPr>
            <a:endParaRPr lang="cs-CZ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956</TotalTime>
  <Words>578</Words>
  <Application>Microsoft Office PowerPoint</Application>
  <PresentationFormat>Předvádění na obrazovce (4:3)</PresentationFormat>
  <Paragraphs>161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 a Jazyková škola s právem státní jazykové zkoušky,  Hradec Králové</vt:lpstr>
      <vt:lpstr>         Opakování alkalické kovy</vt:lpstr>
      <vt:lpstr>         Řešení alkalické kovy</vt:lpstr>
      <vt:lpstr>         Řešení alkalické kovy</vt:lpstr>
      <vt:lpstr>Kovy alkalických zemin - obecné vlastnosti</vt:lpstr>
      <vt:lpstr>Hořčík</vt:lpstr>
      <vt:lpstr>Hořčík – chemické vlastnosti</vt:lpstr>
      <vt:lpstr>Hoření hořčíku</vt:lpstr>
      <vt:lpstr>Význam hořčíku </vt:lpstr>
      <vt:lpstr>Význam hořčíku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139</cp:revision>
  <dcterms:created xsi:type="dcterms:W3CDTF">2012-11-30T22:17:21Z</dcterms:created>
  <dcterms:modified xsi:type="dcterms:W3CDTF">2013-07-12T00:53:07Z</dcterms:modified>
</cp:coreProperties>
</file>