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80" r:id="rId3"/>
    <p:sldId id="283" r:id="rId4"/>
    <p:sldId id="284" r:id="rId5"/>
    <p:sldId id="285" r:id="rId6"/>
    <p:sldId id="287" r:id="rId7"/>
    <p:sldId id="288" r:id="rId8"/>
    <p:sldId id="289" r:id="rId9"/>
    <p:sldId id="290" r:id="rId10"/>
    <p:sldId id="291" r:id="rId11"/>
    <p:sldId id="292" r:id="rId12"/>
    <p:sldId id="269" r:id="rId13"/>
    <p:sldId id="282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2" autoAdjust="0"/>
    <p:restoredTop sz="99169" autoAdjust="0"/>
  </p:normalViewPr>
  <p:slideViewPr>
    <p:cSldViewPr>
      <p:cViewPr>
        <p:scale>
          <a:sx n="100" d="100"/>
          <a:sy n="100" d="100"/>
        </p:scale>
        <p:origin x="-131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62F5319-9788-4D96-9DE4-CE174CC4EFF5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F7860F2F-C52F-4A51-8ADC-6191C628606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20981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D3EC469-3DAB-49D2-8F93-123508617811}" type="slidenum">
              <a:rPr lang="cs-CZ" smtClean="0"/>
              <a:pPr eaLnBrk="1" hangingPunct="1"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57ADA0EC-6D45-4B09-9E0A-402F781AB14D}" type="slidenum">
              <a:rPr lang="cs-CZ" smtClean="0"/>
              <a:pPr eaLnBrk="1" hangingPunct="1"/>
              <a:t>13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CD79E-53DF-4D58-8585-E5048DB9D890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EB8FB-EFB6-413D-B13C-55F7ED4207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965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FF437-8FA1-472E-B0A9-E93AF09543EE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50206C-736C-465C-9B92-886DAE90C2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7198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93D0A-3D7A-4B76-B34F-85AAA3717167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580ED-664E-480D-9760-4F4184CE226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4483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0DC675-2965-4AD3-B1DF-7E9B20C0526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1C025-9EBC-41E5-95DB-7FECADA62C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244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D65D46-2B04-4595-A12D-899AB7A240D9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50B42-7C46-400C-B506-47A9F7311D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3724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4F1BD-B27F-4F64-90FE-93A04FFA0FCD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FB35A5-0549-4D7C-80E2-F3132CF91D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198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4439C-16B7-4408-8A61-604673754147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0861C-5538-421C-8E8B-73066C6CF0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312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34D992-2D48-4670-8366-9EA0F782E991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73B5A-61AE-4732-A101-CE5409168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2824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BD7A5-9183-4E6D-885B-17324FE4E608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EE007-1653-437A-B0BB-438E0BB5602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515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D69F2-1BD6-4B2F-9057-ABA2B1F2505A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EAA126-F609-4CBC-B595-F95CE4E7CC5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2873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432A4-39A5-4543-98FA-3C2575F9839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EB61D-B201-4106-B9B0-85701D1584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5930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0B1BDAC-13D9-4A60-807C-6059F55450FF}" type="datetimeFigureOut">
              <a:rPr lang="cs-CZ"/>
              <a:pPr>
                <a:defRPr/>
              </a:pPr>
              <a:t>12.7.2013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7B84E5-C3A7-461C-A222-8979C7B30F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2616969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VY_32_INOVACE_2_CHEMIE_07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Uhlík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Chemie, Základy přírodních věd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květen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Uhlík,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opakování I. a II. skupiny, modifikace uhlíku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Opakování I. a II. skupina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4105275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Doplňte vzorce: pálené vápno, jedlá soda, síran barnatý, peroxid draselný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, vápenec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Jmenujte alespoň 3 vlastnosti alkalických kovů a poté kovů alkalických zemin.</a:t>
            </a: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Doplňte chemické reakce, vysvětlete:</a:t>
            </a:r>
          </a:p>
          <a:p>
            <a:pPr marL="457200" indent="-457200">
              <a:buFont typeface="Arial" charset="0"/>
              <a:buAutoNum type="alphaLcParenR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→ </a:t>
            </a:r>
          </a:p>
          <a:p>
            <a:pPr marL="457200" indent="-457200">
              <a:buFont typeface="Arial" charset="0"/>
              <a:buAutoNum type="alphaLcParenR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Mg + 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→</a:t>
            </a:r>
          </a:p>
          <a:p>
            <a:pPr marL="457200" indent="-457200">
              <a:buFont typeface="Arial" charset="0"/>
              <a:buAutoNum type="alphaLcParenR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Ca CO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+ H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 + CO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↔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lphaLcParenR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Řešení – opakování 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4105275"/>
          </a:xfrm>
        </p:spPr>
        <p:txBody>
          <a:bodyPr/>
          <a:lstStyle/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Doplňte vzorce: pálené vápno, hydroxid sodný, síran barnatý, peroxid draselný,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vápenec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álené vápno – CaO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edlá soda – NaHCO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3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íran barnatý – BaSO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4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peroxid draselný – K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vápenec – CaCO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3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Alkalické kovy – měkké kovy, dají se krájet nožem, uchovávají se v petroleji, bouřlivá reakce s vodou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Kovy alkalických zemin – častý výskyt v zemské kůře, významné přírodniny (vápenec), Mg, Ca – biogenní prvky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Reakce draslíku s vodou je bouřlivá reakce, draslík hoří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intenzivním plamenem. Vzniká vodík („syčí“, „prská“)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a hydroxid draselný (fialové zbarvení fenolftaleinu.)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2K + 2H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 → H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+ 2KOH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Řešení – opakování 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10527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2. Jmenujte alespoň 3 vlastnosti alkalických kovů a poté kovů alkalických zemin.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Alkalické kovy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měkké kovy, dají se krájet nožem, uchovávají se v petroleji, bouřlivá reakce 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vodou za vzniku příslušných hydroxidů a vodíku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Kovy </a:t>
            </a:r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alkalických zemin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častý výskyt v zemské kůře, významné přírodniny (vápenec), Mg, Ca – biogenní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prvky, Ba – síran barnatý kontrastní rentgenová látka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290762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Řešení – opakování 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10527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3. Doplňte chemické reakce, vysvětlete:</a:t>
            </a:r>
          </a:p>
          <a:p>
            <a:pPr marL="457200" indent="-457200">
              <a:buFont typeface="Arial" charset="0"/>
              <a:buAutoNum type="alphaLcParenR"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2Na </a:t>
            </a:r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+ 2H</a:t>
            </a:r>
            <a:r>
              <a:rPr lang="cs-CZ" sz="2400" baseline="-250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 → H</a:t>
            </a:r>
            <a:r>
              <a:rPr lang="cs-CZ" sz="2400" baseline="-250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2NaOH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bouřlivá reakce za vzniku vodíku a hydroxidu (prokázání např. zfialověním fenolftaleinu)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b)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2Mg + O</a:t>
            </a:r>
            <a:r>
              <a:rPr lang="cs-CZ" sz="24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→ 2MgO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hořčíková páska hoří intenzivním oslňujícím plamenem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za vzniku bílého prášku MgO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c)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Ca </a:t>
            </a:r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</a:t>
            </a:r>
            <a:r>
              <a:rPr lang="cs-CZ" sz="2400" baseline="-250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+ H</a:t>
            </a:r>
            <a:r>
              <a:rPr lang="cs-CZ" sz="2400" baseline="-250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 + CO</a:t>
            </a:r>
            <a:r>
              <a:rPr lang="cs-CZ" sz="2400" baseline="-250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↔ Ca(HCO</a:t>
            </a:r>
            <a:r>
              <a:rPr lang="cs-CZ" sz="24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)</a:t>
            </a:r>
            <a:r>
              <a:rPr lang="cs-CZ" sz="2400" baseline="-25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znik krápníkových jevů, rovnováha obou procesů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67544" y="22523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 Uhlík – přírodní modifikace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67544" y="2780928"/>
            <a:ext cx="4330700" cy="395922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1. Tuha (grafit)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vrstevnatá struktura,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každý z atomů uhlíku pevně vázán sousedními atomy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ve vrstvě, jednotlivé vrstvy vázány ale slabými silami, vrstvy se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sobě posunují, tuha se otírá o papír (píše)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2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78400" y="2781300"/>
            <a:ext cx="3378200" cy="3344863"/>
          </a:xfrm>
        </p:spPr>
      </p:pic>
      <p:sp>
        <p:nvSpPr>
          <p:cNvPr id="3" name="TextovéPole 2"/>
          <p:cNvSpPr txBox="1"/>
          <p:nvPr/>
        </p:nvSpPr>
        <p:spPr>
          <a:xfrm>
            <a:off x="5436096" y="6309320"/>
            <a:ext cx="29523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>
                <a:latin typeface="Arial" pitchFamily="34" charset="0"/>
                <a:cs typeface="Arial" pitchFamily="34" charset="0"/>
              </a:rPr>
              <a:t>Obr. č.1: Krystalická mřížka tuha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 Uhlík – přírodní modifikace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2565400"/>
            <a:ext cx="4330700" cy="395922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Tuha (grafit)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využití: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tuha do tužek,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ýroba elektrod, žárovzdorného materiálu,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pigmenty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1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6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03800" y="2565400"/>
            <a:ext cx="3632200" cy="3671888"/>
          </a:xfrm>
        </p:spPr>
      </p:pic>
      <p:sp>
        <p:nvSpPr>
          <p:cNvPr id="5" name="TextovéPole 4"/>
          <p:cNvSpPr txBox="1"/>
          <p:nvPr/>
        </p:nvSpPr>
        <p:spPr>
          <a:xfrm>
            <a:off x="5724128" y="6309320"/>
            <a:ext cx="29523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Obr. č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. 2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: Minerál tuha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 Uhlík – přírodní modifikace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67544" y="2780928"/>
            <a:ext cx="4330700" cy="395922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2. Diamant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nejtvrdší přírodní látka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(10. stupeň Mohsovy stupnice), </a:t>
            </a:r>
          </a:p>
          <a:p>
            <a:pPr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tepelná vodivost</a:t>
            </a:r>
          </a:p>
          <a:p>
            <a:pPr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evné vazby v krystalické mřížce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</a:t>
            </a:r>
          </a:p>
          <a:p>
            <a:pPr marL="0" indent="0">
              <a:buFont typeface="Arial" charset="0"/>
              <a:buNone/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1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220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625" y="2947988"/>
            <a:ext cx="2879725" cy="2857500"/>
          </a:xfrm>
        </p:spPr>
      </p:pic>
      <p:sp>
        <p:nvSpPr>
          <p:cNvPr id="5" name="TextovéPole 4"/>
          <p:cNvSpPr txBox="1"/>
          <p:nvPr/>
        </p:nvSpPr>
        <p:spPr>
          <a:xfrm>
            <a:off x="5436096" y="6032321"/>
            <a:ext cx="29523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>
                <a:latin typeface="Arial" pitchFamily="34" charset="0"/>
                <a:cs typeface="Arial" pitchFamily="34" charset="0"/>
              </a:rPr>
              <a:t>  Obr. č.3: Diamant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 Uhlík – přírodní modifikace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2565400"/>
            <a:ext cx="4330700" cy="395922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2. Diamant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yužití: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ýroba řezných a vrtných nástrojů (řezání skla),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perkařství (broušený diamant se nazývá briliant)</a:t>
            </a: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</a:t>
            </a:r>
          </a:p>
          <a:p>
            <a:pPr marL="0" indent="0"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4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163" y="2997200"/>
            <a:ext cx="3240087" cy="2843213"/>
          </a:xfrm>
        </p:spPr>
      </p:pic>
      <p:sp>
        <p:nvSpPr>
          <p:cNvPr id="5" name="TextovéPole 4"/>
          <p:cNvSpPr txBox="1"/>
          <p:nvPr/>
        </p:nvSpPr>
        <p:spPr>
          <a:xfrm>
            <a:off x="5724128" y="6032033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 Obr. č.4: Šperky s brilianty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 Uhlík – umělá modifikace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67544" y="2647419"/>
            <a:ext cx="4330700" cy="395922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Fullereny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- poměrně nedávno objevená modifikace, molekula má tvar mnohostěnů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- s ohledem na první modifikaci C</a:t>
            </a:r>
            <a:r>
              <a:rPr lang="cs-CZ" sz="2400" baseline="-25000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která svým tvarem připomíná fotbalový míč, lidovější název „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fotbaleny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“</a:t>
            </a: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8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725" y="3068638"/>
            <a:ext cx="3141663" cy="3024187"/>
          </a:xfrm>
        </p:spPr>
      </p:pic>
      <p:sp>
        <p:nvSpPr>
          <p:cNvPr id="5" name="TextovéPole 4"/>
          <p:cNvSpPr txBox="1"/>
          <p:nvPr/>
        </p:nvSpPr>
        <p:spPr>
          <a:xfrm>
            <a:off x="5580112" y="623731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 Obr. č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. 5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: Fulleren C</a:t>
            </a:r>
            <a:r>
              <a:rPr lang="cs-CZ" sz="1200" baseline="-25000" dirty="0">
                <a:latin typeface="Arial" pitchFamily="34" charset="0"/>
                <a:cs typeface="Arial" pitchFamily="34" charset="0"/>
              </a:rPr>
              <a:t>60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2217737"/>
          </a:xfrm>
        </p:spPr>
        <p:txBody>
          <a:bodyPr anchor="b"/>
          <a:lstStyle/>
          <a:p>
            <a:pPr algn="r" eaLnBrk="1" hangingPunct="1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latin typeface="Arial" charset="0"/>
                <a:cs typeface="Arial" charset="0"/>
              </a:rPr>
              <a:t> Uhlík – umělá modifikace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2565400"/>
            <a:ext cx="4330700" cy="3959225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echnologie přípravy fullerenů a dalších uměle vytvořených modifikací uhlíku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současnosti je ve velkém rozkvětu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ový materiál slouží jako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nanovlákna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Font typeface="Arial" charset="0"/>
              <a:buNone/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1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charset="0"/>
              <a:buAutoNum type="arabicPeriod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charset="0"/>
              <a:buNone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2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725" y="3357563"/>
            <a:ext cx="3117850" cy="2720975"/>
          </a:xfrm>
        </p:spPr>
      </p:pic>
      <p:sp>
        <p:nvSpPr>
          <p:cNvPr id="3" name="TextovéPole 2"/>
          <p:cNvSpPr txBox="1"/>
          <p:nvPr/>
        </p:nvSpPr>
        <p:spPr>
          <a:xfrm>
            <a:off x="5580112" y="623731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Obr. č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. 6</a:t>
            </a:r>
            <a:r>
              <a:rPr lang="cs-CZ" sz="1200" i="1" dirty="0">
                <a:latin typeface="Arial" pitchFamily="34" charset="0"/>
                <a:cs typeface="Arial" pitchFamily="34" charset="0"/>
              </a:rPr>
              <a:t>: Rovinná molekula </a:t>
            </a:r>
            <a:r>
              <a:rPr lang="cs-CZ" sz="1200" i="1" dirty="0" err="1">
                <a:latin typeface="Arial" pitchFamily="34" charset="0"/>
                <a:cs typeface="Arial" pitchFamily="34" charset="0"/>
              </a:rPr>
              <a:t>grafenu</a:t>
            </a:r>
            <a:endParaRPr lang="cs-CZ" sz="12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smtClean="0"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331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1. Bílek, M., Rychtera, J.: </a:t>
            </a:r>
            <a:r>
              <a:rPr lang="cs-CZ" sz="1600" i="1" dirty="0" smtClean="0">
                <a:latin typeface="Arial" charset="0"/>
                <a:cs typeface="Arial" charset="0"/>
              </a:rPr>
              <a:t>Krok za krokem</a:t>
            </a:r>
            <a:r>
              <a:rPr lang="cs-CZ" sz="1600" dirty="0" smtClean="0">
                <a:latin typeface="Arial" charset="0"/>
                <a:cs typeface="Arial" charset="0"/>
              </a:rPr>
              <a:t>, MOBY DICK, Praha, 1999, ISBN 80-86237-03-6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</a:t>
            </a:r>
            <a:r>
              <a:rPr lang="cs-CZ" sz="1600" dirty="0" err="1" smtClean="0">
                <a:latin typeface="Arial" charset="0"/>
                <a:cs typeface="Arial" charset="0"/>
              </a:rPr>
              <a:t>Čtrnáctová</a:t>
            </a:r>
            <a:r>
              <a:rPr lang="cs-CZ" sz="1600" dirty="0" smtClean="0">
                <a:latin typeface="Arial" charset="0"/>
                <a:cs typeface="Arial" charset="0"/>
              </a:rPr>
              <a:t>, H., Vaňková, V.: </a:t>
            </a:r>
            <a:r>
              <a:rPr lang="cs-CZ" sz="1600" i="1" dirty="0" smtClean="0">
                <a:latin typeface="Arial" charset="0"/>
                <a:cs typeface="Arial" charset="0"/>
              </a:rPr>
              <a:t>Co víme o chemických prvcích a anorganických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i="1" dirty="0" smtClean="0">
                <a:latin typeface="Arial" charset="0"/>
                <a:cs typeface="Arial" charset="0"/>
              </a:rPr>
              <a:t>    sloučeninách</a:t>
            </a:r>
            <a:r>
              <a:rPr lang="cs-CZ" sz="1600" dirty="0" smtClean="0">
                <a:latin typeface="Arial" charset="0"/>
                <a:cs typeface="Arial" charset="0"/>
              </a:rPr>
              <a:t>, IRIS, Praha, 1992, 219-016-92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3. Mareček, A., Honza, J.: </a:t>
            </a:r>
            <a:r>
              <a:rPr lang="cs-CZ" sz="1600" i="1" dirty="0" smtClean="0">
                <a:latin typeface="Arial" charset="0"/>
                <a:cs typeface="Arial" charset="0"/>
              </a:rPr>
              <a:t>Chemie pro čtyřletá gymnázia, 1.díl</a:t>
            </a:r>
            <a:r>
              <a:rPr lang="cs-CZ" sz="1600" dirty="0" smtClean="0">
                <a:latin typeface="Arial" charset="0"/>
                <a:cs typeface="Arial" charset="0"/>
              </a:rPr>
              <a:t>, Nakladatelství Olomouc,        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Olomouc, 2005, ISBN 80-7182-055-5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4. Vacík, J.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Přehled středoškolské chemie</a:t>
            </a:r>
            <a:r>
              <a:rPr lang="cs-CZ" sz="1600" dirty="0" smtClean="0">
                <a:latin typeface="Arial" charset="0"/>
                <a:cs typeface="Arial" charset="0"/>
              </a:rPr>
              <a:t>, SPN, Praha, 1996, ISBN 80-85937-08-5</a:t>
            </a:r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sz="2000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t="-3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2195736" y="3473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>
                <a:latin typeface="Arial" charset="0"/>
                <a:cs typeface="Arial" charset="0"/>
              </a:rPr>
              <a:t>Zdroje, autorská práva a citace</a:t>
            </a:r>
            <a:endParaRPr lang="cs-CZ" sz="2800" b="1" dirty="0" smtClean="0"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14340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107504" y="2420888"/>
            <a:ext cx="8856984" cy="41767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500" dirty="0" smtClean="0">
                <a:latin typeface="Arial" charset="0"/>
                <a:cs typeface="Arial" charset="0"/>
              </a:rPr>
              <a:t>Obr. č. 1: </a:t>
            </a:r>
            <a:r>
              <a:rPr lang="cs-CZ" sz="1500" i="1" dirty="0" smtClean="0">
                <a:latin typeface="Arial" charset="0"/>
                <a:cs typeface="Arial" charset="0"/>
              </a:rPr>
              <a:t>Krystalická mřížka tuha</a:t>
            </a:r>
            <a:r>
              <a:rPr lang="cs-CZ" sz="1500" dirty="0" smtClean="0">
                <a:latin typeface="Arial" charset="0"/>
                <a:cs typeface="Arial" charset="0"/>
              </a:rPr>
              <a:t>. Zdroj obrázku: </a:t>
            </a:r>
            <a:r>
              <a:rPr lang="cs-CZ" sz="1500" dirty="0" err="1" smtClean="0">
                <a:latin typeface="Arial" charset="0"/>
                <a:cs typeface="Arial" charset="0"/>
              </a:rPr>
              <a:t>EUWEB.</a:t>
            </a:r>
            <a:r>
              <a:rPr lang="cs-CZ" sz="1500" i="1" dirty="0" err="1" smtClean="0">
                <a:latin typeface="Arial" charset="0"/>
                <a:cs typeface="Arial" charset="0"/>
              </a:rPr>
              <a:t>wiki</a:t>
            </a:r>
            <a:r>
              <a:rPr lang="cs-CZ" sz="1500" dirty="0" smtClean="0">
                <a:latin typeface="Arial" charset="0"/>
                <a:cs typeface="Arial" charset="0"/>
              </a:rPr>
              <a:t> [online]. [cit. 14.5.2013]. Dostupný na WWW: http://www.zschemie.euweb.cz/uhlik/grafit_mrizka.jpg</a:t>
            </a:r>
          </a:p>
          <a:p>
            <a:pPr marL="0" indent="0">
              <a:buFont typeface="Arial" charset="0"/>
              <a:buNone/>
            </a:pPr>
            <a:r>
              <a:rPr lang="cs-CZ" sz="1500" dirty="0" smtClean="0">
                <a:latin typeface="Arial" charset="0"/>
                <a:cs typeface="Arial" charset="0"/>
              </a:rPr>
              <a:t>Obr. č. 2: </a:t>
            </a:r>
            <a:r>
              <a:rPr lang="cs-CZ" sz="1500" i="1" dirty="0" smtClean="0">
                <a:latin typeface="Arial" charset="0"/>
                <a:cs typeface="Arial" charset="0"/>
              </a:rPr>
              <a:t>Minerál tuha</a:t>
            </a:r>
            <a:r>
              <a:rPr lang="cs-CZ" sz="1500" dirty="0" smtClean="0">
                <a:latin typeface="Arial" charset="0"/>
                <a:cs typeface="Arial" charset="0"/>
              </a:rPr>
              <a:t>. Zdroj obrázku: SPUNDUN. </a:t>
            </a:r>
            <a:r>
              <a:rPr lang="cs-CZ" sz="1500" i="1" dirty="0" smtClean="0">
                <a:latin typeface="Arial" charset="0"/>
                <a:cs typeface="Arial" charset="0"/>
              </a:rPr>
              <a:t>wiki</a:t>
            </a:r>
            <a:r>
              <a:rPr lang="cs-CZ" sz="1500" dirty="0" smtClean="0">
                <a:latin typeface="Arial" charset="0"/>
                <a:cs typeface="Arial" charset="0"/>
              </a:rPr>
              <a:t> [online]. [cit. 14.5.2013]. Dostupný na WWW: http://cs.wikipedia.org/wiki/Soubor:GraphiteUSGOV.jpg#filehistory</a:t>
            </a:r>
          </a:p>
          <a:p>
            <a:pPr marL="0" indent="0">
              <a:buFont typeface="Arial" charset="0"/>
              <a:buNone/>
            </a:pPr>
            <a:r>
              <a:rPr lang="cs-CZ" sz="1500" dirty="0" smtClean="0">
                <a:latin typeface="Arial" charset="0"/>
                <a:cs typeface="Arial" charset="0"/>
              </a:rPr>
              <a:t>Obr. č. 3: </a:t>
            </a:r>
            <a:r>
              <a:rPr lang="cs-CZ" sz="1500" i="1" dirty="0" smtClean="0">
                <a:latin typeface="Arial" charset="0"/>
                <a:cs typeface="Arial" charset="0"/>
              </a:rPr>
              <a:t>Diamant</a:t>
            </a:r>
            <a:r>
              <a:rPr lang="cs-CZ" sz="1500" dirty="0" smtClean="0">
                <a:latin typeface="Arial" charset="0"/>
                <a:cs typeface="Arial" charset="0"/>
              </a:rPr>
              <a:t>. Zdroj obrázku: </a:t>
            </a:r>
            <a:r>
              <a:rPr lang="pl-PL" sz="1500" dirty="0" smtClean="0">
                <a:latin typeface="Arial" charset="0"/>
                <a:cs typeface="Arial" charset="0"/>
              </a:rPr>
              <a:t>SARTO. </a:t>
            </a:r>
            <a:r>
              <a:rPr lang="pl-PL" sz="1500" i="1" dirty="0" smtClean="0">
                <a:latin typeface="Arial" charset="0"/>
                <a:cs typeface="Arial" charset="0"/>
              </a:rPr>
              <a:t>wiki</a:t>
            </a:r>
            <a:r>
              <a:rPr lang="pl-PL" sz="1500" dirty="0" smtClean="0">
                <a:latin typeface="Arial" charset="0"/>
                <a:cs typeface="Arial" charset="0"/>
              </a:rPr>
              <a:t> [online]. [cit. 14.5.2013]. Dostupný na WWW: http://cs.wikipedia.org/wiki/Soubor:Brillanten.jpg</a:t>
            </a:r>
          </a:p>
          <a:p>
            <a:pPr marL="0" indent="0">
              <a:buFont typeface="Arial" charset="0"/>
              <a:buNone/>
            </a:pPr>
            <a:r>
              <a:rPr lang="pl-PL" sz="1500" dirty="0" smtClean="0">
                <a:latin typeface="Arial" charset="0"/>
                <a:cs typeface="Arial" charset="0"/>
              </a:rPr>
              <a:t>Obr. č. 4: </a:t>
            </a:r>
            <a:r>
              <a:rPr lang="pl-PL" sz="1500" i="1" dirty="0" smtClean="0">
                <a:latin typeface="Arial" charset="0"/>
                <a:cs typeface="Arial" charset="0"/>
              </a:rPr>
              <a:t>Šperky s brilianty. </a:t>
            </a:r>
            <a:r>
              <a:rPr lang="pl-PL" sz="1500" dirty="0" smtClean="0">
                <a:latin typeface="Arial" charset="0"/>
                <a:cs typeface="Arial" charset="0"/>
              </a:rPr>
              <a:t>Zdroj obrázku: </a:t>
            </a:r>
            <a:r>
              <a:rPr lang="cs-CZ" sz="1500" dirty="0" smtClean="0">
                <a:latin typeface="Arial" charset="0"/>
                <a:cs typeface="Arial" charset="0"/>
              </a:rPr>
              <a:t>BJORGEN. </a:t>
            </a:r>
            <a:r>
              <a:rPr lang="cs-CZ" sz="1500" i="1" dirty="0" smtClean="0">
                <a:latin typeface="Arial" charset="0"/>
                <a:cs typeface="Arial" charset="0"/>
              </a:rPr>
              <a:t>wiki</a:t>
            </a:r>
            <a:r>
              <a:rPr lang="cs-CZ" sz="1500" dirty="0" smtClean="0">
                <a:latin typeface="Arial" charset="0"/>
                <a:cs typeface="Arial" charset="0"/>
              </a:rPr>
              <a:t> [online]. [cit. 14.5.2013]. Dostupný na WWW: http://cs.wikipedia.org/wiki/Soubor:Hope_Diamond.jpg</a:t>
            </a:r>
          </a:p>
          <a:p>
            <a:pPr marL="0" indent="0">
              <a:buFont typeface="Arial" charset="0"/>
              <a:buNone/>
            </a:pPr>
            <a:r>
              <a:rPr lang="cs-CZ" sz="1500" dirty="0" smtClean="0">
                <a:latin typeface="Arial" charset="0"/>
                <a:cs typeface="Arial" charset="0"/>
              </a:rPr>
              <a:t>Obr. č. 5: </a:t>
            </a:r>
            <a:r>
              <a:rPr lang="cs-CZ" sz="1500" i="1" dirty="0" smtClean="0">
                <a:latin typeface="Arial" charset="0"/>
                <a:cs typeface="Arial" charset="0"/>
              </a:rPr>
              <a:t>Fulleren C</a:t>
            </a:r>
            <a:r>
              <a:rPr lang="cs-CZ" sz="1500" i="1" baseline="-25000" dirty="0" smtClean="0">
                <a:latin typeface="Arial" charset="0"/>
                <a:cs typeface="Arial" charset="0"/>
              </a:rPr>
              <a:t>60</a:t>
            </a:r>
            <a:r>
              <a:rPr lang="cs-CZ" sz="1500" dirty="0" smtClean="0">
                <a:latin typeface="Arial" charset="0"/>
                <a:cs typeface="Arial" charset="0"/>
              </a:rPr>
              <a:t>. Zdroj obrázku: ROTKIRWICZ. </a:t>
            </a:r>
            <a:r>
              <a:rPr lang="cs-CZ" sz="1500" i="1" dirty="0" smtClean="0">
                <a:latin typeface="Arial" charset="0"/>
                <a:cs typeface="Arial" charset="0"/>
              </a:rPr>
              <a:t>wiki</a:t>
            </a:r>
            <a:r>
              <a:rPr lang="cs-CZ" sz="1500" dirty="0" smtClean="0">
                <a:latin typeface="Arial" charset="0"/>
                <a:cs typeface="Arial" charset="0"/>
              </a:rPr>
              <a:t> [online]. [cit. 14.5.2013]. Dostupný na WWW: http://cs.wikipedia.org/wiki/Soubor:Fullerene-C60.png</a:t>
            </a:r>
          </a:p>
          <a:p>
            <a:pPr marL="0" indent="0">
              <a:buFont typeface="Arial" charset="0"/>
              <a:buNone/>
            </a:pPr>
            <a:r>
              <a:rPr lang="cs-CZ" sz="1500" dirty="0" smtClean="0">
                <a:latin typeface="Arial" charset="0"/>
                <a:cs typeface="Arial" charset="0"/>
              </a:rPr>
              <a:t>Obr. č. 6: </a:t>
            </a:r>
            <a:r>
              <a:rPr lang="cs-CZ" sz="1500" i="1" dirty="0" err="1" smtClean="0">
                <a:latin typeface="Arial" charset="0"/>
                <a:cs typeface="Arial" charset="0"/>
              </a:rPr>
              <a:t>Grafen</a:t>
            </a:r>
            <a:r>
              <a:rPr lang="cs-CZ" sz="1500" dirty="0" smtClean="0">
                <a:latin typeface="Arial" charset="0"/>
                <a:cs typeface="Arial" charset="0"/>
              </a:rPr>
              <a:t>. Zdroj obrázku: AIUS. </a:t>
            </a:r>
            <a:r>
              <a:rPr lang="cs-CZ" sz="1500" i="1" dirty="0" smtClean="0">
                <a:latin typeface="Arial" charset="0"/>
                <a:cs typeface="Arial" charset="0"/>
              </a:rPr>
              <a:t>wiki</a:t>
            </a:r>
            <a:r>
              <a:rPr lang="cs-CZ" sz="1500" dirty="0" smtClean="0">
                <a:latin typeface="Arial" charset="0"/>
                <a:cs typeface="Arial" charset="0"/>
              </a:rPr>
              <a:t> [online]. [cit. 14.5.2013]. Dostupný na WWW: http://cs.wikipedia.org/wiki/Soubor:Graphen.jpg</a:t>
            </a:r>
          </a:p>
          <a:p>
            <a:pPr marL="0" indent="0">
              <a:spcBef>
                <a:spcPts val="600"/>
              </a:spcBef>
              <a:buNone/>
              <a:defRPr/>
            </a:pPr>
            <a:r>
              <a:rPr lang="cs-CZ" sz="1500" dirty="0">
                <a:latin typeface="Arial" pitchFamily="34" charset="0"/>
                <a:cs typeface="Arial" pitchFamily="34" charset="0"/>
              </a:rPr>
              <a:t>Autor: Mgr. Monika Zemanová, PhD.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500" dirty="0">
                <a:latin typeface="Arial" pitchFamily="34" charset="0"/>
                <a:cs typeface="Arial" pitchFamily="34" charset="0"/>
              </a:rPr>
              <a:t>Název díla: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Uhlík</a:t>
            </a:r>
            <a:endParaRPr lang="cs-CZ" sz="1500" dirty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500" dirty="0">
                <a:latin typeface="Arial" pitchFamily="34" charset="0"/>
                <a:cs typeface="Arial" pitchFamily="34" charset="0"/>
              </a:rPr>
              <a:t>Datum vzniku</a:t>
            </a:r>
            <a:r>
              <a:rPr lang="cs-CZ" sz="1500">
                <a:latin typeface="Arial" pitchFamily="34" charset="0"/>
                <a:cs typeface="Arial" pitchFamily="34" charset="0"/>
              </a:rPr>
              <a:t>: </a:t>
            </a:r>
            <a:r>
              <a:rPr lang="cs-CZ" sz="1500" smtClean="0">
                <a:latin typeface="Arial" pitchFamily="34" charset="0"/>
                <a:cs typeface="Arial" pitchFamily="34" charset="0"/>
              </a:rPr>
              <a:t>květen </a:t>
            </a:r>
            <a:r>
              <a:rPr lang="cs-CZ" sz="1500" dirty="0">
                <a:latin typeface="Arial" pitchFamily="34" charset="0"/>
                <a:cs typeface="Arial" pitchFamily="34" charset="0"/>
              </a:rPr>
              <a:t>2013                                                                                                    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cs-CZ" sz="1500" dirty="0">
                <a:latin typeface="Arial" pitchFamily="34" charset="0"/>
                <a:cs typeface="Arial" pitchFamily="34" charset="0"/>
              </a:rPr>
              <a:t>Materiál je určen pro bezplatné používání pro potřeby výuky na všech typech </a:t>
            </a:r>
            <a:r>
              <a:rPr lang="cs-CZ" sz="1500" dirty="0" smtClean="0">
                <a:latin typeface="Arial" pitchFamily="34" charset="0"/>
                <a:cs typeface="Arial" pitchFamily="34" charset="0"/>
              </a:rPr>
              <a:t>škol a </a:t>
            </a:r>
            <a:r>
              <a:rPr lang="cs-CZ" sz="1500" dirty="0">
                <a:latin typeface="Arial" pitchFamily="34" charset="0"/>
                <a:cs typeface="Arial" pitchFamily="34" charset="0"/>
              </a:rPr>
              <a:t>školských zařízení. Jakékoliv další využití podléhá autorskému zákonu. Tato prezentace je autorským dílem.</a:t>
            </a: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1022</TotalTime>
  <Words>571</Words>
  <Application>Microsoft Office PowerPoint</Application>
  <PresentationFormat>Předvádění na obrazovce (4:3)</PresentationFormat>
  <Paragraphs>141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Obchodní akademie, Střední odborná škola   a Jazyková škola s právem státní jazykové zkoušky,  Hradec Králové</vt:lpstr>
      <vt:lpstr>         Opakování I. a II. skupina</vt:lpstr>
      <vt:lpstr>         Řešení – opakování </vt:lpstr>
      <vt:lpstr>         Řešení – opakování </vt:lpstr>
      <vt:lpstr>         Řešení – opakování </vt:lpstr>
      <vt:lpstr>       Uhlík – přírodní modifikace</vt:lpstr>
      <vt:lpstr>       Uhlík – přírodní modifikace</vt:lpstr>
      <vt:lpstr>       Uhlík – přírodní modifikace</vt:lpstr>
      <vt:lpstr>       Uhlík – přírodní modifikace</vt:lpstr>
      <vt:lpstr>       Uhlík – umělá modifikace</vt:lpstr>
      <vt:lpstr>       Uhlík – umělá modifikace</vt:lpstr>
      <vt:lpstr>Seznam literatury</vt:lpstr>
      <vt:lpstr>Zdroje, 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145</cp:revision>
  <dcterms:created xsi:type="dcterms:W3CDTF">2012-11-30T22:17:21Z</dcterms:created>
  <dcterms:modified xsi:type="dcterms:W3CDTF">2013-07-12T01:13:23Z</dcterms:modified>
</cp:coreProperties>
</file>