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80" r:id="rId3"/>
    <p:sldId id="286" r:id="rId4"/>
    <p:sldId id="290" r:id="rId5"/>
    <p:sldId id="293" r:id="rId6"/>
    <p:sldId id="288" r:id="rId7"/>
    <p:sldId id="289" r:id="rId8"/>
    <p:sldId id="269" r:id="rId9"/>
    <p:sldId id="282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14" autoAdjust="0"/>
    <p:restoredTop sz="99169" autoAdjust="0"/>
  </p:normalViewPr>
  <p:slideViewPr>
    <p:cSldViewPr>
      <p:cViewPr>
        <p:scale>
          <a:sx n="100" d="100"/>
          <a:sy n="100" d="100"/>
        </p:scale>
        <p:origin x="-1332" y="-3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48AD9483-9F02-49E0-AED4-5F6505F7A756}" type="datetimeFigureOut">
              <a:rPr lang="cs-CZ"/>
              <a:pPr>
                <a:defRPr/>
              </a:pPr>
              <a:t>12.7.2013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dirty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0F473E4B-44D3-48CE-A5C0-79887E7861D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412841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229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C0CE0CF-BC92-4A12-8227-4F9AE540C750}" type="slidenum">
              <a:rPr lang="cs-CZ" smtClean="0"/>
              <a:pPr eaLnBrk="1" hangingPunct="1"/>
              <a:t>8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331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B0A4D17-BBD7-4F47-8602-DAC5DF01863E}" type="slidenum">
              <a:rPr lang="cs-CZ" smtClean="0"/>
              <a:pPr eaLnBrk="1" hangingPunct="1"/>
              <a:t>9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F168CD-3B81-4175-BAC0-6D8EA5722218}" type="datetimeFigureOut">
              <a:rPr lang="cs-CZ"/>
              <a:pPr>
                <a:defRPr/>
              </a:pPr>
              <a:t>12.7.2013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7A0018-8A53-44AB-9EA0-C509DF0F409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3312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623ACF-DF30-4B01-B2B6-F792B9EADB1A}" type="datetimeFigureOut">
              <a:rPr lang="cs-CZ"/>
              <a:pPr>
                <a:defRPr/>
              </a:pPr>
              <a:t>12.7.2013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1A85B2-C433-45C2-B0B4-3D673E8A298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006432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AA0573-84D0-49C7-826C-C1B5E7146B8E}" type="datetimeFigureOut">
              <a:rPr lang="cs-CZ"/>
              <a:pPr>
                <a:defRPr/>
              </a:pPr>
              <a:t>12.7.2013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8FAEFF-FD93-42C1-BE9A-00B93F7C250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100897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823242-E2FA-4CD9-BF31-B4E902A7E0C4}" type="datetimeFigureOut">
              <a:rPr lang="cs-CZ"/>
              <a:pPr>
                <a:defRPr/>
              </a:pPr>
              <a:t>12.7.2013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DE70FE-0D00-421D-A644-A7C3E9537EC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649603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C20954-A041-4CD2-9742-ED00AE21DE96}" type="datetimeFigureOut">
              <a:rPr lang="cs-CZ"/>
              <a:pPr>
                <a:defRPr/>
              </a:pPr>
              <a:t>12.7.2013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8B8DEA-7F43-431A-9B83-1C3EDFCB361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10542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733D14-A8FA-4810-8F53-CAA9738AAB10}" type="datetimeFigureOut">
              <a:rPr lang="cs-CZ"/>
              <a:pPr>
                <a:defRPr/>
              </a:pPr>
              <a:t>12.7.2013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ECB49B-6F8E-45CD-B678-ECE332A27C0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937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AB44EF-7BFD-4F74-9D69-011CB7DE2820}" type="datetimeFigureOut">
              <a:rPr lang="cs-CZ"/>
              <a:pPr>
                <a:defRPr/>
              </a:pPr>
              <a:t>12.7.2013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4D7F2A-5E0B-4ABD-BA5C-C5B446B011E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061431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82E0A8-4D11-4E22-AF2F-7F547F182CBB}" type="datetimeFigureOut">
              <a:rPr lang="cs-CZ"/>
              <a:pPr>
                <a:defRPr/>
              </a:pPr>
              <a:t>12.7.2013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3D197C-3B0D-4CF9-B7F3-C92D2226CF3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39627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6AC9C7-CB39-4D8E-B26E-8C273BEBAF30}" type="datetimeFigureOut">
              <a:rPr lang="cs-CZ"/>
              <a:pPr>
                <a:defRPr/>
              </a:pPr>
              <a:t>12.7.2013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882ABD-2FA8-4880-B289-346987CA156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52498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04ED8D-8B82-4A46-9268-1E284429059F}" type="datetimeFigureOut">
              <a:rPr lang="cs-CZ"/>
              <a:pPr>
                <a:defRPr/>
              </a:pPr>
              <a:t>12.7.2013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A8156D-CDC4-4454-AE04-DB1EF884076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044308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96AD09-1D30-45FF-A68A-88056BE7A225}" type="datetimeFigureOut">
              <a:rPr lang="cs-CZ"/>
              <a:pPr>
                <a:defRPr/>
              </a:pPr>
              <a:t>12.7.2013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AC9C47-C2ED-4557-820D-9FC9A4919D8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42378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BB0C7BD-DA0A-4BB0-A1C1-2DD3EEBFD41A}" type="datetimeFigureOut">
              <a:rPr lang="cs-CZ"/>
              <a:pPr>
                <a:defRPr/>
              </a:pPr>
              <a:t>12.7.2013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E3B5369-3FE1-44D1-A1E2-A082B4B0BFA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03238" y="1125538"/>
            <a:ext cx="8640762" cy="1295400"/>
          </a:xfrm>
        </p:spPr>
        <p:txBody>
          <a:bodyPr/>
          <a:lstStyle/>
          <a:p>
            <a:pPr algn="r" eaLnBrk="1" hangingPunct="1"/>
            <a:r>
              <a:rPr lang="cs-CZ" sz="2000" b="1" smtClean="0">
                <a:latin typeface="Arial" charset="0"/>
                <a:cs typeface="Arial" charset="0"/>
              </a:rPr>
              <a:t>Obchodní akademie, Střední odborná škola 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 a Jazyková škola s právem státní jazykové zkoušky, 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Hradec Králové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8005433"/>
              </p:ext>
            </p:extLst>
          </p:nvPr>
        </p:nvGraphicFramePr>
        <p:xfrm>
          <a:off x="250825" y="2781300"/>
          <a:ext cx="8569325" cy="39724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323"/>
                <a:gridCol w="6481002"/>
              </a:tblGrid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Mgr. Monika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Zemanová, PhD.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Název materiálu: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VY_32_INOVACE_2_CHEMIE_10</a:t>
                      </a:r>
                      <a:endParaRPr lang="cs-CZ" sz="1800" b="1" dirty="0" smtClean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r>
                        <a:rPr lang="cs-CZ" sz="18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Síra</a:t>
                      </a:r>
                      <a:endParaRPr lang="cs-CZ" sz="18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Téma sady:</a:t>
                      </a: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Chemie, Základy přírodních věd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Obor, ročník: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Ekonomické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lyceum</a:t>
                      </a: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, 1. ročník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Datum</a:t>
                      </a:r>
                      <a:r>
                        <a:rPr lang="cs-CZ" sz="18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vytvoření: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květen 2013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Anotace: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Síra,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opakování významné vlastnosti prvků, síra, oxidy síry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Metodický</a:t>
                      </a:r>
                      <a:r>
                        <a:rPr lang="cs-CZ" sz="14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obsah: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aseline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</a:t>
                      </a:r>
                      <a:r>
                        <a:rPr lang="cs-CZ" sz="140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ýklad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nového učiva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90762"/>
          </a:xfrm>
        </p:spPr>
        <p:txBody>
          <a:bodyPr anchor="b"/>
          <a:lstStyle/>
          <a:p>
            <a:pPr algn="r" eaLnBrk="1" hangingPunct="1"/>
            <a:r>
              <a:rPr lang="cs-CZ" sz="2800" dirty="0" smtClean="0">
                <a:latin typeface="Arial" charset="0"/>
                <a:cs typeface="Arial" charset="0"/>
              </a:rPr>
              <a:t/>
            </a:r>
            <a:br>
              <a:rPr lang="cs-CZ" sz="2800" dirty="0" smtClean="0">
                <a:latin typeface="Arial" charset="0"/>
                <a:cs typeface="Arial" charset="0"/>
              </a:rPr>
            </a:br>
            <a:r>
              <a:rPr lang="cs-CZ" sz="2800" dirty="0" smtClean="0">
                <a:latin typeface="Arial" charset="0"/>
                <a:cs typeface="Arial" charset="0"/>
              </a:rPr>
              <a:t/>
            </a:r>
            <a:br>
              <a:rPr lang="cs-CZ" sz="2800" dirty="0" smtClean="0">
                <a:latin typeface="Arial" charset="0"/>
                <a:cs typeface="Arial" charset="0"/>
              </a:rPr>
            </a:br>
            <a:r>
              <a:rPr lang="cs-CZ" sz="2800" dirty="0" smtClean="0">
                <a:latin typeface="Arial" charset="0"/>
                <a:cs typeface="Arial" charset="0"/>
              </a:rPr>
              <a:t/>
            </a:r>
            <a:br>
              <a:rPr lang="cs-CZ" sz="2800" dirty="0" smtClean="0">
                <a:latin typeface="Arial" charset="0"/>
                <a:cs typeface="Arial" charset="0"/>
              </a:rPr>
            </a:br>
            <a:r>
              <a:rPr lang="cs-CZ" sz="2800" dirty="0" smtClean="0">
                <a:latin typeface="Arial" charset="0"/>
                <a:cs typeface="Arial" charset="0"/>
              </a:rPr>
              <a:t/>
            </a:r>
            <a:br>
              <a:rPr lang="cs-CZ" sz="2800" dirty="0" smtClean="0">
                <a:latin typeface="Arial" charset="0"/>
                <a:cs typeface="Arial" charset="0"/>
              </a:rPr>
            </a:br>
            <a:r>
              <a:rPr lang="cs-CZ" sz="2800" dirty="0" smtClean="0">
                <a:latin typeface="Arial" charset="0"/>
                <a:cs typeface="Arial" charset="0"/>
              </a:rPr>
              <a:t/>
            </a:r>
            <a:br>
              <a:rPr lang="cs-CZ" sz="2800" dirty="0" smtClean="0">
                <a:latin typeface="Arial" charset="0"/>
                <a:cs typeface="Arial" charset="0"/>
              </a:rPr>
            </a:br>
            <a:r>
              <a:rPr lang="cs-CZ" sz="2800" dirty="0" smtClean="0">
                <a:latin typeface="Arial" charset="0"/>
                <a:cs typeface="Arial" charset="0"/>
              </a:rPr>
              <a:t/>
            </a:r>
            <a:br>
              <a:rPr lang="cs-CZ" sz="2800" dirty="0" smtClean="0">
                <a:latin typeface="Arial" charset="0"/>
                <a:cs typeface="Arial" charset="0"/>
              </a:rPr>
            </a:br>
            <a:r>
              <a:rPr lang="cs-CZ" sz="2800" dirty="0" smtClean="0">
                <a:latin typeface="Arial" charset="0"/>
                <a:cs typeface="Arial" charset="0"/>
              </a:rPr>
              <a:t/>
            </a:r>
            <a:br>
              <a:rPr lang="cs-CZ" sz="2800" dirty="0" smtClean="0">
                <a:latin typeface="Arial" charset="0"/>
                <a:cs typeface="Arial" charset="0"/>
              </a:rPr>
            </a:br>
            <a:r>
              <a:rPr lang="cs-CZ" sz="2800" dirty="0" smtClean="0">
                <a:latin typeface="Arial" charset="0"/>
                <a:cs typeface="Arial" charset="0"/>
              </a:rPr>
              <a:t/>
            </a:r>
            <a:br>
              <a:rPr lang="cs-CZ" sz="2800" dirty="0" smtClean="0">
                <a:latin typeface="Arial" charset="0"/>
                <a:cs typeface="Arial" charset="0"/>
              </a:rPr>
            </a:br>
            <a:r>
              <a:rPr lang="cs-CZ" sz="2800" dirty="0" smtClean="0">
                <a:latin typeface="Arial" charset="0"/>
                <a:cs typeface="Arial" charset="0"/>
              </a:rPr>
              <a:t/>
            </a:r>
            <a:br>
              <a:rPr lang="cs-CZ" sz="2800" dirty="0" smtClean="0">
                <a:latin typeface="Arial" charset="0"/>
                <a:cs typeface="Arial" charset="0"/>
              </a:rPr>
            </a:br>
            <a:r>
              <a:rPr lang="cs-CZ" sz="2800" b="1" dirty="0" smtClean="0">
                <a:latin typeface="Arial" charset="0"/>
                <a:cs typeface="Arial" charset="0"/>
              </a:rPr>
              <a:t>Opakování – vlastnosti </a:t>
            </a:r>
            <a:r>
              <a:rPr lang="cs-CZ" sz="2800" b="1" dirty="0" smtClean="0">
                <a:latin typeface="Arial" charset="0"/>
                <a:cs typeface="Arial" charset="0"/>
              </a:rPr>
              <a:t>prvků</a:t>
            </a: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492375"/>
            <a:ext cx="8229600" cy="4105275"/>
          </a:xfrm>
        </p:spPr>
        <p:txBody>
          <a:bodyPr/>
          <a:lstStyle/>
          <a:p>
            <a:pPr marL="457200" indent="-457200">
              <a:buFont typeface="Arial" charset="0"/>
              <a:buAutoNum type="arabicPeriod"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 algn="ctr">
              <a:buFont typeface="Arial" charset="0"/>
              <a:buNone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      </a:t>
            </a:r>
            <a:r>
              <a:rPr lang="cs-CZ" sz="28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Vytvořte křížovku </a:t>
            </a:r>
          </a:p>
          <a:p>
            <a:pPr marL="0" indent="0" algn="ctr">
              <a:buFont typeface="Arial" charset="0"/>
              <a:buNone/>
              <a:defRPr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na procvičení významných vlastností prvků tak, </a:t>
            </a:r>
          </a:p>
          <a:p>
            <a:pPr marL="0" indent="0" algn="ctr">
              <a:buFont typeface="Arial" charset="0"/>
              <a:buNone/>
              <a:defRPr/>
            </a:pPr>
            <a:r>
              <a:rPr lang="cs-CZ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 aby výsledný termín nesl </a:t>
            </a:r>
          </a:p>
          <a:p>
            <a:pPr marL="0" indent="0" algn="ctr">
              <a:buFont typeface="Arial" charset="0"/>
              <a:buNone/>
              <a:defRPr/>
            </a:pPr>
            <a:r>
              <a:rPr lang="cs-CZ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 název naší hodiny – </a:t>
            </a:r>
            <a:r>
              <a:rPr lang="cs-CZ" sz="28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síra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457200" indent="-457200">
              <a:buFont typeface="Arial" charset="0"/>
              <a:buAutoNum type="arabicPeriod"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Font typeface="Arial" charset="0"/>
              <a:buNone/>
              <a:defRPr/>
            </a:pP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90762"/>
          </a:xfrm>
        </p:spPr>
        <p:txBody>
          <a:bodyPr anchor="b"/>
          <a:lstStyle/>
          <a:p>
            <a:pPr algn="r" eaLnBrk="1" hangingPunct="1"/>
            <a:r>
              <a:rPr lang="cs-CZ" sz="2800" smtClean="0">
                <a:latin typeface="Arial" charset="0"/>
                <a:cs typeface="Arial" charset="0"/>
              </a:rPr>
              <a:t/>
            </a:r>
            <a:br>
              <a:rPr lang="cs-CZ" sz="2800" smtClean="0">
                <a:latin typeface="Arial" charset="0"/>
                <a:cs typeface="Arial" charset="0"/>
              </a:rPr>
            </a:br>
            <a:r>
              <a:rPr lang="cs-CZ" sz="2800" smtClean="0">
                <a:latin typeface="Arial" charset="0"/>
                <a:cs typeface="Arial" charset="0"/>
              </a:rPr>
              <a:t/>
            </a:r>
            <a:br>
              <a:rPr lang="cs-CZ" sz="2800" smtClean="0">
                <a:latin typeface="Arial" charset="0"/>
                <a:cs typeface="Arial" charset="0"/>
              </a:rPr>
            </a:br>
            <a:r>
              <a:rPr lang="cs-CZ" sz="2800" smtClean="0">
                <a:latin typeface="Arial" charset="0"/>
                <a:cs typeface="Arial" charset="0"/>
              </a:rPr>
              <a:t/>
            </a:r>
            <a:br>
              <a:rPr lang="cs-CZ" sz="2800" smtClean="0">
                <a:latin typeface="Arial" charset="0"/>
                <a:cs typeface="Arial" charset="0"/>
              </a:rPr>
            </a:br>
            <a:r>
              <a:rPr lang="cs-CZ" sz="2800" smtClean="0">
                <a:latin typeface="Arial" charset="0"/>
                <a:cs typeface="Arial" charset="0"/>
              </a:rPr>
              <a:t/>
            </a:r>
            <a:br>
              <a:rPr lang="cs-CZ" sz="2800" smtClean="0">
                <a:latin typeface="Arial" charset="0"/>
                <a:cs typeface="Arial" charset="0"/>
              </a:rPr>
            </a:br>
            <a:r>
              <a:rPr lang="cs-CZ" sz="2800" smtClean="0">
                <a:latin typeface="Arial" charset="0"/>
                <a:cs typeface="Arial" charset="0"/>
              </a:rPr>
              <a:t/>
            </a:r>
            <a:br>
              <a:rPr lang="cs-CZ" sz="2800" smtClean="0">
                <a:latin typeface="Arial" charset="0"/>
                <a:cs typeface="Arial" charset="0"/>
              </a:rPr>
            </a:br>
            <a:r>
              <a:rPr lang="cs-CZ" sz="2800" smtClean="0">
                <a:latin typeface="Arial" charset="0"/>
                <a:cs typeface="Arial" charset="0"/>
              </a:rPr>
              <a:t/>
            </a:r>
            <a:br>
              <a:rPr lang="cs-CZ" sz="2800" smtClean="0">
                <a:latin typeface="Arial" charset="0"/>
                <a:cs typeface="Arial" charset="0"/>
              </a:rPr>
            </a:br>
            <a:r>
              <a:rPr lang="cs-CZ" sz="2800" smtClean="0">
                <a:latin typeface="Arial" charset="0"/>
                <a:cs typeface="Arial" charset="0"/>
              </a:rPr>
              <a:t/>
            </a:r>
            <a:br>
              <a:rPr lang="cs-CZ" sz="2800" smtClean="0">
                <a:latin typeface="Arial" charset="0"/>
                <a:cs typeface="Arial" charset="0"/>
              </a:rPr>
            </a:br>
            <a:r>
              <a:rPr lang="cs-CZ" sz="2800" smtClean="0">
                <a:latin typeface="Arial" charset="0"/>
                <a:cs typeface="Arial" charset="0"/>
              </a:rPr>
              <a:t/>
            </a:r>
            <a:br>
              <a:rPr lang="cs-CZ" sz="2800" smtClean="0">
                <a:latin typeface="Arial" charset="0"/>
                <a:cs typeface="Arial" charset="0"/>
              </a:rPr>
            </a:br>
            <a:r>
              <a:rPr lang="cs-CZ" sz="2800" smtClean="0">
                <a:latin typeface="Arial" charset="0"/>
                <a:cs typeface="Arial" charset="0"/>
              </a:rPr>
              <a:t/>
            </a:r>
            <a:br>
              <a:rPr lang="cs-CZ" sz="2800" smtClean="0">
                <a:latin typeface="Arial" charset="0"/>
                <a:cs typeface="Arial" charset="0"/>
              </a:rPr>
            </a:br>
            <a:r>
              <a:rPr lang="cs-CZ" sz="2800" b="1" smtClean="0">
                <a:latin typeface="Arial" charset="0"/>
                <a:cs typeface="Arial" charset="0"/>
              </a:rPr>
              <a:t> </a:t>
            </a:r>
            <a:br>
              <a:rPr lang="cs-CZ" sz="2800" b="1" smtClean="0">
                <a:latin typeface="Arial" charset="0"/>
                <a:cs typeface="Arial" charset="0"/>
              </a:rPr>
            </a:br>
            <a:r>
              <a:rPr lang="cs-CZ" sz="2800" b="1" smtClean="0">
                <a:latin typeface="Arial" charset="0"/>
                <a:cs typeface="Arial" charset="0"/>
              </a:rPr>
              <a:t>Jedno z mnoha řešení</a:t>
            </a: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755650" y="2636838"/>
            <a:ext cx="8229600" cy="4105275"/>
          </a:xfrm>
        </p:spPr>
        <p:txBody>
          <a:bodyPr/>
          <a:lstStyle/>
          <a:p>
            <a:pPr marL="457200" indent="-457200">
              <a:buFont typeface="Arial" charset="0"/>
              <a:buAutoNum type="arabicPeriod"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Font typeface="Arial" charset="0"/>
              <a:buNone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charset="0"/>
              <a:buAutoNum type="arabicPeriod"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charset="0"/>
              <a:buAutoNum type="arabicPeriod"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Font typeface="Arial" charset="0"/>
              <a:buNone/>
              <a:defRPr/>
            </a:pP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827088" y="2997200"/>
          <a:ext cx="3744912" cy="18716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2076"/>
                <a:gridCol w="312076"/>
                <a:gridCol w="312076"/>
                <a:gridCol w="312076"/>
                <a:gridCol w="312076"/>
                <a:gridCol w="312076"/>
                <a:gridCol w="312076"/>
                <a:gridCol w="312076"/>
                <a:gridCol w="312076"/>
                <a:gridCol w="312076"/>
                <a:gridCol w="312076"/>
                <a:gridCol w="312076"/>
              </a:tblGrid>
              <a:tr h="367634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    </a:t>
                      </a:r>
                      <a:endParaRPr lang="cs-CZ" sz="1800" dirty="0"/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endParaRPr lang="cs-CZ" sz="1800" dirty="0"/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endParaRPr lang="cs-CZ" sz="1800"/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endParaRPr lang="cs-CZ" sz="1800" dirty="0"/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endParaRPr lang="cs-CZ" sz="1800"/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endParaRPr lang="cs-CZ" sz="1800"/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endParaRPr lang="cs-CZ" sz="1800"/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endParaRPr lang="cs-CZ" sz="1800"/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endParaRPr lang="cs-CZ" sz="1800"/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endParaRPr lang="cs-CZ" sz="1800"/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endParaRPr lang="cs-CZ" sz="1800"/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endParaRPr lang="cs-CZ" sz="1800" dirty="0"/>
                    </a:p>
                  </a:txBody>
                  <a:tcPr marL="91452" marR="91452" marT="45707" marB="45707"/>
                </a:tc>
              </a:tr>
              <a:tr h="367634">
                <a:tc>
                  <a:txBody>
                    <a:bodyPr/>
                    <a:lstStyle/>
                    <a:p>
                      <a:pPr algn="ctr"/>
                      <a:endParaRPr lang="cs-CZ" sz="1800" dirty="0"/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Č</a:t>
                      </a:r>
                      <a:endParaRPr lang="cs-CZ" sz="1800" dirty="0"/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I </a:t>
                      </a:r>
                      <a:endParaRPr lang="cs-CZ" sz="1800" dirty="0"/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L</a:t>
                      </a:r>
                      <a:endParaRPr lang="cs-CZ" sz="1800" dirty="0"/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>
                          <a:solidFill>
                            <a:schemeClr val="tx2"/>
                          </a:solidFill>
                        </a:rPr>
                        <a:t>S</a:t>
                      </a:r>
                      <a:endParaRPr lang="cs-CZ" sz="1800" dirty="0">
                        <a:solidFill>
                          <a:schemeClr val="tx2"/>
                        </a:solidFill>
                      </a:endParaRPr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K </a:t>
                      </a:r>
                      <a:endParaRPr lang="cs-CZ" sz="1800" dirty="0"/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Ý</a:t>
                      </a:r>
                      <a:r>
                        <a:rPr lang="cs-CZ" sz="1800" baseline="0" dirty="0" smtClean="0"/>
                        <a:t> </a:t>
                      </a:r>
                      <a:endParaRPr lang="cs-CZ" sz="1800" dirty="0"/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L</a:t>
                      </a:r>
                      <a:endParaRPr lang="cs-CZ" sz="1800" dirty="0"/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E</a:t>
                      </a:r>
                      <a:endParaRPr lang="cs-CZ" sz="1800" dirty="0"/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D</a:t>
                      </a:r>
                      <a:endParaRPr lang="cs-CZ" sz="1800" dirty="0"/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E</a:t>
                      </a:r>
                      <a:endParaRPr lang="cs-CZ" sz="1800" dirty="0"/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K</a:t>
                      </a:r>
                      <a:endParaRPr lang="cs-CZ" sz="1800" dirty="0"/>
                    </a:p>
                  </a:txBody>
                  <a:tcPr marL="91452" marR="91452" marT="45707" marB="45707"/>
                </a:tc>
              </a:tr>
              <a:tr h="367634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V</a:t>
                      </a:r>
                      <a:endParaRPr lang="cs-CZ" sz="1800" dirty="0"/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Á</a:t>
                      </a:r>
                      <a:endParaRPr lang="cs-CZ" sz="1800" dirty="0"/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P</a:t>
                      </a:r>
                      <a:endParaRPr lang="cs-CZ" sz="1800" dirty="0"/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N</a:t>
                      </a:r>
                      <a:endParaRPr lang="cs-CZ" sz="1800" dirty="0"/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>
                          <a:solidFill>
                            <a:schemeClr val="tx2"/>
                          </a:solidFill>
                        </a:rPr>
                        <a:t>Í</a:t>
                      </a:r>
                      <a:endParaRPr lang="cs-CZ" sz="1800" dirty="0">
                        <a:solidFill>
                          <a:schemeClr val="tx2"/>
                        </a:solidFill>
                      </a:endParaRPr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K</a:t>
                      </a:r>
                      <a:endParaRPr lang="cs-CZ" sz="1800" dirty="0"/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endParaRPr lang="cs-CZ" sz="1800" dirty="0"/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endParaRPr lang="cs-CZ" sz="1800"/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endParaRPr lang="cs-CZ" sz="1800" dirty="0"/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endParaRPr lang="cs-CZ" sz="1800" dirty="0"/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endParaRPr lang="cs-CZ" sz="1800" dirty="0"/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endParaRPr lang="cs-CZ" sz="1800"/>
                    </a:p>
                  </a:txBody>
                  <a:tcPr marL="91452" marR="91452" marT="45707" marB="45707"/>
                </a:tc>
              </a:tr>
              <a:tr h="367634">
                <a:tc>
                  <a:txBody>
                    <a:bodyPr/>
                    <a:lstStyle/>
                    <a:p>
                      <a:pPr algn="ctr"/>
                      <a:endParaRPr lang="cs-CZ" sz="1800" dirty="0"/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endParaRPr lang="cs-CZ" sz="1800" dirty="0"/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B</a:t>
                      </a:r>
                      <a:endParaRPr lang="cs-CZ" sz="1800" dirty="0"/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A</a:t>
                      </a:r>
                      <a:endParaRPr lang="cs-CZ" sz="1800" dirty="0"/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>
                          <a:solidFill>
                            <a:schemeClr val="tx2"/>
                          </a:solidFill>
                        </a:rPr>
                        <a:t>R</a:t>
                      </a:r>
                      <a:endParaRPr lang="cs-CZ" sz="1800" dirty="0">
                        <a:solidFill>
                          <a:schemeClr val="tx2"/>
                        </a:solidFill>
                      </a:endParaRPr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Y</a:t>
                      </a:r>
                      <a:endParaRPr lang="cs-CZ" sz="1800" dirty="0"/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U</a:t>
                      </a:r>
                      <a:endParaRPr lang="cs-CZ" sz="1800" dirty="0"/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M</a:t>
                      </a:r>
                      <a:endParaRPr lang="cs-CZ" sz="1800" dirty="0"/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endParaRPr lang="cs-CZ" sz="1800" dirty="0"/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endParaRPr lang="cs-CZ" sz="1800" dirty="0"/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endParaRPr lang="cs-CZ" sz="1800" dirty="0"/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endParaRPr lang="cs-CZ" sz="1800"/>
                    </a:p>
                  </a:txBody>
                  <a:tcPr marL="91452" marR="91452" marT="45707" marB="45707"/>
                </a:tc>
              </a:tr>
              <a:tr h="401126">
                <a:tc>
                  <a:txBody>
                    <a:bodyPr/>
                    <a:lstStyle/>
                    <a:p>
                      <a:pPr algn="ctr"/>
                      <a:endParaRPr lang="cs-CZ" sz="1800" dirty="0"/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G</a:t>
                      </a:r>
                      <a:endParaRPr lang="cs-CZ" sz="1800" dirty="0"/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R</a:t>
                      </a:r>
                      <a:endParaRPr lang="cs-CZ" sz="1800" dirty="0"/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A</a:t>
                      </a:r>
                      <a:endParaRPr lang="cs-CZ" sz="1800" dirty="0"/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>
                          <a:solidFill>
                            <a:schemeClr val="tx2"/>
                          </a:solidFill>
                        </a:rPr>
                        <a:t>F</a:t>
                      </a:r>
                      <a:endParaRPr lang="cs-CZ" sz="1800" dirty="0">
                        <a:solidFill>
                          <a:schemeClr val="tx2"/>
                        </a:solidFill>
                      </a:endParaRPr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E</a:t>
                      </a:r>
                      <a:endParaRPr lang="cs-CZ" sz="1800" dirty="0"/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N</a:t>
                      </a:r>
                      <a:endParaRPr lang="cs-CZ" sz="1800" dirty="0"/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endParaRPr lang="cs-CZ" sz="1800" dirty="0"/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endParaRPr lang="cs-CZ" sz="1800" dirty="0"/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endParaRPr lang="cs-CZ" sz="1800" dirty="0"/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endParaRPr lang="cs-CZ" sz="1800" dirty="0"/>
                    </a:p>
                  </a:txBody>
                  <a:tcPr marL="91452" marR="91452" marT="45707" marB="45707"/>
                </a:tc>
                <a:tc>
                  <a:txBody>
                    <a:bodyPr/>
                    <a:lstStyle/>
                    <a:p>
                      <a:pPr algn="ctr"/>
                      <a:endParaRPr lang="cs-CZ" sz="1800" dirty="0"/>
                    </a:p>
                  </a:txBody>
                  <a:tcPr marL="91452" marR="91452" marT="45707" marB="45707"/>
                </a:tc>
              </a:tr>
            </a:tbl>
          </a:graphicData>
        </a:graphic>
      </p:graphicFrame>
      <p:sp>
        <p:nvSpPr>
          <p:cNvPr id="4180" name="TextovéPole 3"/>
          <p:cNvSpPr txBox="1">
            <a:spLocks noChangeArrowheads="1"/>
          </p:cNvSpPr>
          <p:nvPr/>
        </p:nvSpPr>
        <p:spPr bwMode="auto">
          <a:xfrm>
            <a:off x="4662488" y="3284538"/>
            <a:ext cx="4465637" cy="300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endParaRPr lang="cs-CZ"/>
          </a:p>
          <a:p>
            <a:pPr eaLnBrk="1" hangingPunct="1">
              <a:lnSpc>
                <a:spcPct val="150000"/>
              </a:lnSpc>
            </a:pPr>
            <a:endParaRPr lang="cs-CZ"/>
          </a:p>
          <a:p>
            <a:pPr eaLnBrk="1" hangingPunct="1">
              <a:lnSpc>
                <a:spcPct val="150000"/>
              </a:lnSpc>
            </a:pPr>
            <a:r>
              <a:rPr lang="cs-CZ"/>
              <a:t>1. dusíkaté hnojivo, </a:t>
            </a:r>
          </a:p>
          <a:p>
            <a:pPr eaLnBrk="1" hangingPunct="1">
              <a:lnSpc>
                <a:spcPct val="150000"/>
              </a:lnSpc>
            </a:pPr>
            <a:r>
              <a:rPr lang="cs-CZ"/>
              <a:t>2. biogenní prvek – v kostech, zubech</a:t>
            </a:r>
          </a:p>
          <a:p>
            <a:pPr eaLnBrk="1" hangingPunct="1">
              <a:lnSpc>
                <a:spcPct val="150000"/>
              </a:lnSpc>
            </a:pPr>
            <a:r>
              <a:rPr lang="cs-CZ"/>
              <a:t>3. prvek, jehož sloučenina </a:t>
            </a:r>
            <a:br>
              <a:rPr lang="cs-CZ"/>
            </a:br>
            <a:r>
              <a:rPr lang="cs-CZ"/>
              <a:t>je kontrastní látkou pro rentgenování </a:t>
            </a:r>
          </a:p>
          <a:p>
            <a:pPr eaLnBrk="1" hangingPunct="1">
              <a:lnSpc>
                <a:spcPct val="150000"/>
              </a:lnSpc>
            </a:pPr>
            <a:r>
              <a:rPr lang="cs-CZ"/>
              <a:t>4. uměle vytvořená modifikace uhlíku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17737"/>
          </a:xfrm>
        </p:spPr>
        <p:txBody>
          <a:bodyPr anchor="b"/>
          <a:lstStyle/>
          <a:p>
            <a:pPr algn="r" eaLnBrk="1" hangingPunct="1"/>
            <a:r>
              <a:rPr lang="cs-CZ" sz="2800" b="1" dirty="0" smtClean="0">
                <a:latin typeface="Arial" charset="0"/>
                <a:cs typeface="Arial" charset="0"/>
              </a:rPr>
              <a:t>Síra – </a:t>
            </a:r>
            <a:r>
              <a:rPr lang="cs-CZ" sz="2800" b="1" dirty="0" smtClean="0">
                <a:latin typeface="Arial" charset="0"/>
                <a:cs typeface="Arial" charset="0"/>
              </a:rPr>
              <a:t>výskyt</a:t>
            </a:r>
          </a:p>
        </p:txBody>
      </p:sp>
      <p:sp>
        <p:nvSpPr>
          <p:cNvPr id="5123" name="Zástupný symbol pro obsah 5"/>
          <p:cNvSpPr>
            <a:spLocks noGrp="1"/>
          </p:cNvSpPr>
          <p:nvPr>
            <p:ph sz="half" idx="1"/>
          </p:nvPr>
        </p:nvSpPr>
        <p:spPr>
          <a:xfrm>
            <a:off x="457200" y="2708275"/>
            <a:ext cx="4038600" cy="3671888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cs-CZ" sz="2400" smtClean="0">
                <a:latin typeface="Arial" charset="0"/>
                <a:cs typeface="Arial" charset="0"/>
              </a:rPr>
              <a:t>V přírodě výskyt volně </a:t>
            </a:r>
          </a:p>
          <a:p>
            <a:pPr marL="0" indent="0">
              <a:buFont typeface="Arial" charset="0"/>
              <a:buNone/>
            </a:pPr>
            <a:r>
              <a:rPr lang="cs-CZ" sz="2400" smtClean="0">
                <a:latin typeface="Arial" charset="0"/>
                <a:cs typeface="Arial" charset="0"/>
              </a:rPr>
              <a:t>v blízkosti sopek.</a:t>
            </a:r>
          </a:p>
          <a:p>
            <a:pPr marL="0" indent="0">
              <a:buFont typeface="Arial" charset="0"/>
              <a:buNone/>
            </a:pPr>
            <a:endParaRPr lang="cs-CZ" sz="2400" baseline="-2500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endParaRPr lang="cs-CZ" sz="2400" baseline="-2500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endParaRPr lang="cs-CZ" sz="2400" baseline="-2500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endParaRPr lang="cs-CZ" sz="2400" baseline="-2500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endParaRPr lang="cs-CZ" sz="2400" baseline="-2500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endParaRPr lang="cs-CZ" sz="2400" baseline="-2500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endParaRPr lang="cs-CZ" sz="2400" baseline="-25000" smtClean="0">
              <a:latin typeface="Arial" charset="0"/>
              <a:cs typeface="Arial" charset="0"/>
            </a:endParaRPr>
          </a:p>
        </p:txBody>
      </p:sp>
      <p:sp>
        <p:nvSpPr>
          <p:cNvPr id="512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492375"/>
            <a:ext cx="4038600" cy="3633788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endParaRPr lang="cs-CZ" sz="240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r>
              <a:rPr lang="cs-CZ" sz="2400" smtClean="0">
                <a:latin typeface="Arial" charset="0"/>
                <a:cs typeface="Arial" charset="0"/>
              </a:rPr>
              <a:t>Častěji se vyskytuje vázaná:</a:t>
            </a:r>
          </a:p>
          <a:p>
            <a:pPr marL="0" indent="0">
              <a:buFont typeface="Arial" charset="0"/>
              <a:buNone/>
            </a:pPr>
            <a:r>
              <a:rPr lang="cs-CZ" sz="2400" smtClean="0">
                <a:latin typeface="Arial" charset="0"/>
                <a:cs typeface="Arial" charset="0"/>
              </a:rPr>
              <a:t>pyrit – FeS</a:t>
            </a:r>
            <a:r>
              <a:rPr lang="cs-CZ" sz="2400" baseline="-25000" smtClean="0">
                <a:latin typeface="Arial" charset="0"/>
                <a:cs typeface="Arial" charset="0"/>
              </a:rPr>
              <a:t>2</a:t>
            </a:r>
          </a:p>
          <a:p>
            <a:pPr marL="0" indent="0">
              <a:buFont typeface="Arial" charset="0"/>
              <a:buNone/>
            </a:pPr>
            <a:r>
              <a:rPr lang="cs-CZ" sz="2400" smtClean="0">
                <a:latin typeface="Arial" charset="0"/>
                <a:cs typeface="Arial" charset="0"/>
              </a:rPr>
              <a:t>sfalerit – ZnS</a:t>
            </a:r>
          </a:p>
          <a:p>
            <a:pPr marL="0" indent="0">
              <a:buFont typeface="Arial" charset="0"/>
              <a:buNone/>
            </a:pPr>
            <a:r>
              <a:rPr lang="cs-CZ" sz="2400" smtClean="0">
                <a:latin typeface="Arial" charset="0"/>
                <a:cs typeface="Arial" charset="0"/>
              </a:rPr>
              <a:t>rumělka – HgS</a:t>
            </a:r>
          </a:p>
          <a:p>
            <a:pPr marL="0" indent="0">
              <a:buFont typeface="Arial" charset="0"/>
              <a:buNone/>
            </a:pPr>
            <a:r>
              <a:rPr lang="cs-CZ" sz="2400" smtClean="0">
                <a:latin typeface="Arial" charset="0"/>
                <a:cs typeface="Arial" charset="0"/>
              </a:rPr>
              <a:t>galenit – PbS</a:t>
            </a:r>
          </a:p>
          <a:p>
            <a:pPr marL="0" indent="0">
              <a:buFont typeface="Arial" charset="0"/>
              <a:buNone/>
            </a:pPr>
            <a:r>
              <a:rPr lang="cs-CZ" sz="2400" smtClean="0">
                <a:latin typeface="Arial" charset="0"/>
                <a:cs typeface="Arial" charset="0"/>
              </a:rPr>
              <a:t>sádrovec – CaSO</a:t>
            </a:r>
            <a:r>
              <a:rPr lang="cs-CZ" sz="2400" baseline="-25000" smtClean="0">
                <a:latin typeface="Arial" charset="0"/>
                <a:cs typeface="Arial" charset="0"/>
              </a:rPr>
              <a:t>4</a:t>
            </a:r>
            <a:r>
              <a:rPr lang="cs-CZ" sz="2400" smtClean="0">
                <a:latin typeface="Arial" charset="0"/>
                <a:cs typeface="Arial" charset="0"/>
              </a:rPr>
              <a:t>.2H</a:t>
            </a:r>
            <a:r>
              <a:rPr lang="cs-CZ" sz="2400" baseline="-25000" smtClean="0">
                <a:latin typeface="Arial" charset="0"/>
                <a:cs typeface="Arial" charset="0"/>
              </a:rPr>
              <a:t>2</a:t>
            </a:r>
            <a:r>
              <a:rPr lang="cs-CZ" sz="2400" smtClean="0">
                <a:latin typeface="Arial" charset="0"/>
                <a:cs typeface="Arial" charset="0"/>
              </a:rPr>
              <a:t>O</a:t>
            </a:r>
          </a:p>
          <a:p>
            <a:pPr marL="0" indent="0">
              <a:buFont typeface="Arial" charset="0"/>
              <a:buNone/>
            </a:pPr>
            <a:r>
              <a:rPr lang="cs-CZ" sz="2400" smtClean="0">
                <a:latin typeface="Arial" charset="0"/>
                <a:cs typeface="Arial" charset="0"/>
              </a:rPr>
              <a:t>Baryt – BaSO</a:t>
            </a:r>
            <a:r>
              <a:rPr lang="cs-CZ" sz="2400" baseline="-25000" smtClean="0">
                <a:latin typeface="Arial" charset="0"/>
                <a:cs typeface="Arial" charset="0"/>
              </a:rPr>
              <a:t>4</a:t>
            </a:r>
          </a:p>
        </p:txBody>
      </p:sp>
      <p:pic>
        <p:nvPicPr>
          <p:cNvPr id="5125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644900"/>
            <a:ext cx="3384550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TextovéPole 2"/>
          <p:cNvSpPr txBox="1">
            <a:spLocks noChangeArrowheads="1"/>
          </p:cNvSpPr>
          <p:nvPr/>
        </p:nvSpPr>
        <p:spPr bwMode="auto">
          <a:xfrm>
            <a:off x="262335" y="6021387"/>
            <a:ext cx="367188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r>
              <a:rPr lang="cs-CZ" sz="1200" i="1" dirty="0"/>
              <a:t>Obr. č. 1: Síra sopečného původu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>
          <a:xfrm>
            <a:off x="468313" y="260648"/>
            <a:ext cx="8229600" cy="2217737"/>
          </a:xfrm>
        </p:spPr>
        <p:txBody>
          <a:bodyPr anchor="b"/>
          <a:lstStyle/>
          <a:p>
            <a:pPr algn="r" eaLnBrk="1" hangingPunct="1"/>
            <a:r>
              <a:rPr lang="cs-CZ" sz="2800" b="1" dirty="0" smtClean="0">
                <a:latin typeface="Arial" charset="0"/>
                <a:cs typeface="Arial" charset="0"/>
              </a:rPr>
              <a:t>Síra – vlastnosti</a:t>
            </a:r>
            <a:r>
              <a:rPr lang="cs-CZ" sz="2800" b="1" dirty="0" smtClean="0">
                <a:latin typeface="Arial" charset="0"/>
                <a:cs typeface="Arial" charset="0"/>
              </a:rPr>
              <a:t>, modifikace</a:t>
            </a:r>
          </a:p>
        </p:txBody>
      </p:sp>
      <p:sp>
        <p:nvSpPr>
          <p:cNvPr id="6147" name="Zástupný symbol pro obsah 5"/>
          <p:cNvSpPr>
            <a:spLocks noGrp="1"/>
          </p:cNvSpPr>
          <p:nvPr>
            <p:ph sz="half" idx="1"/>
          </p:nvPr>
        </p:nvSpPr>
        <p:spPr>
          <a:xfrm>
            <a:off x="457200" y="2708275"/>
            <a:ext cx="4038600" cy="3671888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cs-CZ" sz="2400" smtClean="0">
                <a:latin typeface="Arial" charset="0"/>
                <a:cs typeface="Arial" charset="0"/>
              </a:rPr>
              <a:t>Síra je žlutá krystalická látka, tvořená cyklickými molekulami S</a:t>
            </a:r>
            <a:r>
              <a:rPr lang="cs-CZ" sz="2400" baseline="-25000" smtClean="0">
                <a:latin typeface="Arial" charset="0"/>
                <a:cs typeface="Arial" charset="0"/>
              </a:rPr>
              <a:t>8</a:t>
            </a:r>
            <a:r>
              <a:rPr lang="cs-CZ" sz="2400" smtClean="0">
                <a:latin typeface="Arial" charset="0"/>
                <a:cs typeface="Arial" charset="0"/>
              </a:rPr>
              <a:t>.</a:t>
            </a:r>
          </a:p>
          <a:p>
            <a:pPr marL="0" indent="0">
              <a:buFont typeface="Arial" charset="0"/>
              <a:buNone/>
            </a:pPr>
            <a:endParaRPr lang="cs-CZ" sz="2400" baseline="-2500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endParaRPr lang="cs-CZ" sz="2400" baseline="-2500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endParaRPr lang="cs-CZ" sz="2400" baseline="-2500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endParaRPr lang="cs-CZ" sz="2400" baseline="-2500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endParaRPr lang="cs-CZ" sz="2400" baseline="-2500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endParaRPr lang="cs-CZ" sz="2400" baseline="-2500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endParaRPr lang="cs-CZ" sz="2400" baseline="-25000" smtClean="0">
              <a:latin typeface="Arial" charset="0"/>
              <a:cs typeface="Arial" charset="0"/>
            </a:endParaRPr>
          </a:p>
        </p:txBody>
      </p:sp>
      <p:sp>
        <p:nvSpPr>
          <p:cNvPr id="6148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492375"/>
            <a:ext cx="4038600" cy="3633788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cs-CZ" sz="2400" smtClean="0">
                <a:latin typeface="Arial" charset="0"/>
                <a:cs typeface="Arial" charset="0"/>
              </a:rPr>
              <a:t> </a:t>
            </a:r>
          </a:p>
          <a:p>
            <a:pPr marL="0" indent="0">
              <a:buFont typeface="Arial" charset="0"/>
              <a:buNone/>
            </a:pPr>
            <a:r>
              <a:rPr lang="cs-CZ" sz="2400" smtClean="0">
                <a:latin typeface="Arial" charset="0"/>
                <a:cs typeface="Arial" charset="0"/>
              </a:rPr>
              <a:t>Síra v amfoterním stavu – plastická síra a sirný  květ.</a:t>
            </a:r>
          </a:p>
          <a:p>
            <a:pPr marL="0" indent="0">
              <a:buFont typeface="Arial" charset="0"/>
              <a:buNone/>
            </a:pPr>
            <a:r>
              <a:rPr lang="cs-CZ" sz="2400" smtClean="0">
                <a:solidFill>
                  <a:schemeClr val="tx2"/>
                </a:solidFill>
                <a:latin typeface="Arial" charset="0"/>
                <a:cs typeface="Arial" charset="0"/>
              </a:rPr>
              <a:t>Plastická síra </a:t>
            </a:r>
            <a:r>
              <a:rPr lang="cs-CZ" sz="2400" smtClean="0">
                <a:latin typeface="Arial" charset="0"/>
                <a:cs typeface="Arial" charset="0"/>
              </a:rPr>
              <a:t>vznikne prudkým ochlazením kapalné síry </a:t>
            </a:r>
          </a:p>
          <a:p>
            <a:pPr marL="0" indent="0">
              <a:buFont typeface="Arial" charset="0"/>
              <a:buNone/>
            </a:pPr>
            <a:r>
              <a:rPr lang="cs-CZ" sz="2400" smtClean="0">
                <a:latin typeface="Arial" charset="0"/>
                <a:cs typeface="Arial" charset="0"/>
              </a:rPr>
              <a:t>a </a:t>
            </a:r>
            <a:r>
              <a:rPr lang="cs-CZ" sz="2400" smtClean="0">
                <a:solidFill>
                  <a:schemeClr val="tx2"/>
                </a:solidFill>
                <a:latin typeface="Arial" charset="0"/>
                <a:cs typeface="Arial" charset="0"/>
              </a:rPr>
              <a:t>sirný květ </a:t>
            </a:r>
            <a:r>
              <a:rPr lang="cs-CZ" sz="2400" smtClean="0">
                <a:latin typeface="Arial" charset="0"/>
                <a:cs typeface="Arial" charset="0"/>
              </a:rPr>
              <a:t>ochlazením sirných par.</a:t>
            </a:r>
          </a:p>
          <a:p>
            <a:pPr marL="0" indent="0">
              <a:buFont typeface="Arial" charset="0"/>
              <a:buNone/>
            </a:pPr>
            <a:endParaRPr lang="cs-CZ" sz="2400" smtClean="0">
              <a:latin typeface="Arial" charset="0"/>
              <a:cs typeface="Arial" charset="0"/>
            </a:endParaRPr>
          </a:p>
        </p:txBody>
      </p:sp>
      <p:sp>
        <p:nvSpPr>
          <p:cNvPr id="6149" name="TextovéPole 2"/>
          <p:cNvSpPr txBox="1">
            <a:spLocks noChangeArrowheads="1"/>
          </p:cNvSpPr>
          <p:nvPr/>
        </p:nvSpPr>
        <p:spPr bwMode="auto">
          <a:xfrm>
            <a:off x="468313" y="6021388"/>
            <a:ext cx="3311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r>
              <a:rPr lang="cs-CZ" sz="1200" i="1" dirty="0"/>
              <a:t>Obr. č. 2: Krystalická síra v přírodě</a:t>
            </a:r>
          </a:p>
        </p:txBody>
      </p:sp>
      <p:pic>
        <p:nvPicPr>
          <p:cNvPr id="6150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3933825"/>
            <a:ext cx="3168650" cy="195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17737"/>
          </a:xfrm>
        </p:spPr>
        <p:txBody>
          <a:bodyPr anchor="b"/>
          <a:lstStyle/>
          <a:p>
            <a:pPr algn="r" eaLnBrk="1" hangingPunct="1"/>
            <a:r>
              <a:rPr lang="cs-CZ" sz="2800" b="1" smtClean="0">
                <a:latin typeface="Arial" charset="0"/>
                <a:cs typeface="Arial" charset="0"/>
              </a:rPr>
              <a:t>Oxidy síry</a:t>
            </a:r>
          </a:p>
        </p:txBody>
      </p:sp>
      <p:sp>
        <p:nvSpPr>
          <p:cNvPr id="7171" name="Zástupný symbol pro obsah 5"/>
          <p:cNvSpPr>
            <a:spLocks noGrp="1"/>
          </p:cNvSpPr>
          <p:nvPr>
            <p:ph idx="1"/>
          </p:nvPr>
        </p:nvSpPr>
        <p:spPr>
          <a:xfrm>
            <a:off x="457200" y="2565400"/>
            <a:ext cx="8229600" cy="3560763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endParaRPr lang="cs-CZ" sz="240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r>
              <a:rPr lang="cs-CZ" sz="2400" smtClean="0">
                <a:latin typeface="Arial" charset="0"/>
                <a:cs typeface="Arial" charset="0"/>
              </a:rPr>
              <a:t>Oxidy síry vznikají při </a:t>
            </a:r>
            <a:r>
              <a:rPr lang="cs-CZ" sz="2400" smtClean="0">
                <a:solidFill>
                  <a:schemeClr val="tx2"/>
                </a:solidFill>
                <a:latin typeface="Arial" charset="0"/>
                <a:cs typeface="Arial" charset="0"/>
              </a:rPr>
              <a:t>spalování fosilních paliv </a:t>
            </a:r>
            <a:r>
              <a:rPr lang="cs-CZ" sz="2400" smtClean="0">
                <a:latin typeface="Arial" charset="0"/>
                <a:cs typeface="Arial" charset="0"/>
              </a:rPr>
              <a:t>(uhlí).</a:t>
            </a:r>
          </a:p>
          <a:p>
            <a:pPr marL="0" indent="0">
              <a:buFont typeface="Arial" charset="0"/>
              <a:buNone/>
            </a:pPr>
            <a:r>
              <a:rPr lang="cs-CZ" sz="2400" smtClean="0">
                <a:latin typeface="Arial" charset="0"/>
                <a:cs typeface="Arial" charset="0"/>
              </a:rPr>
              <a:t>Jsou hlavními látkami, které znečišťují životní prostředí, zejména v městských oblastech, dávají </a:t>
            </a:r>
            <a:r>
              <a:rPr lang="cs-CZ" sz="2400" smtClean="0">
                <a:solidFill>
                  <a:schemeClr val="tx2"/>
                </a:solidFill>
                <a:latin typeface="Arial" charset="0"/>
                <a:cs typeface="Arial" charset="0"/>
              </a:rPr>
              <a:t>vznik kyselým dešťům.</a:t>
            </a:r>
          </a:p>
          <a:p>
            <a:pPr marL="0" indent="0">
              <a:buFont typeface="Arial" charset="0"/>
              <a:buNone/>
            </a:pPr>
            <a:r>
              <a:rPr lang="cs-CZ" sz="2400" smtClean="0">
                <a:latin typeface="Arial" charset="0"/>
                <a:cs typeface="Arial" charset="0"/>
              </a:rPr>
              <a:t>SO</a:t>
            </a:r>
            <a:r>
              <a:rPr lang="cs-CZ" sz="2400" baseline="-25000" smtClean="0">
                <a:latin typeface="Arial" charset="0"/>
                <a:cs typeface="Arial" charset="0"/>
              </a:rPr>
              <a:t>2</a:t>
            </a:r>
            <a:r>
              <a:rPr lang="cs-CZ" sz="2400" smtClean="0">
                <a:latin typeface="Arial" charset="0"/>
                <a:cs typeface="Arial" charset="0"/>
              </a:rPr>
              <a:t> + H</a:t>
            </a:r>
            <a:r>
              <a:rPr lang="cs-CZ" sz="2400" baseline="-25000" smtClean="0">
                <a:latin typeface="Arial" charset="0"/>
                <a:cs typeface="Arial" charset="0"/>
              </a:rPr>
              <a:t>2</a:t>
            </a:r>
            <a:r>
              <a:rPr lang="cs-CZ" sz="2400" smtClean="0">
                <a:latin typeface="Arial" charset="0"/>
                <a:cs typeface="Arial" charset="0"/>
              </a:rPr>
              <a:t>O → H</a:t>
            </a:r>
            <a:r>
              <a:rPr lang="cs-CZ" sz="2400" baseline="-25000" smtClean="0">
                <a:latin typeface="Arial" charset="0"/>
                <a:cs typeface="Arial" charset="0"/>
              </a:rPr>
              <a:t>2</a:t>
            </a:r>
            <a:r>
              <a:rPr lang="cs-CZ" sz="2400" smtClean="0">
                <a:latin typeface="Arial" charset="0"/>
                <a:cs typeface="Arial" charset="0"/>
              </a:rPr>
              <a:t>SO</a:t>
            </a:r>
            <a:r>
              <a:rPr lang="cs-CZ" sz="2400" baseline="-25000" smtClean="0">
                <a:latin typeface="Arial" charset="0"/>
                <a:cs typeface="Arial" charset="0"/>
              </a:rPr>
              <a:t>3</a:t>
            </a:r>
          </a:p>
          <a:p>
            <a:pPr marL="0" indent="0">
              <a:buFont typeface="Arial" charset="0"/>
              <a:buNone/>
            </a:pPr>
            <a:r>
              <a:rPr lang="cs-CZ" sz="2400" smtClean="0">
                <a:latin typeface="Arial" charset="0"/>
                <a:cs typeface="Arial" charset="0"/>
              </a:rPr>
              <a:t>SO</a:t>
            </a:r>
            <a:r>
              <a:rPr lang="cs-CZ" sz="2400" baseline="-25000" smtClean="0">
                <a:latin typeface="Arial" charset="0"/>
                <a:cs typeface="Arial" charset="0"/>
              </a:rPr>
              <a:t>3</a:t>
            </a:r>
            <a:r>
              <a:rPr lang="cs-CZ" sz="2400" smtClean="0">
                <a:latin typeface="Arial" charset="0"/>
                <a:cs typeface="Arial" charset="0"/>
              </a:rPr>
              <a:t> + H</a:t>
            </a:r>
            <a:r>
              <a:rPr lang="cs-CZ" sz="2400" baseline="-25000" smtClean="0">
                <a:latin typeface="Arial" charset="0"/>
                <a:cs typeface="Arial" charset="0"/>
              </a:rPr>
              <a:t>2</a:t>
            </a:r>
            <a:r>
              <a:rPr lang="cs-CZ" sz="2400" smtClean="0">
                <a:latin typeface="Arial" charset="0"/>
                <a:cs typeface="Arial" charset="0"/>
              </a:rPr>
              <a:t>O → H</a:t>
            </a:r>
            <a:r>
              <a:rPr lang="cs-CZ" sz="2400" baseline="-25000" smtClean="0">
                <a:latin typeface="Arial" charset="0"/>
                <a:cs typeface="Arial" charset="0"/>
              </a:rPr>
              <a:t>2</a:t>
            </a:r>
            <a:r>
              <a:rPr lang="cs-CZ" sz="2400" smtClean="0">
                <a:latin typeface="Arial" charset="0"/>
                <a:cs typeface="Arial" charset="0"/>
              </a:rPr>
              <a:t>SO</a:t>
            </a:r>
            <a:r>
              <a:rPr lang="cs-CZ" sz="2400" baseline="-25000" smtClean="0">
                <a:latin typeface="Arial" charset="0"/>
                <a:cs typeface="Arial" charset="0"/>
              </a:rPr>
              <a:t>4</a:t>
            </a:r>
          </a:p>
          <a:p>
            <a:pPr marL="0" indent="0">
              <a:buFont typeface="Arial" charset="0"/>
              <a:buNone/>
            </a:pPr>
            <a:endParaRPr lang="cs-CZ" sz="1800" smtClean="0"/>
          </a:p>
          <a:p>
            <a:pPr marL="0" indent="0">
              <a:buFont typeface="Arial" charset="0"/>
              <a:buNone/>
            </a:pPr>
            <a:endParaRPr lang="cs-CZ" sz="2400" smtClean="0"/>
          </a:p>
          <a:p>
            <a:pPr marL="0" indent="0">
              <a:buFont typeface="Arial" charset="0"/>
              <a:buNone/>
            </a:pPr>
            <a:endParaRPr lang="cs-CZ" sz="240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endParaRPr lang="cs-CZ" sz="2400" baseline="-250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17737"/>
          </a:xfrm>
        </p:spPr>
        <p:txBody>
          <a:bodyPr anchor="b"/>
          <a:lstStyle/>
          <a:p>
            <a:pPr algn="r" eaLnBrk="1" hangingPunct="1"/>
            <a:r>
              <a:rPr lang="cs-CZ" sz="2800" b="1" smtClean="0">
                <a:latin typeface="Arial" charset="0"/>
                <a:cs typeface="Arial" charset="0"/>
              </a:rPr>
              <a:t>Oxidy síry</a:t>
            </a:r>
          </a:p>
        </p:txBody>
      </p:sp>
      <p:sp>
        <p:nvSpPr>
          <p:cNvPr id="8195" name="Zástupný symbol pro obsah 5"/>
          <p:cNvSpPr>
            <a:spLocks noGrp="1"/>
          </p:cNvSpPr>
          <p:nvPr>
            <p:ph sz="half" idx="1"/>
          </p:nvPr>
        </p:nvSpPr>
        <p:spPr>
          <a:xfrm>
            <a:off x="457200" y="2565400"/>
            <a:ext cx="4038600" cy="3743325"/>
          </a:xfrm>
        </p:spPr>
        <p:txBody>
          <a:bodyPr/>
          <a:lstStyle/>
          <a:p>
            <a:pPr marL="0" indent="0">
              <a:buFont typeface="Arial" charset="0"/>
              <a:buNone/>
              <a:defRPr/>
            </a:pPr>
            <a:r>
              <a:rPr lang="cs-CZ" sz="24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Oxid siřičitý SO</a:t>
            </a:r>
            <a:r>
              <a:rPr lang="cs-CZ" sz="2400" baseline="-25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2</a:t>
            </a:r>
          </a:p>
          <a:p>
            <a:pPr>
              <a:buFontTx/>
              <a:buChar char="-"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bezbarvý plyn, štiplavého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zápachu, lze získat přímou reakcí prvků: S + O</a:t>
            </a:r>
            <a:r>
              <a:rPr lang="cs-CZ" sz="2400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→ SO</a:t>
            </a:r>
            <a:r>
              <a:rPr lang="cs-CZ" sz="2400" baseline="-25000" dirty="0" smtClean="0">
                <a:latin typeface="Arial" pitchFamily="34" charset="0"/>
                <a:cs typeface="Arial" pitchFamily="34" charset="0"/>
              </a:rPr>
              <a:t>2</a:t>
            </a:r>
            <a:endParaRPr lang="cs-CZ" sz="2400" baseline="-25000" dirty="0">
              <a:latin typeface="Arial" pitchFamily="34" charset="0"/>
              <a:cs typeface="Arial" pitchFamily="34" charset="0"/>
            </a:endParaRPr>
          </a:p>
          <a:p>
            <a:pPr marL="0" indent="0">
              <a:buFont typeface="Arial" charset="0"/>
              <a:buNone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- za přítomnosti katalyzátoru reaguje s kyslíkem: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400" dirty="0" smtClean="0">
                <a:latin typeface="Arial" charset="0"/>
                <a:cs typeface="Arial" charset="0"/>
              </a:rPr>
              <a:t> SO</a:t>
            </a:r>
            <a:r>
              <a:rPr lang="cs-CZ" sz="2400" baseline="-25000" dirty="0" smtClean="0">
                <a:latin typeface="Arial" charset="0"/>
                <a:cs typeface="Arial" charset="0"/>
              </a:rPr>
              <a:t>2</a:t>
            </a:r>
            <a:r>
              <a:rPr lang="cs-CZ" sz="2400" dirty="0" smtClean="0">
                <a:latin typeface="Arial" charset="0"/>
                <a:cs typeface="Arial" charset="0"/>
              </a:rPr>
              <a:t> + O</a:t>
            </a:r>
            <a:r>
              <a:rPr lang="cs-CZ" sz="2400" baseline="-25000" dirty="0" smtClean="0">
                <a:latin typeface="Arial" charset="0"/>
                <a:cs typeface="Arial" charset="0"/>
              </a:rPr>
              <a:t>2</a:t>
            </a:r>
            <a:r>
              <a:rPr lang="cs-CZ" sz="2400" dirty="0" smtClean="0">
                <a:latin typeface="Arial" charset="0"/>
                <a:cs typeface="Arial" charset="0"/>
              </a:rPr>
              <a:t> → 2SO</a:t>
            </a:r>
            <a:r>
              <a:rPr lang="cs-CZ" sz="2400" baseline="-25000" dirty="0" smtClean="0">
                <a:latin typeface="Arial" charset="0"/>
                <a:cs typeface="Arial" charset="0"/>
              </a:rPr>
              <a:t>3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400" dirty="0" smtClean="0">
                <a:latin typeface="Arial" charset="0"/>
                <a:cs typeface="Arial" charset="0"/>
              </a:rPr>
              <a:t>- průmysl. </a:t>
            </a:r>
            <a:r>
              <a:rPr lang="cs-CZ" sz="2400" dirty="0">
                <a:latin typeface="Arial" charset="0"/>
                <a:cs typeface="Arial" charset="0"/>
              </a:rPr>
              <a:t>v</a:t>
            </a:r>
            <a:r>
              <a:rPr lang="cs-CZ" sz="2400" dirty="0" smtClean="0">
                <a:latin typeface="Arial" charset="0"/>
                <a:cs typeface="Arial" charset="0"/>
              </a:rPr>
              <a:t>yužití při výrobě kyseliny sírové a celulózy</a:t>
            </a:r>
          </a:p>
        </p:txBody>
      </p:sp>
      <p:sp>
        <p:nvSpPr>
          <p:cNvPr id="8196" name="Zástupný symbol pro obsah 1"/>
          <p:cNvSpPr>
            <a:spLocks noGrp="1"/>
          </p:cNvSpPr>
          <p:nvPr>
            <p:ph sz="half" idx="2"/>
          </p:nvPr>
        </p:nvSpPr>
        <p:spPr>
          <a:xfrm>
            <a:off x="4787900" y="2492375"/>
            <a:ext cx="3898900" cy="3889375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cs-CZ" sz="2400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Oxid sírový SO</a:t>
            </a:r>
            <a:r>
              <a:rPr lang="cs-CZ" sz="2400" baseline="-25000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3</a:t>
            </a:r>
          </a:p>
          <a:p>
            <a:pPr marL="0" indent="0">
              <a:buFont typeface="Arial" charset="0"/>
              <a:buNone/>
            </a:pPr>
            <a:r>
              <a:rPr lang="cs-CZ" sz="2400" dirty="0" smtClean="0">
                <a:latin typeface="Arial" charset="0"/>
                <a:cs typeface="Arial" charset="0"/>
              </a:rPr>
              <a:t>-</a:t>
            </a:r>
            <a:r>
              <a:rPr lang="cs-CZ" sz="2400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 </a:t>
            </a:r>
            <a:r>
              <a:rPr lang="cs-CZ" sz="2400" dirty="0" smtClean="0">
                <a:latin typeface="Arial" charset="0"/>
                <a:cs typeface="Arial" charset="0"/>
              </a:rPr>
              <a:t>hl. příčinou kyselých dešťů, hygroskopický</a:t>
            </a:r>
            <a:br>
              <a:rPr lang="cs-CZ" sz="2400" dirty="0" smtClean="0">
                <a:latin typeface="Arial" charset="0"/>
                <a:cs typeface="Arial" charset="0"/>
              </a:rPr>
            </a:br>
            <a:r>
              <a:rPr lang="cs-CZ" sz="2400" dirty="0" smtClean="0">
                <a:latin typeface="Arial" charset="0"/>
                <a:cs typeface="Arial" charset="0"/>
              </a:rPr>
              <a:t>(schopen odebírat vodu)</a:t>
            </a:r>
          </a:p>
          <a:p>
            <a:pPr marL="0" indent="0">
              <a:buFont typeface="Arial" charset="0"/>
              <a:buNone/>
            </a:pPr>
            <a:endParaRPr lang="cs-CZ" sz="2400" dirty="0" smtClean="0"/>
          </a:p>
          <a:p>
            <a:pPr marL="0" indent="0">
              <a:buFont typeface="Arial" charset="0"/>
              <a:buNone/>
            </a:pPr>
            <a:endParaRPr lang="cs-CZ" sz="2400" dirty="0" smtClean="0"/>
          </a:p>
          <a:p>
            <a:pPr marL="0" indent="0">
              <a:buFont typeface="Arial" charset="0"/>
              <a:buNone/>
            </a:pPr>
            <a:endParaRPr lang="cs-CZ" sz="2400" dirty="0" smtClean="0"/>
          </a:p>
          <a:p>
            <a:pPr marL="0" indent="0">
              <a:buFont typeface="Arial" charset="0"/>
              <a:buNone/>
            </a:pPr>
            <a:endParaRPr lang="cs-CZ" sz="2400" dirty="0" smtClean="0"/>
          </a:p>
        </p:txBody>
      </p:sp>
      <p:pic>
        <p:nvPicPr>
          <p:cNvPr id="8197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4292600"/>
            <a:ext cx="2519362" cy="172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098257" y="6104329"/>
            <a:ext cx="259156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200" i="1" dirty="0"/>
              <a:t>Obr. č. 3: Krystalky oxidu sírového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>
          <a:xfrm>
            <a:off x="2195513" y="260350"/>
            <a:ext cx="6769100" cy="2232025"/>
          </a:xfrm>
        </p:spPr>
        <p:txBody>
          <a:bodyPr anchor="b"/>
          <a:lstStyle/>
          <a:p>
            <a:pPr algn="r" eaLnBrk="1" hangingPunct="1"/>
            <a:r>
              <a:rPr lang="cs-CZ" sz="2800" b="1" smtClean="0">
                <a:latin typeface="Arial" charset="0"/>
                <a:cs typeface="Arial" charset="0"/>
              </a:rPr>
              <a:t>Seznam literatury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2565400"/>
            <a:ext cx="8229600" cy="3560763"/>
          </a:xfrm>
        </p:spPr>
        <p:txBody>
          <a:bodyPr/>
          <a:lstStyle/>
          <a:p>
            <a:pPr marL="0" indent="0">
              <a:buFont typeface="Arial" charset="0"/>
              <a:buNone/>
              <a:defRPr/>
            </a:pPr>
            <a:endParaRPr lang="cs-CZ" dirty="0" smtClean="0"/>
          </a:p>
          <a:p>
            <a:pPr marL="0" indent="0">
              <a:buFont typeface="Arial" charset="0"/>
              <a:buNone/>
              <a:defRPr/>
            </a:pPr>
            <a:endParaRPr lang="cs-CZ" sz="2800" dirty="0" smtClean="0"/>
          </a:p>
          <a:p>
            <a:pPr>
              <a:defRPr/>
            </a:pPr>
            <a:endParaRPr lang="cs-CZ" dirty="0"/>
          </a:p>
        </p:txBody>
      </p:sp>
      <p:sp>
        <p:nvSpPr>
          <p:cNvPr id="9220" name="Zástupný symbol pro obsah 1"/>
          <p:cNvSpPr>
            <a:spLocks noGrp="1"/>
          </p:cNvSpPr>
          <p:nvPr>
            <p:ph type="subTitle" idx="4294967295"/>
          </p:nvPr>
        </p:nvSpPr>
        <p:spPr>
          <a:xfrm>
            <a:off x="395288" y="2565400"/>
            <a:ext cx="8497887" cy="4032250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endParaRPr lang="cs-CZ" sz="2000" smtClean="0"/>
          </a:p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cs-CZ" sz="1600" smtClean="0">
                <a:latin typeface="Arial" charset="0"/>
                <a:cs typeface="Arial" charset="0"/>
              </a:rPr>
              <a:t>1. Bílek, M., Rychtera, J.: </a:t>
            </a:r>
            <a:r>
              <a:rPr lang="cs-CZ" sz="1600" i="1" smtClean="0">
                <a:latin typeface="Arial" charset="0"/>
                <a:cs typeface="Arial" charset="0"/>
              </a:rPr>
              <a:t>Krok za krokem</a:t>
            </a:r>
            <a:r>
              <a:rPr lang="cs-CZ" sz="1600" smtClean="0">
                <a:latin typeface="Arial" charset="0"/>
                <a:cs typeface="Arial" charset="0"/>
              </a:rPr>
              <a:t>, MOBY DICK, Praha, 1999, ISBN 80-86237-03-6</a:t>
            </a:r>
          </a:p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cs-CZ" sz="1600" smtClean="0">
                <a:latin typeface="Arial" charset="0"/>
                <a:cs typeface="Arial" charset="0"/>
              </a:rPr>
              <a:t>2. Čtrnáctová, H., Vaňková, V.: </a:t>
            </a:r>
            <a:r>
              <a:rPr lang="cs-CZ" sz="1600" i="1" smtClean="0">
                <a:latin typeface="Arial" charset="0"/>
                <a:cs typeface="Arial" charset="0"/>
              </a:rPr>
              <a:t>Co víme o chemických prvcích a anorganických</a:t>
            </a:r>
          </a:p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cs-CZ" sz="1600" i="1" smtClean="0">
                <a:latin typeface="Arial" charset="0"/>
                <a:cs typeface="Arial" charset="0"/>
              </a:rPr>
              <a:t>    sloučeninách</a:t>
            </a:r>
            <a:r>
              <a:rPr lang="cs-CZ" sz="1600" smtClean="0">
                <a:latin typeface="Arial" charset="0"/>
                <a:cs typeface="Arial" charset="0"/>
              </a:rPr>
              <a:t>, IRIS, Praha, 1992, 219-016-92</a:t>
            </a:r>
          </a:p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cs-CZ" sz="1600" smtClean="0">
                <a:latin typeface="Arial" charset="0"/>
                <a:cs typeface="Arial" charset="0"/>
              </a:rPr>
              <a:t>3. Mareček, A., Honza, J.: </a:t>
            </a:r>
            <a:r>
              <a:rPr lang="cs-CZ" sz="1600" i="1" smtClean="0">
                <a:latin typeface="Arial" charset="0"/>
                <a:cs typeface="Arial" charset="0"/>
              </a:rPr>
              <a:t>Chemie pro čtyřletá gymnázia, 1.díl</a:t>
            </a:r>
            <a:r>
              <a:rPr lang="cs-CZ" sz="1600" smtClean="0">
                <a:latin typeface="Arial" charset="0"/>
                <a:cs typeface="Arial" charset="0"/>
              </a:rPr>
              <a:t>, Nakladatelství Olomouc,         </a:t>
            </a:r>
            <a:br>
              <a:rPr lang="cs-CZ" sz="1600" smtClean="0">
                <a:latin typeface="Arial" charset="0"/>
                <a:cs typeface="Arial" charset="0"/>
              </a:rPr>
            </a:br>
            <a:r>
              <a:rPr lang="cs-CZ" sz="1600" smtClean="0">
                <a:latin typeface="Arial" charset="0"/>
                <a:cs typeface="Arial" charset="0"/>
              </a:rPr>
              <a:t>    Olomouc, 2005, ISBN 80-7182-055-5</a:t>
            </a:r>
          </a:p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cs-CZ" sz="1600" smtClean="0">
                <a:latin typeface="Arial" charset="0"/>
                <a:cs typeface="Arial" charset="0"/>
              </a:rPr>
              <a:t>4. Vacík, J. a spol.: </a:t>
            </a:r>
            <a:r>
              <a:rPr lang="cs-CZ" sz="1600" i="1" smtClean="0">
                <a:latin typeface="Arial" charset="0"/>
                <a:cs typeface="Arial" charset="0"/>
              </a:rPr>
              <a:t>Přehled středoškolské chemie</a:t>
            </a:r>
            <a:r>
              <a:rPr lang="cs-CZ" sz="1600" smtClean="0">
                <a:latin typeface="Arial" charset="0"/>
                <a:cs typeface="Arial" charset="0"/>
              </a:rPr>
              <a:t>, SPN, Praha, 1996, ISBN 80-85937-08-5</a:t>
            </a:r>
          </a:p>
          <a:p>
            <a:pPr marL="0" indent="0">
              <a:buFont typeface="Arial" charset="0"/>
              <a:buNone/>
            </a:pPr>
            <a:endParaRPr lang="cs-CZ" sz="160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r>
              <a:rPr lang="cs-CZ" sz="1600" smtClean="0">
                <a:latin typeface="Arial" charset="0"/>
                <a:cs typeface="Arial" charset="0"/>
              </a:rPr>
              <a:t>Citace obrázků uvedena pod příslušným obrázkem.</a:t>
            </a:r>
          </a:p>
          <a:p>
            <a:pPr marL="0" indent="0">
              <a:buFont typeface="Arial" charset="0"/>
              <a:buNone/>
            </a:pPr>
            <a:endParaRPr lang="cs-CZ" sz="2000" smtClean="0"/>
          </a:p>
          <a:p>
            <a:pPr marL="0" indent="0">
              <a:buFont typeface="Arial" charset="0"/>
              <a:buNone/>
            </a:pPr>
            <a:endParaRPr lang="cs-CZ" sz="2000" smtClean="0"/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>
          <a:xfrm>
            <a:off x="2195513" y="260350"/>
            <a:ext cx="6769100" cy="2232025"/>
          </a:xfrm>
        </p:spPr>
        <p:txBody>
          <a:bodyPr anchor="b"/>
          <a:lstStyle/>
          <a:p>
            <a:pPr algn="r" eaLnBrk="1" hangingPunct="1"/>
            <a:r>
              <a:rPr lang="cs-CZ" sz="2800" b="1" dirty="0">
                <a:latin typeface="Arial" charset="0"/>
                <a:cs typeface="Arial" charset="0"/>
              </a:rPr>
              <a:t>Zdroje, autorská práva a citace</a:t>
            </a:r>
            <a:endParaRPr lang="cs-CZ" sz="2800" b="1" dirty="0" smtClean="0">
              <a:latin typeface="Arial" charset="0"/>
              <a:cs typeface="Arial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2565400"/>
            <a:ext cx="8229600" cy="3560763"/>
          </a:xfrm>
        </p:spPr>
        <p:txBody>
          <a:bodyPr/>
          <a:lstStyle/>
          <a:p>
            <a:pPr marL="0" indent="0">
              <a:buFont typeface="Arial" charset="0"/>
              <a:buNone/>
              <a:defRPr/>
            </a:pPr>
            <a:endParaRPr lang="cs-CZ" dirty="0" smtClean="0"/>
          </a:p>
          <a:p>
            <a:pPr marL="0" indent="0">
              <a:buFont typeface="Arial" charset="0"/>
              <a:buNone/>
              <a:defRPr/>
            </a:pPr>
            <a:endParaRPr lang="cs-CZ" sz="2800" dirty="0" smtClean="0"/>
          </a:p>
          <a:p>
            <a:pPr>
              <a:defRPr/>
            </a:pPr>
            <a:endParaRPr lang="cs-CZ" dirty="0"/>
          </a:p>
        </p:txBody>
      </p:sp>
      <p:sp>
        <p:nvSpPr>
          <p:cNvPr id="10244" name="Zástupný symbol pro obsah 1"/>
          <p:cNvSpPr>
            <a:spLocks noGrp="1"/>
          </p:cNvSpPr>
          <p:nvPr>
            <p:ph type="subTitle" idx="4294967295"/>
          </p:nvPr>
        </p:nvSpPr>
        <p:spPr>
          <a:xfrm>
            <a:off x="395288" y="2565400"/>
            <a:ext cx="8497887" cy="4032250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endParaRPr lang="cs-CZ" sz="2000" dirty="0" smtClean="0"/>
          </a:p>
          <a:p>
            <a:pPr marL="0" indent="0">
              <a:buFont typeface="Arial" charset="0"/>
              <a:buNone/>
            </a:pPr>
            <a:r>
              <a:rPr lang="cs-CZ" sz="1600" dirty="0" smtClean="0">
                <a:latin typeface="Arial" charset="0"/>
                <a:cs typeface="Arial" charset="0"/>
              </a:rPr>
              <a:t>Obr. č. 1: </a:t>
            </a:r>
            <a:r>
              <a:rPr lang="cs-CZ" sz="1600" i="1" dirty="0" smtClean="0">
                <a:latin typeface="Arial" charset="0"/>
                <a:cs typeface="Arial" charset="0"/>
              </a:rPr>
              <a:t>Síra sopečného původu</a:t>
            </a:r>
            <a:r>
              <a:rPr lang="cs-CZ" sz="1600" dirty="0" smtClean="0">
                <a:latin typeface="Arial" charset="0"/>
                <a:cs typeface="Arial" charset="0"/>
              </a:rPr>
              <a:t>. Zdroj obrázku:</a:t>
            </a:r>
            <a:r>
              <a:rPr lang="pl-PL" sz="1600" dirty="0" smtClean="0"/>
              <a:t>LUCALUCA. </a:t>
            </a:r>
            <a:r>
              <a:rPr lang="pl-PL" sz="1600" i="1" dirty="0" smtClean="0"/>
              <a:t>wiki</a:t>
            </a:r>
            <a:r>
              <a:rPr lang="pl-PL" sz="1600" dirty="0" smtClean="0"/>
              <a:t> [online]. [cit. 6.7.2013]. Dostupný na WWW: http://cs.wikipedia.org/wiki/Soubor:Fumarole.opening(2cm).jpg</a:t>
            </a:r>
            <a:endParaRPr lang="cs-CZ" sz="1600" dirty="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endParaRPr lang="cs-CZ" sz="1600" dirty="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r>
              <a:rPr lang="cs-CZ" sz="1600" dirty="0" smtClean="0">
                <a:latin typeface="Arial" charset="0"/>
                <a:cs typeface="Arial" charset="0"/>
              </a:rPr>
              <a:t>Obr. č. 2: </a:t>
            </a:r>
            <a:r>
              <a:rPr lang="cs-CZ" sz="1600" i="1" dirty="0" smtClean="0">
                <a:latin typeface="Arial" charset="0"/>
                <a:cs typeface="Arial" charset="0"/>
              </a:rPr>
              <a:t>Krystalická síra v přírodě</a:t>
            </a:r>
            <a:r>
              <a:rPr lang="cs-CZ" sz="1600" dirty="0" smtClean="0">
                <a:latin typeface="Arial" charset="0"/>
                <a:cs typeface="Arial" charset="0"/>
              </a:rPr>
              <a:t>. Zdroj obrázku: </a:t>
            </a:r>
            <a:r>
              <a:rPr lang="cs-CZ" sz="1600" dirty="0" smtClean="0"/>
              <a:t>DESCOUENS. </a:t>
            </a:r>
            <a:r>
              <a:rPr lang="cs-CZ" sz="1600" i="1" dirty="0" smtClean="0"/>
              <a:t>wiki</a:t>
            </a:r>
            <a:r>
              <a:rPr lang="cs-CZ" sz="1600" dirty="0" smtClean="0"/>
              <a:t> [online]. [cit. 6.7.2013]. Dostupný na WWW: http://cs.wikipedia.org/wiki/Soubor:Soufresicile2.jpg</a:t>
            </a:r>
          </a:p>
          <a:p>
            <a:pPr marL="0" indent="0">
              <a:buFont typeface="Arial" charset="0"/>
              <a:buNone/>
            </a:pPr>
            <a:endParaRPr lang="cs-CZ" sz="1600" dirty="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r>
              <a:rPr lang="cs-CZ" sz="1600" dirty="0" smtClean="0">
                <a:latin typeface="Arial" charset="0"/>
                <a:cs typeface="Arial" charset="0"/>
              </a:rPr>
              <a:t>Obr. č. 3: </a:t>
            </a:r>
            <a:r>
              <a:rPr lang="cs-CZ" sz="1600" i="1" dirty="0" smtClean="0">
                <a:latin typeface="Arial" charset="0"/>
                <a:cs typeface="Arial" charset="0"/>
              </a:rPr>
              <a:t>Krystalky oxidu sírového</a:t>
            </a:r>
            <a:r>
              <a:rPr lang="cs-CZ" sz="1600" dirty="0" smtClean="0">
                <a:latin typeface="Arial" charset="0"/>
                <a:cs typeface="Arial" charset="0"/>
              </a:rPr>
              <a:t>. Zdroj obrázku: </a:t>
            </a:r>
            <a:r>
              <a:rPr lang="cs-CZ" sz="1600" dirty="0" smtClean="0"/>
              <a:t>HILLER. </a:t>
            </a:r>
            <a:r>
              <a:rPr lang="cs-CZ" sz="1600" i="1" dirty="0" smtClean="0"/>
              <a:t>wiki</a:t>
            </a:r>
            <a:r>
              <a:rPr lang="cs-CZ" sz="1600" dirty="0" smtClean="0"/>
              <a:t> [online]. [cit. 6.7.2013]. Dostupný na WWW: http://</a:t>
            </a:r>
            <a:r>
              <a:rPr lang="cs-CZ" sz="1600" dirty="0" smtClean="0"/>
              <a:t>cs.wikipedia.org/wiki/Soubor:Schefeltrioxid.jpg</a:t>
            </a:r>
          </a:p>
          <a:p>
            <a:pPr marL="0" indent="0">
              <a:spcBef>
                <a:spcPts val="600"/>
              </a:spcBef>
              <a:buNone/>
              <a:defRPr/>
            </a:pPr>
            <a:r>
              <a:rPr lang="cs-CZ" sz="1600" dirty="0">
                <a:latin typeface="Arial" pitchFamily="34" charset="0"/>
                <a:cs typeface="Arial" pitchFamily="34" charset="0"/>
              </a:rPr>
              <a:t>Autor: Mgr. Monika Zemanová, PhD.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cs-CZ" sz="1600" dirty="0">
                <a:latin typeface="Arial" pitchFamily="34" charset="0"/>
                <a:cs typeface="Arial" pitchFamily="34" charset="0"/>
              </a:rPr>
              <a:t>Název díla: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Síra</a:t>
            </a:r>
            <a:endParaRPr lang="cs-CZ" sz="1600" dirty="0">
              <a:latin typeface="Arial" pitchFamily="34" charset="0"/>
              <a:cs typeface="Arial" pitchFamily="34" charset="0"/>
            </a:endParaRP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cs-CZ" sz="1600" dirty="0">
                <a:latin typeface="Arial" pitchFamily="34" charset="0"/>
                <a:cs typeface="Arial" pitchFamily="34" charset="0"/>
              </a:rPr>
              <a:t>Datum vzniku: květen 2013                                                                                                    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cs-CZ" sz="1600" dirty="0">
                <a:latin typeface="Arial" pitchFamily="34" charset="0"/>
                <a:cs typeface="Arial" pitchFamily="34" charset="0"/>
              </a:rPr>
              <a:t>Materiál je určen pro bezplatné používání pro potřeby výuky na všech typech škol a školských zařízení. Jakékoliv další využití podléhá autorskému zákonu. Tato prezentace je autorským dílem.</a:t>
            </a:r>
          </a:p>
          <a:p>
            <a:pPr marL="0" indent="0">
              <a:buFont typeface="Arial" charset="0"/>
              <a:buNone/>
            </a:pPr>
            <a:endParaRPr lang="cs-CZ" sz="1600" dirty="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endParaRPr lang="cs-CZ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1140</TotalTime>
  <Words>426</Words>
  <Application>Microsoft Office PowerPoint</Application>
  <PresentationFormat>Předvádění na obrazovce (4:3)</PresentationFormat>
  <Paragraphs>137</Paragraphs>
  <Slides>9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Obchodní akademie, Střední odborná škola   a Jazyková škola s právem státní jazykové zkoušky,  Hradec Králové</vt:lpstr>
      <vt:lpstr>         Opakování – vlastnosti prvků</vt:lpstr>
      <vt:lpstr>           Jedno z mnoha řešení</vt:lpstr>
      <vt:lpstr>Síra – výskyt</vt:lpstr>
      <vt:lpstr>Síra – vlastnosti, modifikace</vt:lpstr>
      <vt:lpstr>Oxidy síry</vt:lpstr>
      <vt:lpstr>Oxidy síry</vt:lpstr>
      <vt:lpstr>Seznam literatury</vt:lpstr>
      <vt:lpstr>Zdroje, autorská práva a 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Obchodní akademie, Střední odborná škola  a Jazyková škola s právem státní jazykové zkoušky,  Hradec Králové</dc:title>
  <dc:creator>Jana Vitvarová</dc:creator>
  <cp:lastModifiedBy>Mamka</cp:lastModifiedBy>
  <cp:revision>160</cp:revision>
  <dcterms:created xsi:type="dcterms:W3CDTF">2012-11-30T22:17:21Z</dcterms:created>
  <dcterms:modified xsi:type="dcterms:W3CDTF">2013-07-12T01:18:04Z</dcterms:modified>
</cp:coreProperties>
</file>