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84" r:id="rId4"/>
    <p:sldId id="285" r:id="rId5"/>
    <p:sldId id="286" r:id="rId6"/>
    <p:sldId id="282" r:id="rId7"/>
    <p:sldId id="283" r:id="rId8"/>
    <p:sldId id="287" r:id="rId9"/>
    <p:sldId id="288" r:id="rId10"/>
    <p:sldId id="289" r:id="rId11"/>
    <p:sldId id="269" r:id="rId12"/>
    <p:sldId id="29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1C1E456-BE3B-4EF4-AC06-0F81A80BA3E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2A115F6-2836-4128-81E5-4529ED56AA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2581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F96A176-1F1B-4BB1-9CAA-1B6B7FD85273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633DDC0-93FA-47A8-A915-9C9695CC6E62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14FF4-7B76-412C-9540-8EBD0824752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E5CA0-C903-44D5-BF85-66C4CC0552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445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302F7-0008-41A0-B6A8-33EE35B05C6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C185E-2C16-4573-B6D0-E16ACE9DC2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639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F3BCB-0F60-44BF-843A-2FC8BADEA5A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743DA-32D6-4BE0-A0CF-08C79E7D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998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6D2D4-A9BE-427E-9B5D-79C9A2794113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1BB39-62CA-4427-B05C-71D70D1060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712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00C85-B59D-4BC6-AD04-3B47048FFCF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01591-FD03-41EB-B707-5AF85D835B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48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C4BF3-FE11-4AF4-B2B7-A7A2E34919A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A0A9B-4716-451F-B047-4880E1D60D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570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D36F1-329B-480F-9020-13337E9B99B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B85D3-7829-407A-BE42-3257B9F7A5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157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4D255-974D-4D19-BFF1-43F0026C637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B9024-FFD0-4F2D-A505-6CA98B0BA2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928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6CD46-0FDB-4D7F-894E-4C1FE9E638F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74E34-B796-49A5-9E73-D7D333DDF3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033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7F61F-7F77-40E1-A5C1-012BDBC8A3D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F76EA-6FEB-4109-B098-D2A0801E9A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931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C48E3-3920-4002-B90B-1792B683EC0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85906-73CC-4C97-B786-20DF25C02F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03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2434-5E4F-4641-9DE0-63CD3DA51F6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B2A231-BF90-4073-ADAF-CD8FA479DA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549815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VY_32_INOVACE_2_CHEMIE_11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Makromolekuly,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polymerace, plasty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Shrnutí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derivátů, makromolekuly, polymerace, plasty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Shrnutí derivátů, 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Samostatná </a:t>
            </a:r>
            <a:r>
              <a:rPr lang="cs-CZ" sz="2800" b="1" dirty="0" smtClean="0">
                <a:latin typeface="Arial" charset="0"/>
                <a:cs typeface="Arial" charset="0"/>
              </a:rPr>
              <a:t>práce –</a:t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r>
              <a:rPr lang="cs-CZ" sz="2800" b="1" dirty="0">
                <a:latin typeface="Arial" charset="0"/>
                <a:cs typeface="Arial" charset="0"/>
              </a:rPr>
              <a:t> </a:t>
            </a:r>
            <a:r>
              <a:rPr lang="cs-CZ" sz="2800" b="1" dirty="0" smtClean="0">
                <a:latin typeface="Arial" charset="0"/>
                <a:cs typeface="Arial" charset="0"/>
              </a:rPr>
              <a:t>deriváty </a:t>
            </a:r>
            <a:r>
              <a:rPr lang="cs-CZ" sz="2800" b="1" dirty="0" smtClean="0">
                <a:latin typeface="Arial" charset="0"/>
                <a:cs typeface="Arial" charset="0"/>
              </a:rPr>
              <a:t>uhlovodíků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34671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1.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Utvořte vzorce </a:t>
            </a:r>
            <a:r>
              <a:rPr lang="cs-CZ" sz="2400" dirty="0" smtClean="0">
                <a:latin typeface="Arial" charset="0"/>
                <a:cs typeface="Arial" charset="0"/>
              </a:rPr>
              <a:t>sloučenin, zařaďte jej do příslušné skupiny: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trichlormethan   </a:t>
            </a: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hexanol 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3 – pentanon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charset="0"/>
                <a:cs typeface="Arial" charset="0"/>
              </a:rPr>
              <a:t>k</a:t>
            </a:r>
            <a:r>
              <a:rPr lang="cs-CZ" sz="2400" dirty="0" smtClean="0">
                <a:latin typeface="Arial" charset="0"/>
                <a:cs typeface="Arial" charset="0"/>
              </a:rPr>
              <a:t>yselina pentanová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charset="0"/>
                <a:cs typeface="Arial" charset="0"/>
              </a:rPr>
              <a:t>b</a:t>
            </a:r>
            <a:r>
              <a:rPr lang="cs-CZ" sz="2400" dirty="0" smtClean="0">
                <a:latin typeface="Arial" charset="0"/>
                <a:cs typeface="Arial" charset="0"/>
              </a:rPr>
              <a:t>uthanal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kyselina octová</a:t>
            </a:r>
          </a:p>
          <a:p>
            <a:pPr marL="457200" indent="-457200">
              <a:buFont typeface="Arial" charset="0"/>
              <a:buAutoNum type="alphaLcParenR"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3076" name="Zástupný symbol pro obsah 5"/>
          <p:cNvSpPr txBox="1">
            <a:spLocks/>
          </p:cNvSpPr>
          <p:nvPr/>
        </p:nvSpPr>
        <p:spPr bwMode="auto">
          <a:xfrm>
            <a:off x="4859338" y="2565400"/>
            <a:ext cx="3889375" cy="411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solidFill>
                  <a:schemeClr val="tx2"/>
                </a:solidFill>
              </a:rPr>
              <a:t>2. Jakým procesem </a:t>
            </a:r>
            <a:r>
              <a:rPr lang="cs-CZ" sz="2400"/>
              <a:t/>
            </a:r>
            <a:br>
              <a:rPr lang="cs-CZ" sz="2400"/>
            </a:br>
            <a:r>
              <a:rPr lang="cs-CZ" sz="2400"/>
              <a:t>v přírodě vznikají alkoholy? Zapište rovnicí. 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solidFill>
                  <a:schemeClr val="tx2"/>
                </a:solidFill>
              </a:rPr>
              <a:t>3. Jaká látka </a:t>
            </a:r>
            <a:r>
              <a:rPr lang="cs-CZ" sz="2400"/>
              <a:t>je v každém alkoholickém nápoji? Jak je odbourávána v našem těle?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>
                <a:solidFill>
                  <a:schemeClr val="tx2"/>
                </a:solidFill>
              </a:rPr>
              <a:t>4. Objasněte</a:t>
            </a:r>
            <a:r>
              <a:rPr lang="cs-CZ" sz="2400"/>
              <a:t>, v čem se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/>
              <a:t>shodují, v čem odlišují neutralizace a esterifikace.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400"/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400"/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Samostatná </a:t>
            </a:r>
            <a:r>
              <a:rPr lang="cs-CZ" sz="2800" b="1" dirty="0" smtClean="0">
                <a:latin typeface="Arial" charset="0"/>
                <a:cs typeface="Arial" charset="0"/>
              </a:rPr>
              <a:t>práce – řešení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5"/>
          <p:cNvSpPr>
            <a:spLocks noGrp="1"/>
          </p:cNvSpPr>
          <p:nvPr>
            <p:ph idx="1"/>
          </p:nvPr>
        </p:nvSpPr>
        <p:spPr>
          <a:xfrm>
            <a:off x="467544" y="2924944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1. Utvořte vzorce derivátů, zařaďte jej do příslušné skupiny:</a:t>
            </a:r>
          </a:p>
          <a:p>
            <a:pPr marL="857250" lvl="1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charset="0"/>
                <a:cs typeface="Arial" charset="0"/>
              </a:rPr>
              <a:t>t</a:t>
            </a:r>
            <a:r>
              <a:rPr lang="cs-CZ" sz="2400" dirty="0" smtClean="0">
                <a:latin typeface="Arial" charset="0"/>
                <a:cs typeface="Arial" charset="0"/>
              </a:rPr>
              <a:t>richlormethan CCl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857250" lvl="1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charset="0"/>
                <a:cs typeface="Arial" charset="0"/>
              </a:rPr>
              <a:t>h</a:t>
            </a:r>
            <a:r>
              <a:rPr lang="cs-CZ" sz="2400" dirty="0" smtClean="0">
                <a:latin typeface="Arial" charset="0"/>
                <a:cs typeface="Arial" charset="0"/>
              </a:rPr>
              <a:t>exanol 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OH</a:t>
            </a:r>
          </a:p>
          <a:p>
            <a:pPr marL="857250" lvl="1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3 – pentanon 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COCH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pPr marL="857250" lvl="1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charset="0"/>
                <a:cs typeface="Arial" charset="0"/>
              </a:rPr>
              <a:t>k</a:t>
            </a:r>
            <a:r>
              <a:rPr lang="cs-CZ" sz="2400" dirty="0" smtClean="0">
                <a:latin typeface="Arial" charset="0"/>
                <a:cs typeface="Arial" charset="0"/>
              </a:rPr>
              <a:t>yselina pentanová 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COOH</a:t>
            </a:r>
          </a:p>
          <a:p>
            <a:pPr marL="857250" lvl="1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charset="0"/>
                <a:cs typeface="Arial" charset="0"/>
              </a:rPr>
              <a:t>b</a:t>
            </a:r>
            <a:r>
              <a:rPr lang="cs-CZ" sz="2400" dirty="0" smtClean="0">
                <a:latin typeface="Arial" charset="0"/>
                <a:cs typeface="Arial" charset="0"/>
              </a:rPr>
              <a:t>uthanal 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COH</a:t>
            </a:r>
          </a:p>
          <a:p>
            <a:pPr marL="857250" lvl="1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kyselina octová 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COOH</a:t>
            </a:r>
          </a:p>
          <a:p>
            <a:pPr marL="457200" indent="-457200">
              <a:buFont typeface="Arial" charset="0"/>
              <a:buAutoNum type="alphaLcParenR"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Samostatná </a:t>
            </a:r>
            <a:r>
              <a:rPr lang="cs-CZ" sz="2800" b="1" dirty="0" smtClean="0">
                <a:latin typeface="Arial" charset="0"/>
                <a:cs typeface="Arial" charset="0"/>
              </a:rPr>
              <a:t>práce – řešení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2. Jakým procesem v přírodě vznikají alkoholy? Zapište     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    rovnicí. 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kvašením…  C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6</a:t>
            </a:r>
            <a:r>
              <a:rPr lang="cs-CZ" sz="2400" dirty="0" smtClean="0">
                <a:latin typeface="Arial" charset="0"/>
                <a:cs typeface="Arial" charset="0"/>
              </a:rPr>
              <a:t>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12</a:t>
            </a:r>
            <a:r>
              <a:rPr lang="cs-CZ" sz="2400" dirty="0" smtClean="0">
                <a:latin typeface="Arial" charset="0"/>
                <a:cs typeface="Arial" charset="0"/>
              </a:rPr>
              <a:t>O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6</a:t>
            </a:r>
            <a:r>
              <a:rPr lang="cs-CZ" sz="2400" dirty="0" smtClean="0">
                <a:latin typeface="Arial" charset="0"/>
                <a:cs typeface="Arial" charset="0"/>
              </a:rPr>
              <a:t> → 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CH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OH + CO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3. Jaká látka je v každém alkoholickém nápoji? Jak je odbourávána v našem těle?</a:t>
            </a:r>
          </a:p>
          <a:p>
            <a:pPr marL="0" indent="0">
              <a:buFont typeface="Arial" charset="0"/>
              <a:buNone/>
            </a:pPr>
            <a:r>
              <a:rPr lang="cs-CZ" sz="2400" dirty="0" err="1" smtClean="0">
                <a:latin typeface="Arial" charset="0"/>
                <a:cs typeface="Arial" charset="0"/>
              </a:rPr>
              <a:t>ethanol</a:t>
            </a:r>
            <a:r>
              <a:rPr lang="cs-CZ" sz="2400" dirty="0" smtClean="0">
                <a:latin typeface="Arial" charset="0"/>
                <a:cs typeface="Arial" charset="0"/>
              </a:rPr>
              <a:t> → </a:t>
            </a:r>
            <a:r>
              <a:rPr lang="cs-CZ" sz="2400" dirty="0" err="1" smtClean="0">
                <a:latin typeface="Arial" charset="0"/>
                <a:cs typeface="Arial" charset="0"/>
              </a:rPr>
              <a:t>ethanal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Samostatná </a:t>
            </a:r>
            <a:r>
              <a:rPr lang="cs-CZ" sz="2800" b="1" dirty="0" smtClean="0">
                <a:latin typeface="Arial" charset="0"/>
                <a:cs typeface="Arial" charset="0"/>
              </a:rPr>
              <a:t>práce – řešení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4. Objasněte, v čem se shodují, v čem odlišují neutralizace a esterifikace.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Neutralizace:</a:t>
            </a:r>
            <a:r>
              <a:rPr lang="cs-CZ" sz="2400" smtClean="0">
                <a:latin typeface="Arial" charset="0"/>
                <a:cs typeface="Arial" charset="0"/>
              </a:rPr>
              <a:t>(probíhá okamžitě)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karboxyl. kyselina + zásada (hydroxid) → sůl + voda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Esterifikace: </a:t>
            </a:r>
            <a:r>
              <a:rPr lang="cs-CZ" sz="2400" smtClean="0">
                <a:latin typeface="Arial" charset="0"/>
                <a:cs typeface="Arial" charset="0"/>
              </a:rPr>
              <a:t>(dlouhodobý proces)</a:t>
            </a:r>
            <a:endParaRPr lang="cs-CZ" sz="240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karboxyl. kyselina + alkohol → ester + voda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Makromolekuly, 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polymerace</a:t>
            </a:r>
          </a:p>
        </p:txBody>
      </p:sp>
      <p:sp>
        <p:nvSpPr>
          <p:cNvPr id="7171" name="Zástupný symbol pro obsah 5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74491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Makromolekula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rozsáhlá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(veliká) molekula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 s velkou molární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hmotností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edná se o přírodní, ale i uměle vytvořené látky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tento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výraz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užívá především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polymery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Polymerace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typ reakce, kdy z jednoduchých molekul vznikají makromolekuly, tzv. polymery (tedy plasty)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ouvisí se snížením násobnosti vazby (zánik dvojné vazby)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46088" y="188640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Významné plasty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5327650" cy="3633788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Polyethylen PE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ejrozšířenější plast současnosti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odolný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vůči kyselinám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 zásadám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použitelný do teploty kolem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80°C</a:t>
            </a:r>
            <a:r>
              <a:rPr lang="cs-CZ" sz="2400" dirty="0"/>
              <a:t> </a:t>
            </a:r>
            <a:endParaRPr lang="cs-CZ" sz="2400" dirty="0" smtClean="0"/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dvě formy: měkký – svačinový sáček, textilní vlákna, tvrzený – roury, hračky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8196" name="Zástupný symbol pro obsah 2"/>
          <p:cNvSpPr>
            <a:spLocks noGrp="1"/>
          </p:cNvSpPr>
          <p:nvPr>
            <p:ph sz="half" idx="2"/>
          </p:nvPr>
        </p:nvSpPr>
        <p:spPr>
          <a:xfrm>
            <a:off x="5867400" y="2492375"/>
            <a:ext cx="2808288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100" dirty="0" smtClean="0">
                <a:latin typeface="Arial" charset="0"/>
                <a:cs typeface="Arial" charset="0"/>
              </a:rPr>
              <a:t>                     </a:t>
            </a:r>
            <a:r>
              <a:rPr lang="cs-CZ" sz="1100" dirty="0" smtClean="0">
                <a:latin typeface="Arial" charset="0"/>
                <a:cs typeface="Arial" charset="0"/>
              </a:rPr>
              <a:t> </a:t>
            </a:r>
            <a:r>
              <a:rPr lang="cs-CZ" sz="1200" i="1" dirty="0" smtClean="0">
                <a:latin typeface="Arial" charset="0"/>
                <a:cs typeface="Arial" charset="0"/>
              </a:rPr>
              <a:t>Obr. č. 1: Plastové hračky</a:t>
            </a:r>
          </a:p>
        </p:txBody>
      </p:sp>
      <p:pic>
        <p:nvPicPr>
          <p:cNvPr id="819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3068638"/>
            <a:ext cx="2879725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Významné plasty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5903913" cy="36337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2. Polypropylen PP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odobné vlastnosti PE, vyniká velmi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dobrou chemickou mechanickou odolností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často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používán pro výrobu lan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provazů, lana jsou dostatečně lehká, plavou na hladině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velký význam v obalovém materiálu (kelímky, misky, ...)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9220" name="Zástupný symbol pro obsah 2"/>
          <p:cNvSpPr>
            <a:spLocks noGrp="1"/>
          </p:cNvSpPr>
          <p:nvPr>
            <p:ph sz="half" idx="2"/>
          </p:nvPr>
        </p:nvSpPr>
        <p:spPr>
          <a:xfrm>
            <a:off x="6011863" y="2492375"/>
            <a:ext cx="2663825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200" b="1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b="1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b="1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100" dirty="0" smtClean="0">
                <a:latin typeface="Arial" charset="0"/>
                <a:cs typeface="Arial" charset="0"/>
              </a:rPr>
              <a:t>   </a:t>
            </a:r>
            <a:r>
              <a:rPr lang="cs-CZ" sz="1100" dirty="0" smtClean="0">
                <a:latin typeface="Arial" charset="0"/>
                <a:cs typeface="Arial" charset="0"/>
              </a:rPr>
              <a:t> </a:t>
            </a:r>
            <a:r>
              <a:rPr lang="cs-CZ" sz="1200" i="1" dirty="0" smtClean="0">
                <a:latin typeface="Arial" charset="0"/>
                <a:cs typeface="Arial" charset="0"/>
              </a:rPr>
              <a:t>Obr. č. 2: Kelímek z polypropylenu</a:t>
            </a:r>
          </a:p>
        </p:txBody>
      </p:sp>
      <p:pic>
        <p:nvPicPr>
          <p:cNvPr id="9221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2708275"/>
            <a:ext cx="2160587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Plasty kolem nás?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54102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zahrada, dětský pokojíček</a:t>
            </a: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200" b="1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b="1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b="1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</p:txBody>
      </p:sp>
      <p:pic>
        <p:nvPicPr>
          <p:cNvPr id="1024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36838"/>
            <a:ext cx="4064000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636838"/>
            <a:ext cx="4038600" cy="3455987"/>
          </a:xfrm>
        </p:spPr>
      </p:pic>
      <p:sp>
        <p:nvSpPr>
          <p:cNvPr id="10246" name="TextovéPole 7"/>
          <p:cNvSpPr txBox="1">
            <a:spLocks noChangeArrowheads="1"/>
          </p:cNvSpPr>
          <p:nvPr/>
        </p:nvSpPr>
        <p:spPr bwMode="auto">
          <a:xfrm>
            <a:off x="323850" y="6308725"/>
            <a:ext cx="842486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i="1" dirty="0"/>
              <a:t>                                                              </a:t>
            </a:r>
            <a:r>
              <a:rPr lang="cs-CZ" sz="1200" i="1" dirty="0" smtClean="0"/>
              <a:t> </a:t>
            </a:r>
            <a:r>
              <a:rPr lang="cs-CZ" sz="1200" i="1" dirty="0"/>
              <a:t>Obr. č. 3: Zahrada                            </a:t>
            </a:r>
            <a:r>
              <a:rPr lang="cs-CZ" sz="1200" i="1" dirty="0" smtClean="0"/>
              <a:t>                                            </a:t>
            </a:r>
            <a:r>
              <a:rPr lang="cs-CZ" sz="1200" i="1" dirty="0"/>
              <a:t>Obr. č. 4: Lednice                            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Plasty kolem nás?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186238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200" b="1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b="1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b="1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smtClean="0">
              <a:latin typeface="Arial" charset="0"/>
              <a:cs typeface="Arial" charset="0"/>
            </a:endParaRPr>
          </a:p>
        </p:txBody>
      </p:sp>
      <p:sp>
        <p:nvSpPr>
          <p:cNvPr id="11268" name="TextovéPole 7"/>
          <p:cNvSpPr txBox="1">
            <a:spLocks noChangeArrowheads="1"/>
          </p:cNvSpPr>
          <p:nvPr/>
        </p:nvSpPr>
        <p:spPr bwMode="auto">
          <a:xfrm>
            <a:off x="323850" y="6308725"/>
            <a:ext cx="842486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i="1" dirty="0"/>
              <a:t>                                                      </a:t>
            </a:r>
            <a:r>
              <a:rPr lang="cs-CZ" sz="1200" i="1" dirty="0" smtClean="0"/>
              <a:t>             </a:t>
            </a:r>
            <a:r>
              <a:rPr lang="cs-CZ" sz="1200" i="1" dirty="0"/>
              <a:t>Obr. č. 5: Stavebnice      </a:t>
            </a:r>
            <a:r>
              <a:rPr lang="cs-CZ" sz="1200" i="1" dirty="0" smtClean="0"/>
              <a:t>                                          </a:t>
            </a:r>
            <a:r>
              <a:rPr lang="cs-CZ" sz="1200" i="1" dirty="0"/>
              <a:t>Obr. č. 6: Teflonové nádobí</a:t>
            </a:r>
            <a:r>
              <a:rPr lang="cs-CZ" sz="1100" dirty="0"/>
              <a:t>                                                                           </a:t>
            </a:r>
          </a:p>
        </p:txBody>
      </p:sp>
      <p:pic>
        <p:nvPicPr>
          <p:cNvPr id="11269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2636838"/>
            <a:ext cx="3898900" cy="3384550"/>
          </a:xfrm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636838"/>
            <a:ext cx="4640263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400" i="1" dirty="0" smtClean="0">
                <a:latin typeface="Arial" charset="0"/>
                <a:cs typeface="Arial" charset="0"/>
              </a:rPr>
              <a:t>Chemie na každém kroku</a:t>
            </a:r>
            <a:r>
              <a:rPr lang="cs-CZ" sz="1400" dirty="0" smtClean="0">
                <a:latin typeface="Arial" charset="0"/>
                <a:cs typeface="Arial" charset="0"/>
              </a:rPr>
              <a:t>, MOBY DICK, Praha, 1999, </a:t>
            </a:r>
            <a:br>
              <a:rPr lang="cs-CZ" sz="1400" dirty="0" smtClean="0">
                <a:latin typeface="Arial" charset="0"/>
                <a:cs typeface="Arial" charset="0"/>
              </a:rPr>
            </a:br>
            <a:r>
              <a:rPr lang="cs-CZ" sz="1400" dirty="0" smtClean="0">
                <a:latin typeface="Arial" charset="0"/>
                <a:cs typeface="Arial" charset="0"/>
              </a:rPr>
              <a:t>    ISBN 80-86237-05-2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2. Beneš, P., </a:t>
            </a:r>
            <a:r>
              <a:rPr lang="cs-CZ" sz="1400" dirty="0" err="1" smtClean="0">
                <a:latin typeface="Arial" charset="0"/>
                <a:cs typeface="Arial" charset="0"/>
              </a:rPr>
              <a:t>Pumr</a:t>
            </a:r>
            <a:r>
              <a:rPr lang="cs-CZ" sz="1400" dirty="0" smtClean="0">
                <a:latin typeface="Arial" charset="0"/>
                <a:cs typeface="Arial" charset="0"/>
              </a:rPr>
              <a:t>, V., </a:t>
            </a:r>
            <a:r>
              <a:rPr lang="cs-CZ" sz="1400" dirty="0" err="1" smtClean="0">
                <a:latin typeface="Arial" charset="0"/>
                <a:cs typeface="Arial" charset="0"/>
              </a:rPr>
              <a:t>Banýr</a:t>
            </a:r>
            <a:r>
              <a:rPr lang="cs-CZ" sz="1400" dirty="0" smtClean="0">
                <a:latin typeface="Arial" charset="0"/>
                <a:cs typeface="Arial" charset="0"/>
              </a:rPr>
              <a:t>, J.: </a:t>
            </a:r>
            <a:r>
              <a:rPr lang="cs-CZ" sz="1400" i="1" dirty="0" smtClean="0">
                <a:latin typeface="Arial" charset="0"/>
                <a:cs typeface="Arial" charset="0"/>
              </a:rPr>
              <a:t>Základy chemie 2</a:t>
            </a:r>
            <a:r>
              <a:rPr lang="cs-CZ" sz="1400" dirty="0" smtClean="0">
                <a:latin typeface="Arial" charset="0"/>
                <a:cs typeface="Arial" charset="0"/>
              </a:rPr>
              <a:t>, FORTUNA, Praha, 1997, </a:t>
            </a:r>
            <a:br>
              <a:rPr lang="cs-CZ" sz="1400" dirty="0" smtClean="0">
                <a:latin typeface="Arial" charset="0"/>
                <a:cs typeface="Arial" charset="0"/>
              </a:rPr>
            </a:br>
            <a:r>
              <a:rPr lang="cs-CZ" sz="1400" dirty="0" smtClean="0">
                <a:latin typeface="Arial" charset="0"/>
                <a:cs typeface="Arial" charset="0"/>
              </a:rPr>
              <a:t>    ISBN 80-7168-312-4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400" i="1" dirty="0" smtClean="0">
                <a:latin typeface="Arial" charset="0"/>
                <a:cs typeface="Arial" charset="0"/>
              </a:rPr>
              <a:t>Chemie pro čtyřletá gymnázia, 2.díl</a:t>
            </a:r>
            <a:r>
              <a:rPr lang="cs-CZ" sz="14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400" dirty="0" smtClean="0">
                <a:latin typeface="Arial" charset="0"/>
                <a:cs typeface="Arial" charset="0"/>
              </a:rPr>
            </a:br>
            <a:r>
              <a:rPr lang="cs-CZ" sz="1400" dirty="0" smtClean="0">
                <a:latin typeface="Arial" charset="0"/>
                <a:cs typeface="Arial" charset="0"/>
              </a:rPr>
              <a:t>    Olomouc, 2004, ISBN 80-7182-141-1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4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4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5. </a:t>
            </a:r>
            <a:r>
              <a:rPr lang="cs-CZ" sz="1400" dirty="0" err="1" smtClean="0">
                <a:latin typeface="Arial" charset="0"/>
                <a:cs typeface="Arial" charset="0"/>
              </a:rPr>
              <a:t>wikipedia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i="1" dirty="0" smtClean="0">
                <a:latin typeface="Arial" charset="0"/>
                <a:cs typeface="Arial" charset="0"/>
              </a:rPr>
              <a:t>. č. 1: Plastové hračky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i="1" dirty="0" smtClean="0">
                <a:latin typeface="Arial" charset="0"/>
                <a:cs typeface="Arial" charset="0"/>
              </a:rPr>
              <a:t>. č. 2: Kelímek z polypropylenu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i="1" dirty="0" smtClean="0">
                <a:latin typeface="Arial" charset="0"/>
                <a:cs typeface="Arial" charset="0"/>
              </a:rPr>
              <a:t>. č. 3: Zahrada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i="1" dirty="0" smtClean="0">
                <a:latin typeface="Arial" charset="0"/>
                <a:cs typeface="Arial" charset="0"/>
              </a:rPr>
              <a:t>. č. 4: Lednice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5: </a:t>
            </a:r>
            <a:r>
              <a:rPr lang="cs-CZ" sz="1400" i="1" dirty="0" smtClean="0">
                <a:latin typeface="Arial" charset="0"/>
                <a:cs typeface="Arial" charset="0"/>
              </a:rPr>
              <a:t>Stavebnice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6:</a:t>
            </a:r>
            <a:r>
              <a:rPr lang="cs-CZ" sz="1400" i="1" dirty="0" smtClean="0">
                <a:latin typeface="Arial" charset="0"/>
                <a:cs typeface="Arial" charset="0"/>
              </a:rPr>
              <a:t> Teflonové nádobí</a:t>
            </a:r>
            <a:r>
              <a:rPr lang="cs-CZ" sz="1400" dirty="0" smtClean="0">
                <a:latin typeface="Arial" charset="0"/>
                <a:cs typeface="Arial" charset="0"/>
              </a:rPr>
              <a:t>. [fotografie]. Zemanová M., Hradec Králové, 2013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Název díla: Makromolekuly, polymerace, plasty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Datum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vzniku: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duben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2013                                                                                                   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1074</TotalTime>
  <Words>520</Words>
  <Application>Microsoft Office PowerPoint</Application>
  <PresentationFormat>Předvádění na obrazovce (4:3)</PresentationFormat>
  <Paragraphs>162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 a Jazyková škola s právem státní jazykové zkoušky,  Hradec Králové</vt:lpstr>
      <vt:lpstr>Samostatná práce –  deriváty uhlovodíků</vt:lpstr>
      <vt:lpstr>Samostatná práce – řešení</vt:lpstr>
      <vt:lpstr>Samostatná práce – řešení</vt:lpstr>
      <vt:lpstr>Samostatná práce – řešení</vt:lpstr>
      <vt:lpstr>Makromolekuly,  polymerace</vt:lpstr>
      <vt:lpstr>Významné plasty</vt:lpstr>
      <vt:lpstr>Významné plasty</vt:lpstr>
      <vt:lpstr>Plasty kolem nás?</vt:lpstr>
      <vt:lpstr>Plasty kolem nás?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150</cp:revision>
  <dcterms:created xsi:type="dcterms:W3CDTF">2012-11-30T22:17:21Z</dcterms:created>
  <dcterms:modified xsi:type="dcterms:W3CDTF">2013-07-12T01:24:53Z</dcterms:modified>
</cp:coreProperties>
</file>