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1" r:id="rId3"/>
    <p:sldId id="290" r:id="rId4"/>
    <p:sldId id="285" r:id="rId5"/>
    <p:sldId id="291" r:id="rId6"/>
    <p:sldId id="292" r:id="rId7"/>
    <p:sldId id="293" r:id="rId8"/>
    <p:sldId id="269" r:id="rId9"/>
    <p:sldId id="28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114" d="100"/>
          <a:sy n="114" d="100"/>
        </p:scale>
        <p:origin x="-918" y="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0749203-E272-42A1-923A-58A9B80EA6D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19E68D8-1344-4DFE-95FE-A2C81BA833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3482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FA26D409-E778-44E7-9B59-7C9CE0731B6C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80D2117-998A-4D48-A279-159BB9B06E40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0F91A-633F-45E5-AFD0-A860E2266F5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FF4F9-7689-4893-99EE-61633E0F33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43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0A1DC-41AC-48FC-B2CA-1F13F41A762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EBFA5-A5BA-4CD0-8985-D99579B102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179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0B3FB-58F8-42FD-A638-E664EE383F93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C01ED-4EA8-4059-803C-AC08C18327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909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5EE3B-57C0-496E-98D4-1FEEE237864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3010A-5908-42D6-A27A-DC1A589F8D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182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B34A6-DC32-4568-927A-BB9A93F8BAB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82491-50CE-4D4D-989A-DAAE16A413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41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27A59-9B18-4282-8092-6D938E4C022B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DAFDD-5AED-4EEE-A592-24D19133A0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973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380E1-C1EE-436B-8B7D-0B592E53326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B99E9-BA0D-4EC3-89A2-F4C0507C34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703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B1BD4-4137-4B44-A4CE-0DC2A93A4D4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00D24-C607-4862-BF98-A6F26F173B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726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ACF01-2483-4AFF-AE16-C3A27B3766B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A1A52-6908-4758-9E05-822C14D0D5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9470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78C56-83A1-4735-8377-52FA444DA22C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D3585-163C-4E99-B10F-DFD59B667E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746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1373C-6FE9-4210-AE56-2A210BBB3BA4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42406-6C71-4D59-9B10-3996D9BDF3C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613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EAE17E-8D47-4B50-86B8-BD915AB0B902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0E32B2-FE83-41B3-BE03-23897D2EC7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002875"/>
              </p:ext>
            </p:extLst>
          </p:nvPr>
        </p:nvGraphicFramePr>
        <p:xfrm>
          <a:off x="250825" y="2781300"/>
          <a:ext cx="8569325" cy="4056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VY_32_INOVACE_2_CHEMIE_13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Přírodní vlákna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rostlinná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Vlákna dělení, přírodní – rostlinná vlákna, kokosové vlákno, len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Vlákna</a:t>
            </a:r>
          </a:p>
        </p:txBody>
      </p:sp>
      <p:sp>
        <p:nvSpPr>
          <p:cNvPr id="3075" name="Zástupný symbol pro obsah 5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27425"/>
          </a:xfrm>
        </p:spPr>
        <p:txBody>
          <a:bodyPr/>
          <a:lstStyle/>
          <a:p>
            <a:pPr marL="0" indent="0" algn="ctr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Vlákna – makromolekuly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          ↓                          ↓                                   ↓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přírodní  </a:t>
            </a:r>
            <a:r>
              <a:rPr lang="cs-CZ" sz="2400" dirty="0" smtClean="0">
                <a:latin typeface="Arial" charset="0"/>
                <a:cs typeface="Arial" charset="0"/>
              </a:rPr>
              <a:t>              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chemická = umělá                hutnická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- rostlinná              vyrobená z polymérů         z anorg. látek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živočišná                           ↓                                  ↓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charset="0"/>
                <a:cs typeface="Arial" charset="0"/>
              </a:rPr>
              <a:t>l</a:t>
            </a:r>
            <a:r>
              <a:rPr lang="cs-CZ" sz="2400" dirty="0" smtClean="0">
                <a:latin typeface="Arial" charset="0"/>
                <a:cs typeface="Arial" charset="0"/>
              </a:rPr>
              <a:t>en, bavlna, hedvábí      nylon, silon, polyester         azbest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Přírodní vlákna rostlinná</a:t>
            </a:r>
          </a:p>
        </p:txBody>
      </p:sp>
      <p:sp>
        <p:nvSpPr>
          <p:cNvPr id="4099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2636912"/>
            <a:ext cx="5770563" cy="36337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Zdroj: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ze semen (bavlna)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ze stonků (len, konopí, juta)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 listů (sisal, novozélandský len)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z plodů (kokos)    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/>
              <a:t>Jen malá část vláken se zpracovává do netkaných textilií a technických výrobků. 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4100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063" y="2708275"/>
            <a:ext cx="3340100" cy="2808288"/>
          </a:xfrm>
        </p:spPr>
      </p:pic>
      <p:sp>
        <p:nvSpPr>
          <p:cNvPr id="4101" name="TextovéPole 3"/>
          <p:cNvSpPr txBox="1">
            <a:spLocks noChangeArrowheads="1"/>
          </p:cNvSpPr>
          <p:nvPr/>
        </p:nvSpPr>
        <p:spPr bwMode="auto">
          <a:xfrm>
            <a:off x="6372225" y="5516563"/>
            <a:ext cx="2520255" cy="446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1100" dirty="0"/>
          </a:p>
          <a:p>
            <a:pPr algn="r" eaLnBrk="1" hangingPunct="1"/>
            <a:r>
              <a:rPr lang="cs-CZ" sz="1100" dirty="0"/>
              <a:t>        </a:t>
            </a:r>
            <a:r>
              <a:rPr lang="cs-CZ" sz="1100" dirty="0" smtClean="0"/>
              <a:t>           </a:t>
            </a:r>
            <a:r>
              <a:rPr lang="cs-CZ" sz="1200" i="1" dirty="0"/>
              <a:t>Obr. č. 1: Vlákno sisal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5"/>
          <p:cNvSpPr>
            <a:spLocks noGrp="1"/>
          </p:cNvSpPr>
          <p:nvPr>
            <p:ph sz="half" idx="1"/>
          </p:nvPr>
        </p:nvSpPr>
        <p:spPr>
          <a:xfrm>
            <a:off x="468313" y="2636838"/>
            <a:ext cx="5327650" cy="4151312"/>
          </a:xfrm>
        </p:spPr>
        <p:txBody>
          <a:bodyPr/>
          <a:lstStyle/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Zdroj: </a:t>
            </a: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kokosová palma → ořech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Výroba: (Keňa, Srí Lanka, Thajsko)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1. ruční odstranění vláknitého obalu ořechu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2. vyhnití obalu 5 až 6 měsíců v blátě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3. očištění, vysušení a spletení vláken do desek nebo rolí 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Zajímavost: ke sklizni ořechů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se používají někdy opice.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5123" name="Zástupný symbol pro obsah 2"/>
          <p:cNvSpPr>
            <a:spLocks noGrp="1"/>
          </p:cNvSpPr>
          <p:nvPr>
            <p:ph sz="half" idx="2"/>
          </p:nvPr>
        </p:nvSpPr>
        <p:spPr>
          <a:xfrm>
            <a:off x="5508625" y="2492375"/>
            <a:ext cx="3167063" cy="41513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            </a:t>
            </a:r>
          </a:p>
          <a:p>
            <a:pPr marL="0" indent="0" algn="r">
              <a:buFont typeface="Arial" charset="0"/>
              <a:buNone/>
            </a:pPr>
            <a:r>
              <a:rPr lang="cs-CZ" sz="1200" dirty="0" smtClean="0"/>
              <a:t>  </a:t>
            </a:r>
            <a:r>
              <a:rPr lang="cs-CZ" sz="1200" dirty="0" smtClean="0">
                <a:latin typeface="Arial" charset="0"/>
                <a:cs typeface="Arial" charset="0"/>
              </a:rPr>
              <a:t>Obrázek č. 2: Rozvolňování kokosové kůry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sp>
        <p:nvSpPr>
          <p:cNvPr id="512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      </a:t>
            </a:r>
            <a:r>
              <a:rPr lang="cs-CZ" sz="2800" b="1" smtClean="0">
                <a:latin typeface="Arial" charset="0"/>
                <a:cs typeface="Arial" charset="0"/>
              </a:rPr>
              <a:t>Kokosové vlákno</a:t>
            </a:r>
            <a:endParaRPr lang="cs-CZ" b="1" smtClean="0"/>
          </a:p>
        </p:txBody>
      </p:sp>
      <p:pic>
        <p:nvPicPr>
          <p:cNvPr id="512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2636838"/>
            <a:ext cx="2779712" cy="350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5"/>
          <p:cNvSpPr>
            <a:spLocks noGrp="1"/>
          </p:cNvSpPr>
          <p:nvPr>
            <p:ph sz="half" idx="1"/>
          </p:nvPr>
        </p:nvSpPr>
        <p:spPr>
          <a:xfrm>
            <a:off x="468313" y="2636838"/>
            <a:ext cx="4608512" cy="38163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Vlastnosti kokosového vlákna</a:t>
            </a:r>
            <a:r>
              <a:rPr lang="cs-CZ" sz="2400" smtClean="0">
                <a:latin typeface="Arial" charset="0"/>
                <a:cs typeface="Arial" charset="0"/>
              </a:rPr>
              <a:t>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vysoce elastické, velmi odolné proti mechanickému opotřebení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a vlhkosti, dobré izolační schopnosti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Výrobky: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koberce, rohože, kartáče, provazy, lana, izolační materiál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sz="half" idx="2"/>
          </p:nvPr>
        </p:nvSpPr>
        <p:spPr>
          <a:xfrm>
            <a:off x="4932363" y="2433638"/>
            <a:ext cx="3602037" cy="4151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i="1" dirty="0" smtClean="0">
                <a:latin typeface="Arial" charset="0"/>
                <a:cs typeface="Arial" charset="0"/>
              </a:rPr>
              <a:t>Obrázek č. 3: </a:t>
            </a:r>
            <a:r>
              <a:rPr lang="cs-CZ" sz="1200" i="1" dirty="0" smtClean="0">
                <a:latin typeface="Arial" charset="0"/>
                <a:cs typeface="Arial" charset="0"/>
              </a:rPr>
              <a:t>Tkaní </a:t>
            </a:r>
            <a:r>
              <a:rPr lang="cs-CZ" sz="1200" i="1" dirty="0" smtClean="0">
                <a:latin typeface="Arial" charset="0"/>
                <a:cs typeface="Arial" charset="0"/>
              </a:rPr>
              <a:t>koberce z kokosového vlákna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sp>
        <p:nvSpPr>
          <p:cNvPr id="614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      </a:t>
            </a:r>
            <a:r>
              <a:rPr lang="cs-CZ" sz="2800" b="1" smtClean="0">
                <a:latin typeface="Arial" charset="0"/>
                <a:cs typeface="Arial" charset="0"/>
              </a:rPr>
              <a:t>Kokosové vlákno</a:t>
            </a:r>
            <a:endParaRPr lang="cs-CZ" b="1" smtClean="0"/>
          </a:p>
        </p:txBody>
      </p:sp>
      <p:pic>
        <p:nvPicPr>
          <p:cNvPr id="6149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141663"/>
            <a:ext cx="3241675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5"/>
          <p:cNvSpPr>
            <a:spLocks noGrp="1"/>
          </p:cNvSpPr>
          <p:nvPr>
            <p:ph sz="half" idx="1"/>
          </p:nvPr>
        </p:nvSpPr>
        <p:spPr>
          <a:xfrm>
            <a:off x="468313" y="2636838"/>
            <a:ext cx="4608512" cy="38163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Zdroj: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len, </a:t>
            </a:r>
            <a:r>
              <a:rPr lang="cs-CZ" sz="2400" smtClean="0">
                <a:latin typeface="Arial" charset="0"/>
                <a:cs typeface="Arial" charset="0"/>
              </a:rPr>
              <a:t>drobná rostlinka </a:t>
            </a:r>
            <a:br>
              <a:rPr lang="cs-CZ" sz="2400" smtClean="0">
                <a:latin typeface="Arial" charset="0"/>
                <a:cs typeface="Arial" charset="0"/>
              </a:rPr>
            </a:br>
            <a:r>
              <a:rPr lang="cs-CZ" sz="2400" smtClean="0">
                <a:latin typeface="Arial" charset="0"/>
                <a:cs typeface="Arial" charset="0"/>
              </a:rPr>
              <a:t>s modrým květem →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stonek</a:t>
            </a:r>
          </a:p>
          <a:p>
            <a:pPr marL="0" indent="0">
              <a:buFont typeface="Arial" charset="0"/>
              <a:buNone/>
            </a:pPr>
            <a:endParaRPr lang="cs-CZ" sz="24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latin typeface="Arial" charset="0"/>
                <a:cs typeface="Arial" charset="0"/>
              </a:rPr>
              <a:t>Přírodní vlákno ze stonku není příliš dlouhé asi 1m →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předení</a:t>
            </a:r>
            <a:r>
              <a:rPr lang="cs-CZ" sz="2400" smtClean="0">
                <a:latin typeface="Arial" charset="0"/>
                <a:cs typeface="Arial" charset="0"/>
              </a:rPr>
              <a:t>, tj. více vláken klademe na sebe a dáváme dohromady, vzniká příze → </a:t>
            </a:r>
            <a:r>
              <a:rPr lang="cs-CZ" sz="2400" smtClean="0">
                <a:solidFill>
                  <a:schemeClr val="tx2"/>
                </a:solidFill>
                <a:latin typeface="Arial" charset="0"/>
                <a:cs typeface="Arial" charset="0"/>
              </a:rPr>
              <a:t>tkaní a pletení</a:t>
            </a:r>
            <a:r>
              <a:rPr lang="cs-CZ" sz="2400" smtClean="0">
                <a:latin typeface="Arial" charset="0"/>
                <a:cs typeface="Arial" charset="0"/>
              </a:rPr>
              <a:t>, vzniká látka.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2433638"/>
            <a:ext cx="4032448" cy="4151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 algn="r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</a:t>
            </a:r>
            <a:r>
              <a:rPr lang="cs-CZ" sz="1200" dirty="0" smtClean="0">
                <a:latin typeface="Arial" charset="0"/>
                <a:cs typeface="Arial" charset="0"/>
              </a:rPr>
              <a:t>  </a:t>
            </a:r>
            <a:r>
              <a:rPr lang="cs-CZ" sz="1200" i="1" dirty="0" smtClean="0">
                <a:latin typeface="Arial" charset="0"/>
                <a:cs typeface="Arial" charset="0"/>
              </a:rPr>
              <a:t>Obrázek č. 4:  Len ve stoncích, rounu, přízi a provazu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sp>
        <p:nvSpPr>
          <p:cNvPr id="717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pPr algn="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</a:t>
            </a:r>
            <a:r>
              <a:rPr lang="cs-CZ" sz="2800" b="1" smtClean="0">
                <a:latin typeface="Arial" charset="0"/>
                <a:cs typeface="Arial" charset="0"/>
              </a:rPr>
              <a:t>Len</a:t>
            </a:r>
            <a:r>
              <a:rPr lang="cs-CZ" smtClean="0"/>
              <a:t>                             </a:t>
            </a:r>
            <a:endParaRPr lang="cs-CZ" b="1" smtClean="0"/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781300"/>
            <a:ext cx="3313113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2708275"/>
            <a:ext cx="3205162" cy="3159125"/>
          </a:xfrm>
        </p:spPr>
      </p:pic>
      <p:sp>
        <p:nvSpPr>
          <p:cNvPr id="8195" name="Zástupný symbol pro obsah 2"/>
          <p:cNvSpPr>
            <a:spLocks noGrp="1"/>
          </p:cNvSpPr>
          <p:nvPr>
            <p:ph sz="half" idx="2"/>
          </p:nvPr>
        </p:nvSpPr>
        <p:spPr>
          <a:xfrm>
            <a:off x="4067944" y="2686380"/>
            <a:ext cx="4467225" cy="4151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Vlastnosti lnu: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- lněné příze jsou pevnější 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než příze z bavlny a za mokra se jejich pevnost  ještě zvyšuje</a:t>
            </a: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- typická je nestejnoměrnost („lněný“ vzhled ve tkanině), tvrdý omak a malá tažnost</a:t>
            </a: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Výrobky:</a:t>
            </a:r>
            <a:r>
              <a:rPr lang="cs-CZ" sz="2400" dirty="0" smtClean="0">
                <a:latin typeface="Arial" charset="0"/>
                <a:cs typeface="Arial" charset="0"/>
              </a:rPr>
              <a:t> letní oblečení, obuv, prostěradla, ubrusy a utěrky </a:t>
            </a: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200" dirty="0" smtClean="0">
                <a:latin typeface="Arial" charset="0"/>
                <a:cs typeface="Arial" charset="0"/>
              </a:rPr>
              <a:t>   Obrázek č. 4:  Len ve stoncích, rounu, přízi a provazu</a:t>
            </a:r>
          </a:p>
          <a:p>
            <a:pPr marL="0" indent="0">
              <a:buFont typeface="Arial" charset="0"/>
              <a:buNone/>
            </a:pPr>
            <a:r>
              <a:rPr lang="cs-CZ" sz="1200" dirty="0" smtClean="0"/>
              <a:t>      </a:t>
            </a:r>
            <a:endParaRPr lang="cs-CZ" sz="800" dirty="0" smtClean="0">
              <a:latin typeface="Arial" charset="0"/>
              <a:cs typeface="Arial" charset="0"/>
            </a:endParaRPr>
          </a:p>
        </p:txBody>
      </p:sp>
      <p:sp>
        <p:nvSpPr>
          <p:cNvPr id="819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pPr algn="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</a:t>
            </a:r>
            <a:r>
              <a:rPr lang="cs-CZ" sz="2800" b="1" smtClean="0">
                <a:latin typeface="Arial" charset="0"/>
                <a:cs typeface="Arial" charset="0"/>
              </a:rPr>
              <a:t>Len</a:t>
            </a:r>
            <a:r>
              <a:rPr lang="cs-CZ" smtClean="0"/>
              <a:t>                             </a:t>
            </a:r>
            <a:endParaRPr lang="cs-CZ" b="1" smtClean="0"/>
          </a:p>
        </p:txBody>
      </p:sp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395536" y="6092825"/>
            <a:ext cx="33829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100" dirty="0"/>
              <a:t>                                           </a:t>
            </a:r>
            <a:r>
              <a:rPr lang="cs-CZ" sz="1200" i="1" dirty="0"/>
              <a:t>Obr. č. 5: Lněný ubrus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9220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na každém kroku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80-86237-05-2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Beneš, P., </a:t>
            </a:r>
            <a:r>
              <a:rPr lang="cs-CZ" sz="1600" dirty="0" err="1" smtClean="0">
                <a:latin typeface="Arial" charset="0"/>
                <a:cs typeface="Arial" charset="0"/>
              </a:rPr>
              <a:t>Pumr</a:t>
            </a:r>
            <a:r>
              <a:rPr lang="cs-CZ" sz="1600" dirty="0" smtClean="0">
                <a:latin typeface="Arial" charset="0"/>
                <a:cs typeface="Arial" charset="0"/>
              </a:rPr>
              <a:t>, V., </a:t>
            </a:r>
            <a:r>
              <a:rPr lang="cs-CZ" sz="1600" dirty="0" err="1" smtClean="0">
                <a:latin typeface="Arial" charset="0"/>
                <a:cs typeface="Arial" charset="0"/>
              </a:rPr>
              <a:t>Banýr</a:t>
            </a:r>
            <a:r>
              <a:rPr lang="cs-CZ" sz="1600" dirty="0" smtClean="0">
                <a:latin typeface="Arial" charset="0"/>
                <a:cs typeface="Arial" charset="0"/>
              </a:rPr>
              <a:t>, J.: </a:t>
            </a:r>
            <a:r>
              <a:rPr lang="cs-CZ" sz="1600" i="1" dirty="0" smtClean="0">
                <a:latin typeface="Arial" charset="0"/>
                <a:cs typeface="Arial" charset="0"/>
              </a:rPr>
              <a:t>Základy chemie 2</a:t>
            </a:r>
            <a:r>
              <a:rPr lang="cs-CZ" sz="1600" dirty="0" smtClean="0">
                <a:latin typeface="Arial" charset="0"/>
                <a:cs typeface="Arial" charset="0"/>
              </a:rPr>
              <a:t>, FORTUNA, Praha, 1997,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ISBN 80-7168-312-4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2.díl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2004, ISBN 80-7182-141-1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5. </a:t>
            </a:r>
            <a:r>
              <a:rPr lang="cs-CZ" sz="1600" dirty="0" err="1" smtClean="0">
                <a:latin typeface="Arial" charset="0"/>
                <a:cs typeface="Arial" charset="0"/>
              </a:rPr>
              <a:t>wikipedia</a:t>
            </a: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0244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536" y="2780928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č.1: </a:t>
            </a:r>
            <a:r>
              <a:rPr lang="cs-CZ" sz="1400" i="1" dirty="0" smtClean="0">
                <a:latin typeface="Arial" charset="0"/>
                <a:cs typeface="Arial" charset="0"/>
              </a:rPr>
              <a:t>Vlákno sisal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BARTHEL.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</a:t>
            </a:r>
            <a:r>
              <a:rPr lang="cs-CZ" sz="1400" dirty="0" smtClean="0"/>
              <a:t>cs.wikipedia.org/wiki/Soubor:SisalFibreAfterDecortication.jpg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Obr. č. 2: </a:t>
            </a:r>
            <a:r>
              <a:rPr lang="cs-CZ" sz="1400" i="1" dirty="0" smtClean="0">
                <a:latin typeface="Arial" charset="0"/>
                <a:cs typeface="Arial" charset="0"/>
              </a:rPr>
              <a:t>Rozvolňování kokosové kůry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KRANKMAN.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http://cs.wikipedia.org/wiki/Soubor:Srilanka_coconut_fibre.jpg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3: </a:t>
            </a:r>
            <a:r>
              <a:rPr lang="cs-CZ" sz="1400" i="1" dirty="0" smtClean="0">
                <a:latin typeface="Arial" charset="0"/>
                <a:cs typeface="Arial" charset="0"/>
              </a:rPr>
              <a:t>Tkaní koberce z kokosového vlákna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KRANKMAN.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http://upload.wikimedia.org/wikipedia/commons/b/be/Srilanka_coconut_rug.jpg</a:t>
            </a: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4: </a:t>
            </a:r>
            <a:r>
              <a:rPr lang="cs-CZ" sz="1400" i="1" dirty="0" smtClean="0">
                <a:latin typeface="Arial" charset="0"/>
                <a:cs typeface="Arial" charset="0"/>
              </a:rPr>
              <a:t>Len ve stoncích, rounu, přízi a provazu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pl-PL" sz="1400" dirty="0" smtClean="0"/>
              <a:t>NAWARO. </a:t>
            </a:r>
            <a:r>
              <a:rPr lang="pl-PL" sz="1400" i="1" dirty="0" smtClean="0"/>
              <a:t>wiki</a:t>
            </a:r>
            <a:r>
              <a:rPr lang="pl-PL" sz="1400" dirty="0" smtClean="0"/>
              <a:t> [online]. [cit. 8.7.2013]. Dostupný na WWW: http://cs.wikipedia.org/wiki/Soubor:Flachsstroh_Garn_Vlies_und_Seil.jpg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Obr</a:t>
            </a:r>
            <a:r>
              <a:rPr lang="cs-CZ" sz="1400" dirty="0" smtClean="0">
                <a:latin typeface="Arial" charset="0"/>
                <a:cs typeface="Arial" charset="0"/>
              </a:rPr>
              <a:t>. č. 5: </a:t>
            </a:r>
            <a:r>
              <a:rPr lang="cs-CZ" sz="1400" i="1" dirty="0" smtClean="0">
                <a:latin typeface="Arial" charset="0"/>
                <a:cs typeface="Arial" charset="0"/>
              </a:rPr>
              <a:t>Lněný ubrus</a:t>
            </a:r>
            <a:r>
              <a:rPr lang="cs-CZ" sz="14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400" dirty="0" smtClean="0"/>
              <a:t>HEMSTITCHIN. </a:t>
            </a:r>
            <a:r>
              <a:rPr lang="cs-CZ" sz="1400" i="1" dirty="0" smtClean="0"/>
              <a:t>wiki</a:t>
            </a:r>
            <a:r>
              <a:rPr lang="cs-CZ" sz="1400" dirty="0" smtClean="0"/>
              <a:t> [online]. [cit. 8.7.2013]. Dostupný na WWW: http://cs.wikipedia.org/wiki/Soubor:Hemstitch.jpg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Název díla: Přírodní vlákna, rostlinná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Datum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vzniku: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duben 2013                                                                                                    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0" indent="0">
              <a:buNone/>
            </a:pPr>
            <a:endParaRPr lang="cs-CZ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1400" dirty="0"/>
          </a:p>
          <a:p>
            <a:pPr marL="0" indent="0" algn="just">
              <a:buFont typeface="Arial" charset="0"/>
              <a:buNone/>
            </a:pPr>
            <a:endParaRPr lang="cs-CZ" sz="1400" dirty="0" smtClean="0"/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1232</TotalTime>
  <Words>324</Words>
  <Application>Microsoft Office PowerPoint</Application>
  <PresentationFormat>Předvádění na obrazovce (4:3)</PresentationFormat>
  <Paragraphs>152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Vlákna</vt:lpstr>
      <vt:lpstr>Přírodní vlákna rostlinná</vt:lpstr>
      <vt:lpstr>                                          Kokosové vlákno</vt:lpstr>
      <vt:lpstr>                                          Kokosové vlákno</vt:lpstr>
      <vt:lpstr>            Len                             </vt:lpstr>
      <vt:lpstr>            Len                             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163</cp:revision>
  <dcterms:created xsi:type="dcterms:W3CDTF">2012-11-30T22:17:21Z</dcterms:created>
  <dcterms:modified xsi:type="dcterms:W3CDTF">2013-07-12T01:58:29Z</dcterms:modified>
</cp:coreProperties>
</file>