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1" r:id="rId3"/>
    <p:sldId id="285" r:id="rId4"/>
    <p:sldId id="283" r:id="rId5"/>
    <p:sldId id="293" r:id="rId6"/>
    <p:sldId id="294" r:id="rId7"/>
    <p:sldId id="292" r:id="rId8"/>
    <p:sldId id="288" r:id="rId9"/>
    <p:sldId id="269" r:id="rId10"/>
    <p:sldId id="28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114" d="100"/>
          <a:sy n="114" d="100"/>
        </p:scale>
        <p:origin x="-918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934DD0A9-A431-44BA-AD64-16B5172B2A5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72C99CE-3E17-4C1C-9CAB-B56647903E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5079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DD6D320-2581-4DA7-89E2-4EA96A0A94CE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E6013F2-EA88-4019-ADCE-39E4923EDB0F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97190-4FB2-45F4-9D24-032ECF72002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41F06-DDB1-48FE-9198-709A16C23D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8730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433EA-0149-4EDF-ACC1-7ED186902BC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9C6AE-B387-4A03-8D8A-5336DF3773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380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65EE9-294F-4D7D-BF10-F6B1DE6BACF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9E0DF-FD3A-4DCD-86C2-C3C468153B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3314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C497A-8403-45FB-AAC4-71FBB551F1C8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BFAAA-CE7A-4085-8117-5AA1C6CF9A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306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8EC72-E7C1-4163-8FC6-8EA877451B3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AD1F7-8CCF-47C5-A827-4001F8BD40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3329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0953D-021C-4959-B66E-35E396BEE32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9374A-F8A8-44D0-B267-63168B4E02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845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45232-4D00-4B81-992F-92A72308D64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27501-983F-416C-A5EE-D58F168A98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57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F38C3-1175-4B09-8996-6E2740174DC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17467-D55F-4338-9468-B803D15112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354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AD68E-AC29-4C37-B40B-09F67611527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57EBD-226C-4896-AEE1-94999C3054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202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05779-8809-445A-B51F-0097870A31D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0BC46-FFD9-4E1B-B04D-50551574E6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419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F8AA7-2324-4A28-BC4C-8B0D3A210D7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E2E68-34E1-4CEA-B464-43BF16F60D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8044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5E0EAF-DE8F-4126-A96D-9E788285188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0133B86-D501-4FB2-B6A9-0BE0C8B2F4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3697396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VY_32_INOVACE_2_CHEMIE_14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Přírodní vlákna,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živočišná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Přírodní – živočišná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vlákna, hedvábí, borec morušový, vlna, ovce, mohér, kašmír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Přírodní – živočišná vlákna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5686425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Zdroj vlákna: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vlna (ovčí, mohérová, kašmírová, tibetská, velbloudí, lamí)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chlupy (zaječí, králičí, hovězí, kozí)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žíně (koňské)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přírodní hedvábí (bourec morušový)</a:t>
            </a:r>
          </a:p>
        </p:txBody>
      </p:sp>
      <p:sp>
        <p:nvSpPr>
          <p:cNvPr id="3076" name="Zástupný symbol pro obsah 2"/>
          <p:cNvSpPr>
            <a:spLocks noGrp="1"/>
          </p:cNvSpPr>
          <p:nvPr>
            <p:ph sz="half" idx="2"/>
          </p:nvPr>
        </p:nvSpPr>
        <p:spPr>
          <a:xfrm>
            <a:off x="6215063" y="2492375"/>
            <a:ext cx="2460625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                    </a:t>
            </a:r>
          </a:p>
          <a:p>
            <a:pPr marL="0" indent="0" algn="r">
              <a:buFont typeface="Arial" charset="0"/>
              <a:buNone/>
            </a:pPr>
            <a:r>
              <a:rPr lang="cs-CZ" sz="1200" i="1" dirty="0" smtClean="0">
                <a:latin typeface="Arial" charset="0"/>
                <a:cs typeface="Arial" charset="0"/>
              </a:rPr>
              <a:t>                        Obrázek č.1: Zajíc             </a:t>
            </a:r>
            <a:r>
              <a:rPr lang="cs-CZ" sz="1100" dirty="0" smtClean="0">
                <a:latin typeface="Arial" charset="0"/>
                <a:cs typeface="Arial" charset="0"/>
              </a:rPr>
              <a:t/>
            </a:r>
            <a:br>
              <a:rPr lang="cs-CZ" sz="1100" dirty="0" smtClean="0">
                <a:latin typeface="Arial" charset="0"/>
                <a:cs typeface="Arial" charset="0"/>
              </a:rPr>
            </a:br>
            <a:r>
              <a:rPr lang="cs-CZ" sz="1100" dirty="0" smtClean="0">
                <a:latin typeface="Arial" charset="0"/>
                <a:cs typeface="Arial" charset="0"/>
              </a:rPr>
              <a:t>                 </a:t>
            </a:r>
            <a:r>
              <a:rPr lang="cs-CZ" sz="1400" dirty="0" smtClean="0">
                <a:latin typeface="Arial" charset="0"/>
                <a:cs typeface="Arial" charset="0"/>
              </a:rPr>
              <a:t/>
            </a:r>
            <a:br>
              <a:rPr lang="cs-CZ" sz="14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        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</a:t>
            </a:r>
            <a:r>
              <a:rPr lang="cs-CZ" sz="1200" dirty="0" smtClean="0">
                <a:latin typeface="Arial" charset="0"/>
                <a:cs typeface="Arial" charset="0"/>
              </a:rPr>
              <a:t>          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pic>
        <p:nvPicPr>
          <p:cNvPr id="3077" name="Obrázek 5" descr="zajíc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563" y="3357563"/>
            <a:ext cx="3000375" cy="207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Přírodní hedvábí</a:t>
            </a:r>
          </a:p>
        </p:txBody>
      </p:sp>
      <p:sp>
        <p:nvSpPr>
          <p:cNvPr id="4099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2716442"/>
            <a:ext cx="5257800" cy="4151313"/>
          </a:xfrm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Bourec morušový</a:t>
            </a:r>
            <a:r>
              <a:rPr lang="cs-CZ" sz="2400" dirty="0" smtClean="0">
                <a:latin typeface="Arial" charset="0"/>
                <a:cs typeface="Arial" charset="0"/>
              </a:rPr>
              <a:t> je noční motýl,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který je ekonomicky velmi důležitý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jako producent hedvábí.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 hlediska reprodukce je úplně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závislý na člověku a ve volné přírodě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se již nevyskytuje.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 Číně se hedvábí pěstuje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už nejméně 5000 let.</a:t>
            </a:r>
            <a:endParaRPr lang="cs-CZ" sz="24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            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     </a:t>
            </a:r>
          </a:p>
        </p:txBody>
      </p:sp>
      <p:sp>
        <p:nvSpPr>
          <p:cNvPr id="4100" name="Zástupný symbol pro obsah 2"/>
          <p:cNvSpPr>
            <a:spLocks noGrp="1"/>
          </p:cNvSpPr>
          <p:nvPr>
            <p:ph sz="half" idx="2"/>
          </p:nvPr>
        </p:nvSpPr>
        <p:spPr>
          <a:xfrm>
            <a:off x="5508104" y="2428875"/>
            <a:ext cx="3207271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100" dirty="0" smtClean="0">
                <a:latin typeface="Arial" charset="0"/>
                <a:cs typeface="Arial" charset="0"/>
              </a:rPr>
              <a:t>     </a:t>
            </a:r>
            <a:r>
              <a:rPr lang="cs-CZ" sz="1200" i="1" dirty="0" smtClean="0">
                <a:latin typeface="Arial" charset="0"/>
                <a:cs typeface="Arial" charset="0"/>
              </a:rPr>
              <a:t>Obrázek č. 2: Kukla bource morušového</a:t>
            </a:r>
            <a:r>
              <a:rPr lang="cs-CZ" sz="1100" dirty="0" smtClean="0">
                <a:latin typeface="Arial" charset="0"/>
                <a:cs typeface="Arial" charset="0"/>
              </a:rPr>
              <a:t/>
            </a:r>
            <a:br>
              <a:rPr lang="cs-CZ" sz="11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            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pic>
        <p:nvPicPr>
          <p:cNvPr id="4101" name="Obrázek 6" descr="bourec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3214688"/>
            <a:ext cx="2671763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Přírodní hedvábí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395536" y="2780928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Vývoj housenky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Housenka se líhne po 10 dnech z vajíčka.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Housenka je velmi žravá, pojídá listy bource morušového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ve dne, v noci.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Hlava housenky se zbarví do hněda, znamená to, že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se bude svlékat.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Housenka po čtvrtém svléknutí vytváří ochranu kuklu,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a to z pravého hedvábí (tzv. kokon).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7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Vznik přírodního hedvábí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2708920"/>
            <a:ext cx="4038600" cy="3625850"/>
          </a:xfrm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Kokon je tvořen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jediným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nepřerušeným hedvábným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vláknem</a:t>
            </a:r>
            <a:r>
              <a:rPr lang="cs-CZ" sz="2400" dirty="0" smtClean="0">
                <a:latin typeface="Arial" charset="0"/>
                <a:cs typeface="Arial" charset="0"/>
              </a:rPr>
              <a:t>, které je od 300 do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900 metrů dlouhé. Toto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vlákno je velmi jemné 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a lesklé. K výrobě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1 kilogramu hedvábí je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třeba 2–3 tis. kusů kokonů</a:t>
            </a:r>
          </a:p>
        </p:txBody>
      </p:sp>
      <p:sp>
        <p:nvSpPr>
          <p:cNvPr id="6148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708920"/>
            <a:ext cx="4038600" cy="3554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Kokony bource morušového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se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zahřívají na teplotu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kolem 100 °C</a:t>
            </a:r>
            <a:r>
              <a:rPr lang="cs-CZ" sz="2400" dirty="0" smtClean="0">
                <a:latin typeface="Arial" charset="0"/>
                <a:cs typeface="Arial" charset="0"/>
              </a:rPr>
              <a:t>, což jednak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zabije zakuklené housenky,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živé by rozkousaly vlákno,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a způsobí, že se zámotky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lépe rozplétají.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7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Vlna</a:t>
            </a:r>
          </a:p>
        </p:txBody>
      </p:sp>
      <p:pic>
        <p:nvPicPr>
          <p:cNvPr id="7171" name="Zástupný symbol pro obsah 4" descr="ovce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3000375"/>
            <a:ext cx="4038600" cy="2697163"/>
          </a:xfrm>
        </p:spPr>
      </p:pic>
      <p:sp>
        <p:nvSpPr>
          <p:cNvPr id="7172" name="TextovéPole 5"/>
          <p:cNvSpPr txBox="1">
            <a:spLocks noChangeArrowheads="1"/>
          </p:cNvSpPr>
          <p:nvPr/>
        </p:nvSpPr>
        <p:spPr bwMode="auto">
          <a:xfrm>
            <a:off x="5572125" y="5929313"/>
            <a:ext cx="307181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100" dirty="0"/>
              <a:t>                              </a:t>
            </a:r>
            <a:r>
              <a:rPr lang="cs-CZ" sz="1200" i="1" dirty="0" smtClean="0"/>
              <a:t>Obr</a:t>
            </a:r>
            <a:r>
              <a:rPr lang="cs-CZ" sz="1200" i="1" dirty="0"/>
              <a:t>. č. 2: Ovce v Austrálii</a:t>
            </a:r>
          </a:p>
        </p:txBody>
      </p:sp>
      <p:sp>
        <p:nvSpPr>
          <p:cNvPr id="7173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2636837"/>
            <a:ext cx="4038600" cy="3554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Ovce </a:t>
            </a:r>
            <a:r>
              <a:rPr lang="cs-CZ" sz="2400" dirty="0" smtClean="0">
                <a:latin typeface="Arial" charset="0"/>
                <a:cs typeface="Arial" charset="0"/>
              </a:rPr>
              <a:t>se dožívají 10–12 let,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za rok může každému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zvířeti narůst nejméně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3 kg vlny</a:t>
            </a:r>
            <a:r>
              <a:rPr lang="cs-CZ" sz="2400" dirty="0" smtClean="0">
                <a:latin typeface="Arial" charset="0"/>
                <a:cs typeface="Arial" charset="0"/>
              </a:rPr>
              <a:t>, některá plemena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dávají až 18 kilogramů.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Vlna se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stříhá jednou nebo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dvakrát do roka </a:t>
            </a:r>
            <a:r>
              <a:rPr lang="cs-CZ" sz="2400" dirty="0" smtClean="0">
                <a:latin typeface="Arial" charset="0"/>
                <a:cs typeface="Arial" charset="0"/>
              </a:rPr>
              <a:t>(střihač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ostříhá 20 ovcí za 1hodinu).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65850" y="188640"/>
            <a:ext cx="8229600" cy="229711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Zpracování ovčí vlny</a:t>
            </a:r>
          </a:p>
        </p:txBody>
      </p:sp>
      <p:pic>
        <p:nvPicPr>
          <p:cNvPr id="8195" name="Zástupný symbol pro obsah 5" descr="Ručně_zpracovávaná_vlna.jpg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771775"/>
            <a:ext cx="4038600" cy="3154363"/>
          </a:xfrm>
        </p:spPr>
      </p:pic>
      <p:sp>
        <p:nvSpPr>
          <p:cNvPr id="8196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2780928"/>
            <a:ext cx="4038600" cy="3554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1. ostříhaná vlna se ukládá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jako celistvé 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rouno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2. tuk a pot, nečistoty 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ze surové vlny, se odstraňují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praním </a:t>
            </a:r>
            <a:r>
              <a:rPr lang="cs-CZ" sz="2400" dirty="0" smtClean="0">
                <a:latin typeface="Arial" charset="0"/>
                <a:cs typeface="Arial" charset="0"/>
              </a:rPr>
              <a:t>(získaný lanolin,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vosk, kosmetika)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3. barvení vlny</a:t>
            </a:r>
            <a:r>
              <a:rPr lang="cs-CZ" dirty="0" smtClean="0"/>
              <a:t> </a:t>
            </a:r>
          </a:p>
        </p:txBody>
      </p:sp>
      <p:sp>
        <p:nvSpPr>
          <p:cNvPr id="8197" name="TextovéPole 6"/>
          <p:cNvSpPr txBox="1">
            <a:spLocks noChangeArrowheads="1"/>
          </p:cNvSpPr>
          <p:nvPr/>
        </p:nvSpPr>
        <p:spPr bwMode="auto">
          <a:xfrm>
            <a:off x="500063" y="6000750"/>
            <a:ext cx="39290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100" dirty="0"/>
              <a:t>                                                </a:t>
            </a:r>
            <a:r>
              <a:rPr lang="cs-CZ" sz="1200" i="1" dirty="0" smtClean="0"/>
              <a:t>Obr</a:t>
            </a:r>
            <a:r>
              <a:rPr lang="cs-CZ" sz="1200" i="1" dirty="0"/>
              <a:t>. č. 4: Ručně praná vlna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Vlastnosti ovčí vlny</a:t>
            </a:r>
          </a:p>
        </p:txBody>
      </p:sp>
      <p:sp>
        <p:nvSpPr>
          <p:cNvPr id="9219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Vlastnosti vlny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téměř nemačkavá, méně pevná, nutná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ochrana proti molům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Výrobky z vlny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pletené svetry, čepice, rukavice, předložky             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Zvláštní typ vlny: 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mohér –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vlna z angorských koz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kašmír – hrubé chlupy z kašmírských koz </a:t>
            </a:r>
          </a:p>
        </p:txBody>
      </p:sp>
      <p:pic>
        <p:nvPicPr>
          <p:cNvPr id="9220" name="Obrázek 3" descr="angorská koz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38" y="3429000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6429375" y="5786438"/>
            <a:ext cx="22860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100" dirty="0"/>
              <a:t>         </a:t>
            </a:r>
            <a:r>
              <a:rPr lang="cs-CZ" sz="1100" dirty="0" smtClean="0"/>
              <a:t>  </a:t>
            </a:r>
            <a:r>
              <a:rPr lang="cs-CZ" sz="1200" i="1" dirty="0"/>
              <a:t>Obr. č. 5: Angorská koza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0244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na každém kroku</a:t>
            </a:r>
            <a:r>
              <a:rPr lang="cs-CZ" sz="1600" dirty="0" smtClean="0">
                <a:latin typeface="Arial" charset="0"/>
                <a:cs typeface="Arial" charset="0"/>
              </a:rPr>
              <a:t>, MOBY DICK, Praha, 1999,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80-86237-05-2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Beneš, P., </a:t>
            </a:r>
            <a:r>
              <a:rPr lang="cs-CZ" sz="1600" dirty="0" err="1" smtClean="0">
                <a:latin typeface="Arial" charset="0"/>
                <a:cs typeface="Arial" charset="0"/>
              </a:rPr>
              <a:t>Pumr</a:t>
            </a:r>
            <a:r>
              <a:rPr lang="cs-CZ" sz="1600" dirty="0" smtClean="0">
                <a:latin typeface="Arial" charset="0"/>
                <a:cs typeface="Arial" charset="0"/>
              </a:rPr>
              <a:t>, V., </a:t>
            </a:r>
            <a:r>
              <a:rPr lang="cs-CZ" sz="1600" dirty="0" err="1" smtClean="0">
                <a:latin typeface="Arial" charset="0"/>
                <a:cs typeface="Arial" charset="0"/>
              </a:rPr>
              <a:t>Banýr</a:t>
            </a:r>
            <a:r>
              <a:rPr lang="cs-CZ" sz="1600" dirty="0" smtClean="0">
                <a:latin typeface="Arial" charset="0"/>
                <a:cs typeface="Arial" charset="0"/>
              </a:rPr>
              <a:t>, J.: </a:t>
            </a:r>
            <a:r>
              <a:rPr lang="cs-CZ" sz="1600" i="1" dirty="0" smtClean="0">
                <a:latin typeface="Arial" charset="0"/>
                <a:cs typeface="Arial" charset="0"/>
              </a:rPr>
              <a:t>Základy chemie 2</a:t>
            </a:r>
            <a:r>
              <a:rPr lang="cs-CZ" sz="1600" dirty="0" smtClean="0">
                <a:latin typeface="Arial" charset="0"/>
                <a:cs typeface="Arial" charset="0"/>
              </a:rPr>
              <a:t>, FORTUNA, Praha, 1997,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80-7168-312-4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pro čtyřletá gymnázia, 2.díl</a:t>
            </a:r>
            <a:r>
              <a:rPr lang="cs-CZ" sz="16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Olomouc, 2004, ISBN 80-7182-141-1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dirty="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5.  </a:t>
            </a:r>
            <a:r>
              <a:rPr lang="cs-CZ" sz="1600" dirty="0" err="1" smtClean="0">
                <a:latin typeface="Arial" charset="0"/>
                <a:cs typeface="Arial" charset="0"/>
              </a:rPr>
              <a:t>wikipedia</a:t>
            </a: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1268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č.1: </a:t>
            </a:r>
            <a:r>
              <a:rPr lang="cs-CZ" sz="1400" i="1" dirty="0" smtClean="0">
                <a:latin typeface="Arial" charset="0"/>
                <a:cs typeface="Arial" charset="0"/>
              </a:rPr>
              <a:t>Zajíc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NORDELCH. </a:t>
            </a:r>
            <a:r>
              <a:rPr lang="cs-CZ" sz="1400" i="1" dirty="0" smtClean="0">
                <a:latin typeface="Arial" charset="0"/>
                <a:cs typeface="Arial" charset="0"/>
              </a:rPr>
              <a:t>wiki</a:t>
            </a:r>
            <a:r>
              <a:rPr lang="cs-CZ" sz="1400" dirty="0" smtClean="0">
                <a:latin typeface="Arial" charset="0"/>
                <a:cs typeface="Arial" charset="0"/>
              </a:rPr>
              <a:t> [online]. [cit. 8.7.2013]. Dostupný na WWW: http://cs.wikipedia.org/wiki/Soubor:Feldhase.jpg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2: </a:t>
            </a:r>
            <a:r>
              <a:rPr lang="cs-CZ" sz="1400" i="1" dirty="0" smtClean="0">
                <a:latin typeface="Arial" charset="0"/>
                <a:cs typeface="Arial" charset="0"/>
              </a:rPr>
              <a:t>Kukla bource morušového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ELEASSAR.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http://cs.wikipedia.org/wiki/Soubor:Silkwormheadsm.jpg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3: </a:t>
            </a:r>
            <a:r>
              <a:rPr lang="cs-CZ" sz="1400" i="1" dirty="0" smtClean="0">
                <a:latin typeface="Arial" charset="0"/>
                <a:cs typeface="Arial" charset="0"/>
              </a:rPr>
              <a:t>Ovce v Austrálii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FIR 0002.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http://cs.wikipedia.org/wiki/Soubor:Sheep_eating_grass_edit02.jpg#filehistory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4: Ručně praná vlna. Zdroj obrázku: </a:t>
            </a:r>
            <a:r>
              <a:rPr lang="cs-CZ" sz="1400" dirty="0" smtClean="0"/>
              <a:t>DEZIDOR.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http://cs.wikipedia.org/wiki/Soubor:Ru%C4%8Dn%C4%9B_zpracov%C3%A1van%C3%A1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5: Angorská koza . Zdroj obrázku: </a:t>
            </a:r>
            <a:r>
              <a:rPr lang="cs-CZ" sz="1400" dirty="0" smtClean="0"/>
              <a:t>MANSKE.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http://cs.wikipedia.org/wiki/Soubor:Colored_Angora_Goat.jpg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Název díla: Přírodní vlákna,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živočišná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Datum vzniku: duben 2013                                                                                                   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1409</TotalTime>
  <Words>373</Words>
  <Application>Microsoft Office PowerPoint</Application>
  <PresentationFormat>Předvádění na obrazovce (4:3)</PresentationFormat>
  <Paragraphs>145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 a Jazyková škola s právem státní jazykové zkoušky,  Hradec Králové</vt:lpstr>
      <vt:lpstr>Přírodní – živočišná vlákna</vt:lpstr>
      <vt:lpstr>Přírodní hedvábí</vt:lpstr>
      <vt:lpstr>Přírodní hedvábí</vt:lpstr>
      <vt:lpstr>Vznik přírodního hedvábí</vt:lpstr>
      <vt:lpstr>Vlna</vt:lpstr>
      <vt:lpstr>Zpracování ovčí vlny</vt:lpstr>
      <vt:lpstr>Vlastnosti ovčí vlny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183</cp:revision>
  <dcterms:created xsi:type="dcterms:W3CDTF">2012-11-30T22:17:21Z</dcterms:created>
  <dcterms:modified xsi:type="dcterms:W3CDTF">2013-07-12T06:23:27Z</dcterms:modified>
</cp:coreProperties>
</file>