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90" r:id="rId3"/>
    <p:sldId id="294" r:id="rId4"/>
    <p:sldId id="285" r:id="rId5"/>
    <p:sldId id="291" r:id="rId6"/>
    <p:sldId id="292" r:id="rId7"/>
    <p:sldId id="269" r:id="rId8"/>
    <p:sldId id="284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09" autoAdjust="0"/>
  </p:normalViewPr>
  <p:slideViewPr>
    <p:cSldViewPr>
      <p:cViewPr>
        <p:scale>
          <a:sx n="114" d="100"/>
          <a:sy n="114" d="100"/>
        </p:scale>
        <p:origin x="-91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85388F8-FDE5-4017-91B7-7D6AB73D0E6F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06267AA-B97C-4669-8D0B-B9FFE0B9D2F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8231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12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0889AEF-47F1-4317-B4F3-2A1AB542627D}" type="slidenum">
              <a:rPr lang="cs-CZ" smtClean="0"/>
              <a:pPr eaLnBrk="1" hangingPunct="1"/>
              <a:t>7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22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8055D9E-2B02-4AF9-A56A-C5FDE6D6D63D}" type="slidenum">
              <a:rPr lang="cs-CZ" smtClean="0"/>
              <a:pPr eaLnBrk="1" hangingPunct="1"/>
              <a:t>8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6BC48-1887-4DA9-B0E8-A06B1F342189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27936-EA33-406B-B303-159A084907C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6039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DB19A-4BBF-499E-9122-031CA0FB0A1F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BDF41-B858-4B0C-A561-B69447A9E34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3295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3A017-B005-4E4C-BADC-8936B85866AB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72BD1-5D3B-489A-93AA-2546E9D87A0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6139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9477F-09D4-48BB-A078-1A80447AF694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B7014-36FF-4CE3-8340-AE43AC7316F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2054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64E2C-D064-480F-87B3-87B3F269743F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76163-5469-4E1E-A98C-D75361B3FB4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8560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B62A9-B8D3-429E-9CDE-2E48C8062CAD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86A9F-5237-4977-965A-B66FB3EA7F9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026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B058AC-71D5-4F53-8B24-8A37321298B8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1DFE9-66FA-4628-944A-0757FA2183F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0969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CDA0A-468A-4092-96E6-3457EC133A47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450C5-795D-4242-B69D-2F5C72667E0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0690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E9027-84BD-44A9-9504-383CB74C8D2B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1F6523-A2E8-4188-8610-D362712C706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2683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04567-1E36-49B5-85A5-492CC9691EA4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561DE-D029-43B3-BA52-5E5F930EC3D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9605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3C6BD-88AE-4A11-B5FB-81FD5DBC1719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0D723F-8A31-4B95-9A1A-9EADB7A8119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0431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3ABADBA-B2A3-45DD-BBCD-A9AB1EA54CA8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B8A75C-5ED2-4AC7-92D9-3207C89C061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 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2294682"/>
              </p:ext>
            </p:extLst>
          </p:nvPr>
        </p:nvGraphicFramePr>
        <p:xfrm>
          <a:off x="250825" y="2781300"/>
          <a:ext cx="8569325" cy="40566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13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Monika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Zemanová, PhD.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13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VY_32_INOVACE_2_CHEMIE_15</a:t>
                      </a:r>
                    </a:p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Umělá</a:t>
                      </a:r>
                      <a:r>
                        <a:rPr lang="cs-CZ" sz="18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vlákna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13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Chemie, Základy přírodních věd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13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Ekonomické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lyceum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2.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13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duben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0050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Umělá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vlákna, vlastnosti, polyamidová vlákna, silon, nylon, polyesterová vlákna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13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7737"/>
          </a:xfrm>
        </p:spPr>
        <p:txBody>
          <a:bodyPr anchor="b"/>
          <a:lstStyle/>
          <a:p>
            <a:pPr algn="r" eaLnBrk="1" hangingPunct="1"/>
            <a:r>
              <a:rPr lang="cs-CZ" sz="2800" b="1" smtClean="0">
                <a:latin typeface="Arial" charset="0"/>
                <a:cs typeface="Arial" charset="0"/>
              </a:rPr>
              <a:t>Umělá vlákna</a:t>
            </a:r>
          </a:p>
        </p:txBody>
      </p:sp>
      <p:sp>
        <p:nvSpPr>
          <p:cNvPr id="3075" name="Zástupný symbol pro obsah 5"/>
          <p:cNvSpPr>
            <a:spLocks noGrp="1"/>
          </p:cNvSpPr>
          <p:nvPr>
            <p:ph idx="1"/>
          </p:nvPr>
        </p:nvSpPr>
        <p:spPr>
          <a:xfrm>
            <a:off x="467544" y="2780928"/>
            <a:ext cx="8229600" cy="35607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24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Umělá vlákna</a:t>
            </a:r>
            <a:r>
              <a:rPr lang="cs-CZ" sz="2400" dirty="0" smtClean="0">
                <a:latin typeface="Arial" charset="0"/>
                <a:cs typeface="Arial" charset="0"/>
              </a:rPr>
              <a:t> </a:t>
            </a:r>
          </a:p>
          <a:p>
            <a:pPr marL="0" indent="0">
              <a:buFont typeface="Arial" charset="0"/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 - jsou textilie získané chemickým výrobním postupem </a:t>
            </a:r>
            <a:br>
              <a:rPr lang="cs-CZ" sz="2400" dirty="0" smtClean="0">
                <a:latin typeface="Arial" charset="0"/>
                <a:cs typeface="Arial" charset="0"/>
              </a:rPr>
            </a:br>
            <a:r>
              <a:rPr lang="cs-CZ" sz="2400" dirty="0" smtClean="0">
                <a:latin typeface="Arial" charset="0"/>
                <a:cs typeface="Arial" charset="0"/>
              </a:rPr>
              <a:t>z přírodních nebo syntetických polymerů nebo </a:t>
            </a:r>
            <a:br>
              <a:rPr lang="cs-CZ" sz="2400" dirty="0" smtClean="0">
                <a:latin typeface="Arial" charset="0"/>
                <a:cs typeface="Arial" charset="0"/>
              </a:rPr>
            </a:br>
            <a:r>
              <a:rPr lang="cs-CZ" sz="2400" dirty="0" smtClean="0">
                <a:latin typeface="Arial" charset="0"/>
                <a:cs typeface="Arial" charset="0"/>
              </a:rPr>
              <a:t>z anorganických (nepolymerních) látek</a:t>
            </a:r>
          </a:p>
          <a:p>
            <a:pPr marL="0" indent="0">
              <a:buFont typeface="Arial" charset="0"/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-často se proto označují chemická vlákna</a:t>
            </a:r>
          </a:p>
          <a:p>
            <a:pPr marL="0" indent="0">
              <a:buFont typeface="Arial" charset="0"/>
              <a:buNone/>
            </a:pPr>
            <a:r>
              <a:rPr lang="cs-CZ" sz="24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Složení </a:t>
            </a:r>
          </a:p>
          <a:p>
            <a:pPr marL="0" indent="0">
              <a:buFont typeface="Arial" charset="0"/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- makromolekuly </a:t>
            </a:r>
            <a:r>
              <a:rPr lang="cs-CZ" sz="2400" dirty="0" smtClean="0"/>
              <a:t>obsahujících uhlík, vodík, kyslík a dusík </a:t>
            </a:r>
            <a:br>
              <a:rPr lang="cs-CZ" sz="2400" dirty="0" smtClean="0"/>
            </a:br>
            <a:r>
              <a:rPr lang="cs-CZ" sz="2400" dirty="0" smtClean="0"/>
              <a:t>(popř. pouze některé z těchto prvků)</a:t>
            </a:r>
            <a:endParaRPr lang="cs-CZ" sz="2400" dirty="0" smtClean="0">
              <a:latin typeface="Arial" charset="0"/>
              <a:cs typeface="Arial" charset="0"/>
            </a:endParaRPr>
          </a:p>
        </p:txBody>
      </p:sp>
      <p:sp>
        <p:nvSpPr>
          <p:cNvPr id="3076" name="TextovéPole 3"/>
          <p:cNvSpPr txBox="1">
            <a:spLocks noChangeArrowheads="1"/>
          </p:cNvSpPr>
          <p:nvPr/>
        </p:nvSpPr>
        <p:spPr bwMode="auto">
          <a:xfrm>
            <a:off x="6372225" y="5516563"/>
            <a:ext cx="24479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cs-CZ" sz="1100"/>
          </a:p>
          <a:p>
            <a:pPr eaLnBrk="1" hangingPunct="1"/>
            <a:r>
              <a:rPr lang="cs-CZ" sz="1100"/>
              <a:t>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7737"/>
          </a:xfrm>
        </p:spPr>
        <p:txBody>
          <a:bodyPr anchor="b"/>
          <a:lstStyle/>
          <a:p>
            <a:pPr algn="r" eaLnBrk="1" hangingPunct="1"/>
            <a:r>
              <a:rPr lang="cs-CZ" sz="2800" b="1" smtClean="0">
                <a:latin typeface="Arial" charset="0"/>
                <a:cs typeface="Arial" charset="0"/>
              </a:rPr>
              <a:t>Vlastnosti</a:t>
            </a:r>
            <a:br>
              <a:rPr lang="cs-CZ" sz="2800" b="1" smtClean="0">
                <a:latin typeface="Arial" charset="0"/>
                <a:cs typeface="Arial" charset="0"/>
              </a:rPr>
            </a:br>
            <a:r>
              <a:rPr lang="cs-CZ" sz="2800" b="1" smtClean="0">
                <a:latin typeface="Arial" charset="0"/>
                <a:cs typeface="Arial" charset="0"/>
              </a:rPr>
              <a:t>umělých vláken</a:t>
            </a:r>
          </a:p>
        </p:txBody>
      </p:sp>
      <p:sp>
        <p:nvSpPr>
          <p:cNvPr id="4099" name="Zástupný symbol pro obsah 5"/>
          <p:cNvSpPr>
            <a:spLocks noGrp="1"/>
          </p:cNvSpPr>
          <p:nvPr>
            <p:ph sz="half" idx="1"/>
          </p:nvPr>
        </p:nvSpPr>
        <p:spPr>
          <a:xfrm>
            <a:off x="457200" y="2565400"/>
            <a:ext cx="4038600" cy="35607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2400" smtClean="0">
                <a:solidFill>
                  <a:schemeClr val="tx2"/>
                </a:solidFill>
                <a:latin typeface="Arial" charset="0"/>
                <a:cs typeface="Arial" charset="0"/>
              </a:rPr>
              <a:t>Vlastnosti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ve většině případů se dají ovlivnit složením vlákna, tedy na objednávku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solidFill>
                  <a:schemeClr val="tx2"/>
                </a:solidFill>
                <a:latin typeface="Arial" charset="0"/>
                <a:cs typeface="Arial" charset="0"/>
              </a:rPr>
              <a:t>Typické</a:t>
            </a:r>
            <a:r>
              <a:rPr lang="cs-CZ" sz="2400" smtClean="0">
                <a:latin typeface="Arial" charset="0"/>
                <a:cs typeface="Arial" charset="0"/>
              </a:rPr>
              <a:t>: odolnost vůči vysokým teplotám, nepříznivým podmínkám, nemačkavost, lesk, pevnost, barevnost, neprodyšnost </a:t>
            </a:r>
          </a:p>
        </p:txBody>
      </p:sp>
      <p:pic>
        <p:nvPicPr>
          <p:cNvPr id="4100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2782888"/>
            <a:ext cx="4038600" cy="3125787"/>
          </a:xfrm>
        </p:spPr>
      </p:pic>
      <p:sp>
        <p:nvSpPr>
          <p:cNvPr id="4101" name="TextovéPole 3"/>
          <p:cNvSpPr txBox="1">
            <a:spLocks noChangeArrowheads="1"/>
          </p:cNvSpPr>
          <p:nvPr/>
        </p:nvSpPr>
        <p:spPr bwMode="auto">
          <a:xfrm>
            <a:off x="6372225" y="5516563"/>
            <a:ext cx="24479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cs-CZ" sz="1100"/>
          </a:p>
          <a:p>
            <a:pPr eaLnBrk="1" hangingPunct="1"/>
            <a:r>
              <a:rPr lang="cs-CZ" sz="1100"/>
              <a:t>                       </a:t>
            </a:r>
          </a:p>
        </p:txBody>
      </p:sp>
      <p:sp>
        <p:nvSpPr>
          <p:cNvPr id="4102" name="TextovéPole 6"/>
          <p:cNvSpPr txBox="1">
            <a:spLocks noChangeArrowheads="1"/>
          </p:cNvSpPr>
          <p:nvPr/>
        </p:nvSpPr>
        <p:spPr bwMode="auto">
          <a:xfrm>
            <a:off x="5076825" y="6092825"/>
            <a:ext cx="359886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cs-CZ" sz="1100" dirty="0"/>
              <a:t>                                 </a:t>
            </a:r>
            <a:r>
              <a:rPr lang="cs-CZ" sz="1200" i="1" dirty="0" smtClean="0"/>
              <a:t>Obr</a:t>
            </a:r>
            <a:r>
              <a:rPr lang="cs-CZ" sz="1200" i="1" dirty="0"/>
              <a:t>. č. 1: Textilie z mikrovláken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sah 5"/>
          <p:cNvSpPr>
            <a:spLocks noGrp="1"/>
          </p:cNvSpPr>
          <p:nvPr>
            <p:ph sz="half" idx="1"/>
          </p:nvPr>
        </p:nvSpPr>
        <p:spPr>
          <a:xfrm>
            <a:off x="468313" y="2636838"/>
            <a:ext cx="4608512" cy="4151312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Jsou to vlákna z lineárních 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makromolekul, v jejichž řetězcích se opakují amidové skupiny .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Charakteristické vlastnosti: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vysoká pevnost, pružnost, velmi snadné udržování (praní, sušení), malá prodyšnost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Zástupci: Silon, Nylon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sz="half" idx="2"/>
          </p:nvPr>
        </p:nvSpPr>
        <p:spPr>
          <a:xfrm>
            <a:off x="5651500" y="2492375"/>
            <a:ext cx="3024188" cy="415131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 algn="r">
              <a:buFont typeface="Arial" charset="0"/>
              <a:buNone/>
            </a:pPr>
            <a:r>
              <a:rPr lang="cs-CZ" sz="1200" i="1" dirty="0" smtClean="0"/>
              <a:t>          </a:t>
            </a:r>
            <a:r>
              <a:rPr lang="cs-CZ" sz="1200" i="1" dirty="0" smtClean="0"/>
              <a:t>  </a:t>
            </a:r>
            <a:r>
              <a:rPr lang="cs-CZ" sz="1200" i="1" dirty="0" smtClean="0">
                <a:latin typeface="Arial" charset="0"/>
                <a:cs typeface="Arial" charset="0"/>
              </a:rPr>
              <a:t>Obrázek č. 2: Oblečení z polyamidu</a:t>
            </a:r>
          </a:p>
          <a:p>
            <a:pPr marL="0" indent="0">
              <a:buFont typeface="Arial" charset="0"/>
              <a:buNone/>
            </a:pPr>
            <a:r>
              <a:rPr lang="cs-CZ" sz="1200" dirty="0" smtClean="0"/>
              <a:t>      </a:t>
            </a:r>
            <a:endParaRPr lang="cs-CZ" sz="800" dirty="0" smtClean="0">
              <a:latin typeface="Arial" charset="0"/>
              <a:cs typeface="Arial" charset="0"/>
            </a:endParaRPr>
          </a:p>
        </p:txBody>
      </p:sp>
      <p:sp>
        <p:nvSpPr>
          <p:cNvPr id="512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7737"/>
          </a:xfrm>
        </p:spPr>
        <p:txBody>
          <a:bodyPr/>
          <a:lstStyle/>
          <a:p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                                </a:t>
            </a:r>
            <a:r>
              <a:rPr lang="cs-CZ" sz="2800" b="1" smtClean="0">
                <a:latin typeface="Arial" charset="0"/>
                <a:cs typeface="Arial" charset="0"/>
              </a:rPr>
              <a:t>Polyamidová vlákna PA</a:t>
            </a:r>
            <a:endParaRPr lang="cs-CZ" b="1" smtClean="0"/>
          </a:p>
        </p:txBody>
      </p:sp>
      <p:pic>
        <p:nvPicPr>
          <p:cNvPr id="5125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2492375"/>
            <a:ext cx="2540000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7737"/>
          </a:xfrm>
        </p:spPr>
        <p:txBody>
          <a:bodyPr/>
          <a:lstStyle/>
          <a:p>
            <a:pPr algn="r"/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                          </a:t>
            </a:r>
            <a:r>
              <a:rPr lang="cs-CZ" sz="2800" b="1" smtClean="0">
                <a:latin typeface="Arial" charset="0"/>
                <a:cs typeface="Arial" charset="0"/>
              </a:rPr>
              <a:t>Silon, Nylon</a:t>
            </a:r>
            <a:r>
              <a:rPr lang="cs-CZ" b="1" smtClean="0"/>
              <a:t>              </a:t>
            </a:r>
          </a:p>
        </p:txBody>
      </p:sp>
      <p:sp>
        <p:nvSpPr>
          <p:cNvPr id="2" name="Zástupný symbol pro obsah 5"/>
          <p:cNvSpPr>
            <a:spLocks noGrp="1"/>
          </p:cNvSpPr>
          <p:nvPr>
            <p:ph sz="half" idx="1"/>
          </p:nvPr>
        </p:nvSpPr>
        <p:spPr>
          <a:xfrm>
            <a:off x="457200" y="2565400"/>
            <a:ext cx="4835525" cy="3560763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Silon</a:t>
            </a:r>
          </a:p>
          <a:p>
            <a:pPr>
              <a:buFontTx/>
              <a:buChar char="-"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polyamidové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vlákno typu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6</a:t>
            </a:r>
          </a:p>
          <a:p>
            <a:pPr>
              <a:buFontTx/>
              <a:buChar char="-"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r.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1941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vynalezl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Otto Wichterle  ve zlínské laboratoři firmy Baťa</a:t>
            </a:r>
          </a:p>
          <a:p>
            <a:pPr>
              <a:buFontTx/>
              <a:buChar char="-"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ýroba ponožek a punčoch</a:t>
            </a:r>
          </a:p>
          <a:p>
            <a:pPr>
              <a:buFontTx/>
              <a:buChar char="-"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růmyslová výroba proslavila Planou nad Lužnicí, dnes se </a:t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v ČR nevyrábí</a:t>
            </a: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 smtClean="0"/>
          </a:p>
          <a:p>
            <a:pPr>
              <a:buFontTx/>
              <a:buChar char="-"/>
              <a:defRPr/>
            </a:pPr>
            <a:endParaRPr lang="cs-CZ" sz="2400" dirty="0" smtClean="0">
              <a:latin typeface="Arial" charset="0"/>
              <a:cs typeface="Arial" charset="0"/>
            </a:endParaRPr>
          </a:p>
        </p:txBody>
      </p:sp>
      <p:sp>
        <p:nvSpPr>
          <p:cNvPr id="6147" name="Zástupný symbol pro obsah 2"/>
          <p:cNvSpPr>
            <a:spLocks noGrp="1"/>
          </p:cNvSpPr>
          <p:nvPr>
            <p:ph sz="half" idx="2"/>
          </p:nvPr>
        </p:nvSpPr>
        <p:spPr>
          <a:xfrm>
            <a:off x="5292725" y="2565400"/>
            <a:ext cx="3394075" cy="3560763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Nylon</a:t>
            </a:r>
          </a:p>
          <a:p>
            <a:pPr>
              <a:buFontTx/>
              <a:buChar char="-"/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konkurenční vlákno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objevené v Americe</a:t>
            </a:r>
          </a:p>
          <a:p>
            <a:pPr>
              <a:buFontTx/>
              <a:buChar char="-"/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původní použití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štětiny kartáčů, až poté symbolem luxusního punčochového zboží, - - rybářské vlasce, lana, výplet tenisových raket</a:t>
            </a:r>
          </a:p>
          <a:p>
            <a:pPr marL="0" indent="0">
              <a:buFont typeface="Arial" charset="0"/>
              <a:buNone/>
              <a:defRPr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1200" dirty="0" smtClean="0"/>
              <a:t>      </a:t>
            </a:r>
            <a:endParaRPr lang="cs-CZ" sz="8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sah 5"/>
          <p:cNvSpPr>
            <a:spLocks noGrp="1"/>
          </p:cNvSpPr>
          <p:nvPr>
            <p:ph sz="half" idx="1"/>
          </p:nvPr>
        </p:nvSpPr>
        <p:spPr>
          <a:xfrm>
            <a:off x="468313" y="2636838"/>
            <a:ext cx="4175125" cy="3816350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Složení</a:t>
            </a:r>
          </a:p>
          <a:p>
            <a:pPr>
              <a:buFontTx/>
              <a:buChar char="-"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lineární makromolekula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-[-CO-O-]-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-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z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85% z esteru vyrobeného polykondenzací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3 formy vlákna</a:t>
            </a:r>
            <a:endParaRPr lang="cs-CZ" sz="24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hedvábí (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filament), kabílek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stříž</a:t>
            </a:r>
          </a:p>
          <a:p>
            <a:pPr marL="0" indent="0">
              <a:buFont typeface="Arial" charset="0"/>
              <a:buNone/>
              <a:defRPr/>
            </a:pPr>
            <a:endParaRPr lang="cs-CZ" sz="2400" dirty="0" smtClean="0">
              <a:latin typeface="Arial" charset="0"/>
              <a:cs typeface="Arial" charset="0"/>
            </a:endParaRPr>
          </a:p>
        </p:txBody>
      </p:sp>
      <p:sp>
        <p:nvSpPr>
          <p:cNvPr id="7171" name="Zástupný symbol pro obsah 2"/>
          <p:cNvSpPr>
            <a:spLocks noGrp="1"/>
          </p:cNvSpPr>
          <p:nvPr>
            <p:ph sz="half" idx="2"/>
          </p:nvPr>
        </p:nvSpPr>
        <p:spPr>
          <a:xfrm>
            <a:off x="4572000" y="2565400"/>
            <a:ext cx="3675063" cy="3816350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cs-CZ" sz="240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Výrobky z PES</a:t>
            </a:r>
            <a:br>
              <a:rPr lang="cs-CZ" sz="240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cs-CZ" sz="240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zacházení </a:t>
            </a:r>
            <a:r>
              <a:rPr lang="cs-CZ" sz="240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s </a:t>
            </a: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nimi</a:t>
            </a:r>
          </a:p>
          <a:p>
            <a:pPr>
              <a:buFontTx/>
              <a:buChar char="-"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kravaty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, šátky, šály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dirty="0" smtClean="0"/>
              <a:t>- dají </a:t>
            </a:r>
            <a:r>
              <a:rPr lang="cs-CZ" dirty="0"/>
              <a:t>se prát pouze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 lázni, mastné </a:t>
            </a:r>
            <a:r>
              <a:rPr lang="cs-CZ" dirty="0"/>
              <a:t>skvrny </a:t>
            </a:r>
            <a:r>
              <a:rPr lang="cs-CZ" dirty="0" smtClean="0"/>
              <a:t>se odstraňují </a:t>
            </a:r>
            <a:r>
              <a:rPr lang="cs-CZ" dirty="0"/>
              <a:t>pouze </a:t>
            </a:r>
            <a:r>
              <a:rPr lang="cs-CZ" dirty="0" smtClean="0"/>
              <a:t>benzinem, žehlení pouze přes </a:t>
            </a:r>
            <a:r>
              <a:rPr lang="cs-CZ" dirty="0"/>
              <a:t>mokrý hadr</a:t>
            </a:r>
          </a:p>
          <a:p>
            <a:pPr marL="0" indent="0">
              <a:buFont typeface="Arial" charset="0"/>
              <a:buNone/>
              <a:defRPr/>
            </a:pPr>
            <a:endParaRPr lang="cs-CZ" sz="24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17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762"/>
          </a:xfrm>
        </p:spPr>
        <p:txBody>
          <a:bodyPr/>
          <a:lstStyle/>
          <a:p>
            <a:pPr algn="r"/>
            <a:r>
              <a:rPr lang="cs-CZ" sz="2800" smtClean="0">
                <a:latin typeface="Arial" charset="0"/>
                <a:cs typeface="Arial" charset="0"/>
              </a:rPr>
              <a:t/>
            </a:r>
            <a:br>
              <a:rPr lang="cs-CZ" sz="2800" smtClean="0">
                <a:latin typeface="Arial" charset="0"/>
                <a:cs typeface="Arial" charset="0"/>
              </a:rPr>
            </a:br>
            <a:r>
              <a:rPr lang="cs-CZ" sz="2800" smtClean="0">
                <a:latin typeface="Arial" charset="0"/>
                <a:cs typeface="Arial" charset="0"/>
              </a:rPr>
              <a:t/>
            </a:r>
            <a:br>
              <a:rPr lang="cs-CZ" sz="2800" smtClean="0">
                <a:latin typeface="Arial" charset="0"/>
                <a:cs typeface="Arial" charset="0"/>
              </a:rPr>
            </a:br>
            <a:r>
              <a:rPr lang="cs-CZ" sz="2800" smtClean="0">
                <a:latin typeface="Arial" charset="0"/>
                <a:cs typeface="Arial" charset="0"/>
              </a:rPr>
              <a:t/>
            </a:r>
            <a:br>
              <a:rPr lang="cs-CZ" sz="2800" smtClean="0">
                <a:latin typeface="Arial" charset="0"/>
                <a:cs typeface="Arial" charset="0"/>
              </a:rPr>
            </a:br>
            <a:r>
              <a:rPr lang="cs-CZ" sz="2800" smtClean="0">
                <a:latin typeface="Arial" charset="0"/>
                <a:cs typeface="Arial" charset="0"/>
              </a:rPr>
              <a:t/>
            </a:r>
            <a:br>
              <a:rPr lang="cs-CZ" sz="2800" smtClean="0">
                <a:latin typeface="Arial" charset="0"/>
                <a:cs typeface="Arial" charset="0"/>
              </a:rPr>
            </a:br>
            <a:r>
              <a:rPr lang="cs-CZ" sz="2800" smtClean="0">
                <a:latin typeface="Arial" charset="0"/>
                <a:cs typeface="Arial" charset="0"/>
              </a:rPr>
              <a:t>Polyesterové vlákno PES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2195513" y="260350"/>
            <a:ext cx="6769100" cy="2232025"/>
          </a:xfrm>
        </p:spPr>
        <p:txBody>
          <a:bodyPr anchor="b"/>
          <a:lstStyle/>
          <a:p>
            <a:pPr algn="r" eaLnBrk="1" hangingPunct="1"/>
            <a:r>
              <a:rPr lang="cs-CZ" sz="2800" b="1" smtClean="0">
                <a:latin typeface="Arial" charset="0"/>
                <a:cs typeface="Arial" charset="0"/>
              </a:rPr>
              <a:t>Seznam literatury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2565400"/>
            <a:ext cx="8229600" cy="3560763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endParaRPr lang="cs-CZ" dirty="0" smtClean="0"/>
          </a:p>
          <a:p>
            <a:pPr marL="0" indent="0">
              <a:buFont typeface="Arial" charset="0"/>
              <a:buNone/>
              <a:defRPr/>
            </a:pPr>
            <a:endParaRPr lang="cs-CZ" sz="2800" dirty="0" smtClean="0"/>
          </a:p>
          <a:p>
            <a:pPr>
              <a:defRPr/>
            </a:pPr>
            <a:endParaRPr lang="cs-CZ" dirty="0"/>
          </a:p>
        </p:txBody>
      </p:sp>
      <p:sp>
        <p:nvSpPr>
          <p:cNvPr id="8196" name="Zástupný symbol pro obsah 1"/>
          <p:cNvSpPr>
            <a:spLocks noGrp="1"/>
          </p:cNvSpPr>
          <p:nvPr>
            <p:ph type="subTitle" idx="4294967295"/>
          </p:nvPr>
        </p:nvSpPr>
        <p:spPr>
          <a:xfrm>
            <a:off x="395288" y="2565400"/>
            <a:ext cx="8497887" cy="4032250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cs-CZ" sz="1400" dirty="0" smtClean="0">
                <a:latin typeface="Arial" charset="0"/>
                <a:cs typeface="Arial" charset="0"/>
              </a:rPr>
              <a:t>1. </a:t>
            </a:r>
            <a:r>
              <a:rPr lang="cs-CZ" sz="1600" dirty="0" smtClean="0">
                <a:latin typeface="Arial" charset="0"/>
                <a:cs typeface="Arial" charset="0"/>
              </a:rPr>
              <a:t>Bílek, M., Rychtera, J.: </a:t>
            </a:r>
            <a:r>
              <a:rPr lang="cs-CZ" sz="1600" i="1" dirty="0" smtClean="0">
                <a:latin typeface="Arial" charset="0"/>
                <a:cs typeface="Arial" charset="0"/>
              </a:rPr>
              <a:t>Chemie na každém kroku</a:t>
            </a:r>
            <a:r>
              <a:rPr lang="cs-CZ" sz="1600" dirty="0" smtClean="0">
                <a:latin typeface="Arial" charset="0"/>
                <a:cs typeface="Arial" charset="0"/>
              </a:rPr>
              <a:t>, MOBY DICK, Praha, 1999, </a:t>
            </a:r>
            <a:br>
              <a:rPr lang="cs-CZ" sz="1600" dirty="0" smtClean="0">
                <a:latin typeface="Arial" charset="0"/>
                <a:cs typeface="Arial" charset="0"/>
              </a:rPr>
            </a:br>
            <a:r>
              <a:rPr lang="cs-CZ" sz="1600" dirty="0" smtClean="0">
                <a:latin typeface="Arial" charset="0"/>
                <a:cs typeface="Arial" charset="0"/>
              </a:rPr>
              <a:t>    ISBN 80-86237-05-2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cs-CZ" sz="1600" dirty="0" smtClean="0">
                <a:latin typeface="Arial" charset="0"/>
                <a:cs typeface="Arial" charset="0"/>
              </a:rPr>
              <a:t>2. Beneš, P., </a:t>
            </a:r>
            <a:r>
              <a:rPr lang="cs-CZ" sz="1600" dirty="0" err="1" smtClean="0">
                <a:latin typeface="Arial" charset="0"/>
                <a:cs typeface="Arial" charset="0"/>
              </a:rPr>
              <a:t>Pumr</a:t>
            </a:r>
            <a:r>
              <a:rPr lang="cs-CZ" sz="1600" dirty="0" smtClean="0">
                <a:latin typeface="Arial" charset="0"/>
                <a:cs typeface="Arial" charset="0"/>
              </a:rPr>
              <a:t>, V., </a:t>
            </a:r>
            <a:r>
              <a:rPr lang="cs-CZ" sz="1600" dirty="0" err="1" smtClean="0">
                <a:latin typeface="Arial" charset="0"/>
                <a:cs typeface="Arial" charset="0"/>
              </a:rPr>
              <a:t>Banýr</a:t>
            </a:r>
            <a:r>
              <a:rPr lang="cs-CZ" sz="1600" dirty="0" smtClean="0">
                <a:latin typeface="Arial" charset="0"/>
                <a:cs typeface="Arial" charset="0"/>
              </a:rPr>
              <a:t>, J.: </a:t>
            </a:r>
            <a:r>
              <a:rPr lang="cs-CZ" sz="1600" i="1" dirty="0" smtClean="0">
                <a:latin typeface="Arial" charset="0"/>
                <a:cs typeface="Arial" charset="0"/>
              </a:rPr>
              <a:t>Základy chemie 2</a:t>
            </a:r>
            <a:r>
              <a:rPr lang="cs-CZ" sz="1600" dirty="0" smtClean="0">
                <a:latin typeface="Arial" charset="0"/>
                <a:cs typeface="Arial" charset="0"/>
              </a:rPr>
              <a:t>, FORTUNA, Praha, 1997, </a:t>
            </a:r>
            <a:br>
              <a:rPr lang="cs-CZ" sz="1600" dirty="0" smtClean="0">
                <a:latin typeface="Arial" charset="0"/>
                <a:cs typeface="Arial" charset="0"/>
              </a:rPr>
            </a:br>
            <a:r>
              <a:rPr lang="cs-CZ" sz="1600" dirty="0" smtClean="0">
                <a:latin typeface="Arial" charset="0"/>
                <a:cs typeface="Arial" charset="0"/>
              </a:rPr>
              <a:t>    ISBN 80-7168-312-4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cs-CZ" sz="1600" dirty="0" smtClean="0">
                <a:latin typeface="Arial" charset="0"/>
                <a:cs typeface="Arial" charset="0"/>
              </a:rPr>
              <a:t>3. Mareček, A., Honza, J.: </a:t>
            </a:r>
            <a:r>
              <a:rPr lang="cs-CZ" sz="1600" i="1" dirty="0" smtClean="0">
                <a:latin typeface="Arial" charset="0"/>
                <a:cs typeface="Arial" charset="0"/>
              </a:rPr>
              <a:t>Chemie pro čtyřletá gymnázia, 2.díl</a:t>
            </a:r>
            <a:r>
              <a:rPr lang="cs-CZ" sz="1600" dirty="0" smtClean="0">
                <a:latin typeface="Arial" charset="0"/>
                <a:cs typeface="Arial" charset="0"/>
              </a:rPr>
              <a:t>, Nakladatelství Olomouc,         </a:t>
            </a:r>
            <a:br>
              <a:rPr lang="cs-CZ" sz="1600" dirty="0" smtClean="0">
                <a:latin typeface="Arial" charset="0"/>
                <a:cs typeface="Arial" charset="0"/>
              </a:rPr>
            </a:br>
            <a:r>
              <a:rPr lang="cs-CZ" sz="1600" dirty="0" smtClean="0">
                <a:latin typeface="Arial" charset="0"/>
                <a:cs typeface="Arial" charset="0"/>
              </a:rPr>
              <a:t>    Olomouc, 2004, ISBN 80-7182-141-1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cs-CZ" sz="1600" dirty="0" smtClean="0">
                <a:latin typeface="Arial" charset="0"/>
                <a:cs typeface="Arial" charset="0"/>
              </a:rPr>
              <a:t>4. Vacík, J. a spol.: </a:t>
            </a:r>
            <a:r>
              <a:rPr lang="cs-CZ" sz="1600" i="1" dirty="0" smtClean="0">
                <a:latin typeface="Arial" charset="0"/>
                <a:cs typeface="Arial" charset="0"/>
              </a:rPr>
              <a:t>Přehled středoškolské chemie</a:t>
            </a:r>
            <a:r>
              <a:rPr lang="cs-CZ" sz="1600" dirty="0" smtClean="0">
                <a:latin typeface="Arial" charset="0"/>
                <a:cs typeface="Arial" charset="0"/>
              </a:rPr>
              <a:t>, SPN, Praha, 1996, ISBN 80-85937-08-5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cs-CZ" sz="1600" dirty="0" smtClean="0">
                <a:latin typeface="Arial" charset="0"/>
                <a:cs typeface="Arial" charset="0"/>
              </a:rPr>
              <a:t>5. </a:t>
            </a:r>
            <a:r>
              <a:rPr lang="cs-CZ" sz="1600" dirty="0" err="1" smtClean="0">
                <a:latin typeface="Arial" charset="0"/>
                <a:cs typeface="Arial" charset="0"/>
              </a:rPr>
              <a:t>wikipedia</a:t>
            </a:r>
            <a:endParaRPr lang="cs-CZ" sz="16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800" dirty="0" smtClean="0"/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endParaRPr lang="cs-CZ" sz="14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2195513" y="260350"/>
            <a:ext cx="6769100" cy="2232025"/>
          </a:xfrm>
        </p:spPr>
        <p:txBody>
          <a:bodyPr anchor="b"/>
          <a:lstStyle/>
          <a:p>
            <a:pPr algn="r" eaLnBrk="1" hangingPunct="1"/>
            <a:r>
              <a:rPr lang="cs-CZ" sz="2800" b="1" dirty="0">
                <a:latin typeface="Arial" charset="0"/>
                <a:cs typeface="Arial" charset="0"/>
              </a:rPr>
              <a:t>Zdroje, autorská práva a citace</a:t>
            </a:r>
            <a:endParaRPr lang="cs-CZ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2565400"/>
            <a:ext cx="8229600" cy="3560763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endParaRPr lang="cs-CZ" dirty="0" smtClean="0"/>
          </a:p>
          <a:p>
            <a:pPr marL="0" indent="0">
              <a:buFont typeface="Arial" charset="0"/>
              <a:buNone/>
              <a:defRPr/>
            </a:pPr>
            <a:endParaRPr lang="cs-CZ" sz="2800" dirty="0" smtClean="0"/>
          </a:p>
          <a:p>
            <a:pPr>
              <a:defRPr/>
            </a:pPr>
            <a:endParaRPr lang="cs-CZ" dirty="0"/>
          </a:p>
        </p:txBody>
      </p:sp>
      <p:sp>
        <p:nvSpPr>
          <p:cNvPr id="9220" name="Zástupný symbol pro obsah 1"/>
          <p:cNvSpPr>
            <a:spLocks noGrp="1"/>
          </p:cNvSpPr>
          <p:nvPr>
            <p:ph type="subTitle" idx="4294967295"/>
          </p:nvPr>
        </p:nvSpPr>
        <p:spPr>
          <a:xfrm>
            <a:off x="395288" y="2565400"/>
            <a:ext cx="8497887" cy="4292600"/>
          </a:xfrm>
        </p:spPr>
        <p:txBody>
          <a:bodyPr/>
          <a:lstStyle/>
          <a:p>
            <a:pPr marL="0" indent="0" algn="just">
              <a:buFont typeface="Arial" charset="0"/>
              <a:buNone/>
            </a:pPr>
            <a:r>
              <a:rPr lang="cs-CZ" sz="1400" dirty="0" smtClean="0">
                <a:latin typeface="Arial" charset="0"/>
                <a:cs typeface="Arial" charset="0"/>
              </a:rPr>
              <a:t>Obr. č.1: </a:t>
            </a:r>
            <a:r>
              <a:rPr lang="cs-CZ" sz="1400" i="1" dirty="0" smtClean="0">
                <a:latin typeface="Arial" charset="0"/>
                <a:cs typeface="Arial" charset="0"/>
              </a:rPr>
              <a:t>Textilie z mikrovláken</a:t>
            </a:r>
            <a:r>
              <a:rPr lang="cs-CZ" sz="1400" dirty="0" smtClean="0">
                <a:latin typeface="Arial" charset="0"/>
                <a:cs typeface="Arial" charset="0"/>
              </a:rPr>
              <a:t>. Zdroj obrázku: </a:t>
            </a:r>
            <a:r>
              <a:rPr lang="pl-PL" sz="1400" dirty="0" smtClean="0">
                <a:latin typeface="Arial" charset="0"/>
                <a:cs typeface="Arial" charset="0"/>
              </a:rPr>
              <a:t>AKROTI. </a:t>
            </a:r>
            <a:r>
              <a:rPr lang="pl-PL" sz="1400" i="1" dirty="0" smtClean="0">
                <a:latin typeface="Arial" charset="0"/>
                <a:cs typeface="Arial" charset="0"/>
              </a:rPr>
              <a:t>wiki</a:t>
            </a:r>
            <a:r>
              <a:rPr lang="pl-PL" sz="1400" dirty="0" smtClean="0">
                <a:latin typeface="Arial" charset="0"/>
                <a:cs typeface="Arial" charset="0"/>
              </a:rPr>
              <a:t> [online]. [cit. 8.7.2013]. Dostupný na WWW: http://cs.wikipedia.org/wiki/Soubor:Microfibar.jpg</a:t>
            </a:r>
          </a:p>
          <a:p>
            <a:pPr marL="0" indent="0" algn="just">
              <a:buFont typeface="Arial" charset="0"/>
              <a:buNone/>
            </a:pPr>
            <a:r>
              <a:rPr lang="cs-CZ" sz="1400" dirty="0" smtClean="0">
                <a:latin typeface="Arial" charset="0"/>
                <a:cs typeface="Arial" charset="0"/>
              </a:rPr>
              <a:t>Obr</a:t>
            </a:r>
            <a:r>
              <a:rPr lang="cs-CZ" sz="1400" dirty="0" smtClean="0">
                <a:latin typeface="Arial" charset="0"/>
                <a:cs typeface="Arial" charset="0"/>
              </a:rPr>
              <a:t>. č. 2: </a:t>
            </a:r>
            <a:r>
              <a:rPr lang="cs-CZ" sz="1400" i="1" dirty="0" smtClean="0">
                <a:latin typeface="Arial" charset="0"/>
                <a:cs typeface="Arial" charset="0"/>
              </a:rPr>
              <a:t>Oblečení z polyamidu</a:t>
            </a:r>
            <a:r>
              <a:rPr lang="cs-CZ" sz="1400" dirty="0" smtClean="0">
                <a:latin typeface="Arial" charset="0"/>
                <a:cs typeface="Arial" charset="0"/>
              </a:rPr>
              <a:t>. Zdroj obrázku: </a:t>
            </a:r>
            <a:r>
              <a:rPr lang="pl-PL" sz="1400" dirty="0" smtClean="0">
                <a:latin typeface="Arial" charset="0"/>
                <a:cs typeface="Arial" charset="0"/>
              </a:rPr>
              <a:t>RYJ. </a:t>
            </a:r>
            <a:r>
              <a:rPr lang="pl-PL" sz="1400" i="1" dirty="0" smtClean="0">
                <a:latin typeface="Arial" charset="0"/>
                <a:cs typeface="Arial" charset="0"/>
              </a:rPr>
              <a:t>wiki</a:t>
            </a:r>
            <a:r>
              <a:rPr lang="pl-PL" sz="1400" dirty="0" smtClean="0">
                <a:latin typeface="Arial" charset="0"/>
                <a:cs typeface="Arial" charset="0"/>
              </a:rPr>
              <a:t> [online]. [cit. 8.7.2013]. Dostupný na WWW: http://cs.wikipedia.org/wiki/Soubor:Rolli_1.jpg</a:t>
            </a:r>
            <a:endParaRPr lang="cs-CZ" sz="1400" dirty="0" smtClean="0">
              <a:latin typeface="Arial" charset="0"/>
              <a:cs typeface="Arial" charset="0"/>
            </a:endParaRPr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cs-CZ" sz="1400" dirty="0">
                <a:latin typeface="Arial" pitchFamily="34" charset="0"/>
                <a:cs typeface="Arial" pitchFamily="34" charset="0"/>
              </a:rPr>
              <a:t>Autor: Mgr. Monika Zemanová, PhD.</a:t>
            </a:r>
          </a:p>
          <a:p>
            <a:pPr marL="0" indent="0">
              <a:buNone/>
            </a:pPr>
            <a:r>
              <a:rPr lang="cs-CZ" sz="1400" dirty="0">
                <a:latin typeface="Arial" pitchFamily="34" charset="0"/>
                <a:cs typeface="Arial" pitchFamily="34" charset="0"/>
              </a:rPr>
              <a:t>Název díla: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Umělá vlákna</a:t>
            </a:r>
          </a:p>
          <a:p>
            <a:pPr marL="0" indent="0">
              <a:buNone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Datum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vzniku: duben 2013                                                                                                   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1400" dirty="0">
                <a:latin typeface="Arial" pitchFamily="34" charset="0"/>
                <a:cs typeface="Arial" pitchFamily="34" charset="0"/>
              </a:rPr>
              <a:t>Materiál je určen pro bezplatné používání pro potřeby výuky na všech typech škol a školských zařízení. Jakékoliv další využití podléhá autorskému zákonu. Tato prezentace je autorským dílem.</a:t>
            </a:r>
          </a:p>
          <a:p>
            <a:pPr marL="0" indent="0">
              <a:buNone/>
            </a:pPr>
            <a:endParaRPr lang="cs-CZ" sz="1400" dirty="0">
              <a:latin typeface="Arial" charset="0"/>
              <a:cs typeface="Arial" charset="0"/>
            </a:endParaRPr>
          </a:p>
          <a:p>
            <a:pPr marL="0" indent="0" algn="just">
              <a:buFont typeface="Arial" charset="0"/>
              <a:buNone/>
            </a:pPr>
            <a:endParaRPr lang="cs-CZ" sz="1400" dirty="0" smtClean="0">
              <a:latin typeface="Arial" charset="0"/>
              <a:cs typeface="Arial" charset="0"/>
            </a:endParaRPr>
          </a:p>
          <a:p>
            <a:pPr marL="0" indent="0" algn="just">
              <a:buFont typeface="Arial" charset="0"/>
              <a:buNone/>
            </a:pPr>
            <a:endParaRPr lang="cs-CZ" sz="1400" dirty="0" smtClean="0">
              <a:latin typeface="Arial" charset="0"/>
              <a:cs typeface="Arial" charset="0"/>
            </a:endParaRPr>
          </a:p>
          <a:p>
            <a:pPr marL="0" indent="0" algn="just">
              <a:buFont typeface="Arial" charset="0"/>
              <a:buNone/>
            </a:pPr>
            <a:endParaRPr lang="cs-CZ" sz="1400" dirty="0" smtClean="0">
              <a:latin typeface="Arial" charset="0"/>
              <a:cs typeface="Arial" charset="0"/>
            </a:endParaRPr>
          </a:p>
          <a:p>
            <a:pPr marL="0" indent="0" algn="just">
              <a:buFont typeface="Arial" charset="0"/>
              <a:buNone/>
            </a:pPr>
            <a:endParaRPr lang="cs-CZ" sz="1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1259</TotalTime>
  <Words>234</Words>
  <Application>Microsoft Office PowerPoint</Application>
  <PresentationFormat>Předvádění na obrazovce (4:3)</PresentationFormat>
  <Paragraphs>114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Obchodní akademie, Střední odborná škola   a Jazyková škola s právem státní jazykové zkoušky,  Hradec Králové</vt:lpstr>
      <vt:lpstr>Umělá vlákna</vt:lpstr>
      <vt:lpstr>Vlastnosti umělých vláken</vt:lpstr>
      <vt:lpstr>                                  Polyamidová vlákna PA</vt:lpstr>
      <vt:lpstr>                            Silon, Nylon              </vt:lpstr>
      <vt:lpstr>    Polyesterové vlákno PES</vt:lpstr>
      <vt:lpstr>Seznam literatury</vt:lpstr>
      <vt:lpstr>Zdroje, autorská práva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Mamka</cp:lastModifiedBy>
  <cp:revision>169</cp:revision>
  <dcterms:created xsi:type="dcterms:W3CDTF">2012-11-30T22:17:21Z</dcterms:created>
  <dcterms:modified xsi:type="dcterms:W3CDTF">2013-07-12T01:36:23Z</dcterms:modified>
</cp:coreProperties>
</file>