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1" r:id="rId3"/>
    <p:sldId id="285" r:id="rId4"/>
    <p:sldId id="283" r:id="rId5"/>
    <p:sldId id="272" r:id="rId6"/>
    <p:sldId id="281" r:id="rId7"/>
    <p:sldId id="287" r:id="rId8"/>
    <p:sldId id="288" r:id="rId9"/>
    <p:sldId id="289" r:id="rId10"/>
    <p:sldId id="269" r:id="rId11"/>
    <p:sldId id="28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114" d="100"/>
          <a:sy n="114" d="100"/>
        </p:scale>
        <p:origin x="-918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24D995F-F5BE-47A9-BBFD-2AECD0F1A50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1EF1C23-1549-4EDD-ABF0-1ED1277DFA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1252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09D4D51C-B9B7-4714-852A-A84FCAD4AB87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220CFEB-5ABC-4B21-B586-A66CC4857548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0E1E7-22BE-43ED-8377-69276DCC5EB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F2B2B-BDAA-45C6-A056-84413582E71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264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4DC2F-D82D-4944-9B37-81724CBA3F23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0BB1C-489D-42BE-BE2B-EBD953A90D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656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6131B-22E6-4A44-BC3E-C71EE7AD61C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DAE1E-3E10-4F7D-80A5-C1E2681433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43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E0109-294D-4DE5-AF36-6B2B0117DC3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05356-86B1-4D71-9C03-28CA9C4323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287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8ACB5-E634-45B2-81A0-43E8FF510E2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1B042-5EBC-47E3-94B0-33077A356A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5390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30A43-F6B1-4763-9EA4-4EBCAAC4D06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CDFBE-71E0-4983-B5C9-F00E15340C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874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CE9A2-E126-4F09-A575-10E3D1351263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FA9FA-44C7-4FB9-BC53-A11A32B8D1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314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E8947-B189-40CE-A393-42526BBBF42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93669-7596-447D-BC10-A7457FE159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959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4D487-42C3-4587-91BE-33AB72ADC42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46650-DCA4-444D-AB2E-D3400E6C26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061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34A08-19EC-4EE1-9F78-EBCBE54E961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C0A91-27A6-4EAE-862C-AD99D43461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026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71EA0-92D2-48A8-8F6F-B46FEDAE276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95C3C-DAF0-4147-A21B-ABAA7B9F3E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173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1EB765-2588-4EAE-9BD1-28185A39A4D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16E544-AEE5-4661-A031-B06E1E0F03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osenice" TargetMode="External"/><Relationship Id="rId3" Type="http://schemas.openxmlformats.org/officeDocument/2006/relationships/hyperlink" Target="http://cs.wikipedia.org/wiki/Dobrovice" TargetMode="External"/><Relationship Id="rId7" Type="http://schemas.openxmlformats.org/officeDocument/2006/relationships/hyperlink" Target="http://cs.wikipedia.org/wiki/Litove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Opava" TargetMode="External"/><Relationship Id="rId5" Type="http://schemas.openxmlformats.org/officeDocument/2006/relationships/hyperlink" Target="http://cs.wikipedia.org/wiki/Hru%C5%A1ovany_nad_Jevi%C5%A1ovkou" TargetMode="External"/><Relationship Id="rId4" Type="http://schemas.openxmlformats.org/officeDocument/2006/relationships/hyperlink" Target="http://cs.wikipedia.org/wiki/%C4%8Cesk%C3%A9_Mezi%C5%99%C3%AD%C4%8D%C3%AD" TargetMode="External"/><Relationship Id="rId9" Type="http://schemas.openxmlformats.org/officeDocument/2006/relationships/hyperlink" Target="http://cs.wikipedia.org/wiki/Vrb%C3%A1tky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9030016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VY_32_INOVACE_2_CHEMIE_17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Cukry,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Fehlingova zkouška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Technologie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výroby cukru, Důkaz jednoduchého redukujícího cukru – Fehlingova zkouška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žákovský experiment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Sestavte popořádku fáze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zjednodušené technologie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zpracování řepy na cukr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716442"/>
            <a:ext cx="5972175" cy="415131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zahuštění šťávy sirobem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praní cukrové řepy v hřeblových pračkách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krystalizace sirobu (vznik krystalků cukru)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krájení řepy na řízky v řezačkách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chlazení, odstřeďování cukru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louhování řízků, čištění řepné šťávy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skladování cukru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3076" name="Zástupný symbol pro obsah 2"/>
          <p:cNvSpPr>
            <a:spLocks noGrp="1"/>
          </p:cNvSpPr>
          <p:nvPr>
            <p:ph sz="half" idx="2"/>
          </p:nvPr>
        </p:nvSpPr>
        <p:spPr>
          <a:xfrm>
            <a:off x="5940152" y="2492896"/>
            <a:ext cx="2735536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         </a:t>
            </a:r>
            <a:endParaRPr lang="cs-CZ" sz="1200" dirty="0"/>
          </a:p>
          <a:p>
            <a:pPr marL="0" indent="0" algn="r">
              <a:buFont typeface="Arial" charset="0"/>
              <a:buNone/>
            </a:pPr>
            <a:r>
              <a:rPr lang="cs-CZ" sz="1200" i="1" dirty="0" smtClean="0"/>
              <a:t>  </a:t>
            </a:r>
            <a:r>
              <a:rPr lang="cs-CZ" sz="1200" i="1" dirty="0" smtClean="0">
                <a:latin typeface="Arial" charset="0"/>
                <a:cs typeface="Arial" charset="0"/>
              </a:rPr>
              <a:t>Obr </a:t>
            </a:r>
            <a:r>
              <a:rPr lang="cs-CZ" sz="1200" i="1" dirty="0" smtClean="0">
                <a:latin typeface="Arial" charset="0"/>
                <a:cs typeface="Arial" charset="0"/>
              </a:rPr>
              <a:t>č</a:t>
            </a:r>
            <a:r>
              <a:rPr lang="cs-CZ" sz="1200" i="1" dirty="0" smtClean="0">
                <a:latin typeface="Arial" charset="0"/>
                <a:cs typeface="Arial" charset="0"/>
              </a:rPr>
              <a:t>. 1: Rostlina </a:t>
            </a:r>
            <a:r>
              <a:rPr lang="cs-CZ" sz="1200" i="1" dirty="0" smtClean="0">
                <a:latin typeface="Arial" charset="0"/>
                <a:cs typeface="Arial" charset="0"/>
              </a:rPr>
              <a:t>cukrové řepy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pic>
        <p:nvPicPr>
          <p:cNvPr id="307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13" y="3786188"/>
            <a:ext cx="2143125" cy="235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/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 Fáze zjednodušené technologie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zpracování řepy na cukr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704560"/>
            <a:ext cx="5972175" cy="4151313"/>
          </a:xfrm>
        </p:spPr>
        <p:txBody>
          <a:bodyPr/>
          <a:lstStyle/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2. praní cukrové řepy v hřeblových pračkách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4. krájení řepy na řízky v řezačkách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6. louhování řízků, čištění řepné šťávy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1. zahuštění šťávy sirobem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3. krystalizace sirobu (vznik krystalků cukru)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5. chlazení, odstřeďování cukru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7. skladování cukru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4100" name="Zástupný symbol pro obsah 2"/>
          <p:cNvSpPr>
            <a:spLocks noGrp="1"/>
          </p:cNvSpPr>
          <p:nvPr>
            <p:ph sz="half" idx="2"/>
          </p:nvPr>
        </p:nvSpPr>
        <p:spPr>
          <a:xfrm>
            <a:off x="5407419" y="6093296"/>
            <a:ext cx="3311601" cy="550392"/>
          </a:xfrm>
        </p:spPr>
        <p:txBody>
          <a:bodyPr/>
          <a:lstStyle/>
          <a:p>
            <a:pPr marL="0" indent="0" algn="r"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Obr. </a:t>
            </a:r>
            <a:r>
              <a:rPr lang="cs-CZ" sz="1200" i="1" dirty="0">
                <a:latin typeface="Arial" charset="0"/>
                <a:cs typeface="Arial" charset="0"/>
              </a:rPr>
              <a:t>č</a:t>
            </a:r>
            <a:r>
              <a:rPr lang="cs-CZ" sz="1200" i="1" dirty="0" smtClean="0">
                <a:latin typeface="Arial" charset="0"/>
                <a:cs typeface="Arial" charset="0"/>
              </a:rPr>
              <a:t>. 2: Kořen </a:t>
            </a:r>
            <a:r>
              <a:rPr lang="cs-CZ" sz="1200" i="1" dirty="0">
                <a:latin typeface="Arial" charset="0"/>
                <a:cs typeface="Arial" charset="0"/>
              </a:rPr>
              <a:t>cukrové řepy</a:t>
            </a:r>
          </a:p>
        </p:txBody>
      </p:sp>
      <p:pic>
        <p:nvPicPr>
          <p:cNvPr id="4101" name="Obrázek 5" descr="Repa2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063" y="3643313"/>
            <a:ext cx="2482850" cy="235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Cukrovarnictví v ČR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3757613" cy="3633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</a:rPr>
              <a:t>Pěstování cukrovky 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2400" smtClean="0"/>
              <a:t>a průmyslová </a:t>
            </a:r>
            <a:r>
              <a:rPr lang="cs-CZ" sz="2400" smtClean="0">
                <a:solidFill>
                  <a:schemeClr val="tx2"/>
                </a:solidFill>
              </a:rPr>
              <a:t>výroba cukru </a:t>
            </a:r>
            <a:r>
              <a:rPr lang="cs-CZ" sz="2400" smtClean="0"/>
              <a:t>má v České republice tradici více než 180 let. </a:t>
            </a:r>
            <a:endParaRPr lang="cs-CZ" sz="2400" smtClean="0">
              <a:latin typeface="Arial" charset="0"/>
              <a:cs typeface="Arial" charset="0"/>
            </a:endParaRPr>
          </a:p>
        </p:txBody>
      </p:sp>
      <p:sp>
        <p:nvSpPr>
          <p:cNvPr id="5124" name="Zástupný symbol pro obsah 2"/>
          <p:cNvSpPr>
            <a:spLocks noGrp="1"/>
          </p:cNvSpPr>
          <p:nvPr>
            <p:ph sz="half" idx="2"/>
          </p:nvPr>
        </p:nvSpPr>
        <p:spPr>
          <a:xfrm>
            <a:off x="4787899" y="2492375"/>
            <a:ext cx="4104581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dirty="0" smtClean="0"/>
              <a:t>                             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Obr.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č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 3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: Sběr cukrové řepy z polí</a:t>
            </a:r>
          </a:p>
        </p:txBody>
      </p:sp>
      <p:pic>
        <p:nvPicPr>
          <p:cNvPr id="5125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813" y="2852738"/>
            <a:ext cx="4576762" cy="300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Vyhledejte názvy míst ČR,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kde se vyskytuje cukrovar </a:t>
            </a:r>
          </a:p>
        </p:txBody>
      </p:sp>
      <p:sp>
        <p:nvSpPr>
          <p:cNvPr id="6147" name="Zástupný symbol pro obsah 1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8248650" cy="4249738"/>
          </a:xfrm>
        </p:spPr>
        <p:txBody>
          <a:bodyPr/>
          <a:lstStyle/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smtClean="0">
                <a:hlinkClick r:id="rId3" tooltip="Dobrovice"/>
              </a:rPr>
              <a:t>Dobrovice</a:t>
            </a: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smtClean="0">
                <a:hlinkClick r:id="rId4" tooltip="České Meziříčí"/>
              </a:rPr>
              <a:t>České Meziříčí</a:t>
            </a: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smtClean="0">
                <a:hlinkClick r:id="rId5" tooltip="Hrušovany nad Jevišovkou"/>
              </a:rPr>
              <a:t>Hrušovany nad </a:t>
            </a:r>
            <a:r>
              <a:rPr lang="cs-CZ" sz="2400" dirty="0" err="1" smtClean="0">
                <a:hlinkClick r:id="rId5" tooltip="Hrušovany nad Jevišovkou"/>
              </a:rPr>
              <a:t>Jevišovkou</a:t>
            </a: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smtClean="0">
                <a:hlinkClick r:id="rId6" tooltip="Opava"/>
              </a:rPr>
              <a:t>Opava</a:t>
            </a: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smtClean="0">
                <a:hlinkClick r:id="rId7" tooltip="Litovel"/>
              </a:rPr>
              <a:t>Litovel</a:t>
            </a: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err="1" smtClean="0">
                <a:hlinkClick r:id="rId8" tooltip="Prosenice"/>
              </a:rPr>
              <a:t>Prosenice</a:t>
            </a: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  <a:defRPr/>
            </a:pPr>
            <a:r>
              <a:rPr lang="cs-CZ" sz="2400" dirty="0" err="1" smtClean="0">
                <a:hlinkClick r:id="rId9" tooltip="Vrbátky"/>
              </a:rPr>
              <a:t>Vrbátky</a:t>
            </a:r>
            <a:r>
              <a:rPr lang="cs-CZ" sz="2400" dirty="0" smtClean="0"/>
              <a:t> u Prostějova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Fehlingova zkouška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Princip: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dokazuje přítomnost redukujících látek (jednoduchý cukr)</a:t>
            </a:r>
          </a:p>
          <a:p>
            <a:pPr>
              <a:lnSpc>
                <a:spcPct val="150000"/>
              </a:lnSpc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založena na nespecifické redukci chelátového komplexu Cu⁺ citrátem nebo vínanem na Cu₂O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Chemikálie: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Fehlingův roztok I (roztok síranu měďnatého)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Fehlingův roztok II (roztok NaOH a vínan sodno‐draselný)</a:t>
            </a:r>
          </a:p>
          <a:p>
            <a:pPr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zkoumaný vzorky (převést do kapalného skupenství)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Žákovský experiment –</a:t>
            </a:r>
            <a:br>
              <a:rPr lang="cs-CZ" sz="2800" b="1" dirty="0">
                <a:latin typeface="Arial" charset="0"/>
                <a:cs typeface="Arial" charset="0"/>
              </a:rPr>
            </a:br>
            <a:r>
              <a:rPr lang="cs-CZ" sz="2800" b="1" dirty="0">
                <a:latin typeface="Arial" charset="0"/>
                <a:cs typeface="Arial" charset="0"/>
              </a:rPr>
              <a:t>Fehlingova zkouška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038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Úkol: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Proveďte Fehlingovu zkoušku u zkoumaných vzorků.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Postup: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Odměřte 2 ml vzorku.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Přidejte 1ml Fehlingu I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1 ml Fehlingu II.</a:t>
            </a: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565400"/>
            <a:ext cx="4038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3. Zahřívejte opatrně nad kahanem.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Přítomnost jednoduchého cukru určuje typická </a:t>
            </a:r>
            <a:r>
              <a:rPr lang="cs-CZ" smtClean="0">
                <a:solidFill>
                  <a:schemeClr val="tx2"/>
                </a:solidFill>
              </a:rPr>
              <a:t>cihlově oranžová barva </a:t>
            </a:r>
            <a:r>
              <a:rPr lang="cs-CZ" smtClean="0"/>
              <a:t>roztoku.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Žákovský </a:t>
            </a:r>
            <a:r>
              <a:rPr lang="cs-CZ" sz="2800" b="1" dirty="0" smtClean="0">
                <a:latin typeface="Arial" charset="0"/>
                <a:cs typeface="Arial" charset="0"/>
              </a:rPr>
              <a:t>experiment –</a:t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Fehlingova </a:t>
            </a:r>
            <a:r>
              <a:rPr lang="cs-CZ" sz="2800" b="1" dirty="0" smtClean="0">
                <a:latin typeface="Arial" charset="0"/>
                <a:cs typeface="Arial" charset="0"/>
              </a:rPr>
              <a:t>zkouška</a:t>
            </a:r>
          </a:p>
        </p:txBody>
      </p:sp>
      <p:pic>
        <p:nvPicPr>
          <p:cNvPr id="9220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2830512"/>
            <a:ext cx="3708010" cy="3119437"/>
          </a:xfrm>
        </p:spPr>
      </p:pic>
      <p:pic>
        <p:nvPicPr>
          <p:cNvPr id="9221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852738"/>
            <a:ext cx="3887787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4932040" y="6035675"/>
            <a:ext cx="374491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č. 5: Vzorek a Fehling I a Fehling II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6035675"/>
            <a:ext cx="26824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>
                <a:latin typeface="Arial" pitchFamily="34" charset="0"/>
                <a:cs typeface="Arial" pitchFamily="34" charset="0"/>
              </a:rPr>
              <a:t>Obr. č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4: Vzorek a Fehling 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Žákovský experiment </a:t>
            </a:r>
            <a:r>
              <a:rPr lang="cs-CZ" sz="2800" b="1" dirty="0" smtClean="0">
                <a:latin typeface="Arial" charset="0"/>
                <a:cs typeface="Arial" charset="0"/>
              </a:rPr>
              <a:t>–</a:t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</a:t>
            </a:r>
            <a:r>
              <a:rPr lang="cs-CZ" sz="2800" b="1" dirty="0" smtClean="0">
                <a:latin typeface="Arial" charset="0"/>
                <a:cs typeface="Arial" charset="0"/>
              </a:rPr>
              <a:t>Fehlingova zkouška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395536" y="2611163"/>
            <a:ext cx="4038600" cy="38579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4859338" y="5913831"/>
            <a:ext cx="374491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č. 7: </a:t>
            </a:r>
            <a:r>
              <a:rPr lang="cs-CZ" sz="1200" i="1" dirty="0" smtClean="0"/>
              <a:t>Vznik </a:t>
            </a:r>
            <a:r>
              <a:rPr lang="cs-CZ" sz="1200" i="1" dirty="0"/>
              <a:t>cihlově oranžové barvy směsi </a:t>
            </a:r>
          </a:p>
        </p:txBody>
      </p:sp>
      <p:pic>
        <p:nvPicPr>
          <p:cNvPr id="1024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824163"/>
            <a:ext cx="4038600" cy="3028950"/>
          </a:xfrm>
        </p:spPr>
      </p:pic>
      <p:pic>
        <p:nvPicPr>
          <p:cNvPr id="10246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988" y="2781299"/>
            <a:ext cx="4005262" cy="3058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627621" y="5913831"/>
            <a:ext cx="374491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algn="r">
              <a:buFont typeface="Arial" charset="0"/>
              <a:buNone/>
              <a:defRPr/>
            </a:pPr>
            <a:r>
              <a:rPr lang="cs-CZ" sz="1200" i="1" dirty="0">
                <a:latin typeface="Arial" pitchFamily="34" charset="0"/>
                <a:cs typeface="Arial" pitchFamily="34" charset="0"/>
              </a:rPr>
              <a:t>Obr. č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6: Zahřívání směsi</a:t>
            </a:r>
            <a:endParaRPr lang="cs-CZ" sz="1200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1268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na každém kroku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80-86237-05-2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Beneš, P., </a:t>
            </a:r>
            <a:r>
              <a:rPr lang="cs-CZ" sz="1600" dirty="0" err="1" smtClean="0">
                <a:latin typeface="Arial" charset="0"/>
                <a:cs typeface="Arial" charset="0"/>
              </a:rPr>
              <a:t>Pumr</a:t>
            </a:r>
            <a:r>
              <a:rPr lang="cs-CZ" sz="1600" dirty="0" smtClean="0">
                <a:latin typeface="Arial" charset="0"/>
                <a:cs typeface="Arial" charset="0"/>
              </a:rPr>
              <a:t>, V., </a:t>
            </a:r>
            <a:r>
              <a:rPr lang="cs-CZ" sz="1600" dirty="0" err="1" smtClean="0">
                <a:latin typeface="Arial" charset="0"/>
                <a:cs typeface="Arial" charset="0"/>
              </a:rPr>
              <a:t>Banýr</a:t>
            </a:r>
            <a:r>
              <a:rPr lang="cs-CZ" sz="1600" dirty="0" smtClean="0">
                <a:latin typeface="Arial" charset="0"/>
                <a:cs typeface="Arial" charset="0"/>
              </a:rPr>
              <a:t>, J.: </a:t>
            </a:r>
            <a:r>
              <a:rPr lang="cs-CZ" sz="1600" i="1" dirty="0" smtClean="0">
                <a:latin typeface="Arial" charset="0"/>
                <a:cs typeface="Arial" charset="0"/>
              </a:rPr>
              <a:t>Základy chemie 2</a:t>
            </a:r>
            <a:r>
              <a:rPr lang="cs-CZ" sz="1600" dirty="0" smtClean="0">
                <a:latin typeface="Arial" charset="0"/>
                <a:cs typeface="Arial" charset="0"/>
              </a:rPr>
              <a:t>, FORTUNA, Praha, 1997,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80-7168-312-4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2.díl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2004, ISBN 80-7182-141-1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</a:t>
            </a:r>
            <a:r>
              <a:rPr lang="cs-CZ" sz="1600" dirty="0" smtClean="0">
                <a:latin typeface="Arial" charset="0"/>
                <a:cs typeface="Arial" charset="0"/>
              </a:rPr>
              <a:t>80-85937-08-5</a:t>
            </a: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569200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č.1: </a:t>
            </a:r>
            <a:r>
              <a:rPr lang="cs-CZ" sz="1400" i="1" dirty="0" smtClean="0">
                <a:latin typeface="Arial" charset="0"/>
                <a:cs typeface="Arial" charset="0"/>
              </a:rPr>
              <a:t>Rostlina cukrové řepy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HAGELOCHER. </a:t>
            </a:r>
            <a:r>
              <a:rPr lang="cs-CZ" sz="1400" i="1" dirty="0" smtClean="0">
                <a:latin typeface="Arial" charset="0"/>
                <a:cs typeface="Arial" charset="0"/>
              </a:rPr>
              <a:t>wiki</a:t>
            </a:r>
            <a:r>
              <a:rPr lang="cs-CZ" sz="1400" dirty="0" smtClean="0">
                <a:latin typeface="Arial" charset="0"/>
                <a:cs typeface="Arial" charset="0"/>
              </a:rPr>
              <a:t> [online].[cit. 25.4.2013]. Dostupný na WWW: http://cs.wikipedia.org/wiki/Soubor:Zuckerr%C3%BCbe.jpg</a:t>
            </a:r>
          </a:p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2: </a:t>
            </a:r>
            <a:r>
              <a:rPr lang="cs-CZ" sz="1400" i="1" dirty="0" smtClean="0">
                <a:latin typeface="Arial" charset="0"/>
                <a:cs typeface="Arial" charset="0"/>
              </a:rPr>
              <a:t>Kořen cukrové řepy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PEGGY GREP. </a:t>
            </a:r>
            <a:r>
              <a:rPr lang="cs-CZ" sz="1400" i="1" dirty="0" smtClean="0">
                <a:latin typeface="Arial" charset="0"/>
                <a:cs typeface="Arial" charset="0"/>
              </a:rPr>
              <a:t>wiki</a:t>
            </a:r>
            <a:r>
              <a:rPr lang="cs-CZ" sz="1400" dirty="0" smtClean="0">
                <a:latin typeface="Arial" charset="0"/>
                <a:cs typeface="Arial" charset="0"/>
              </a:rPr>
              <a:t> [online]. [cit. 25.4.2013]. Dostupný na WWW: http://cs.wikipedia.org/wiki/Soubor:SugarBeet.jpg</a:t>
            </a:r>
          </a:p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3: </a:t>
            </a:r>
            <a:r>
              <a:rPr lang="cs-CZ" sz="1400" i="1" dirty="0" smtClean="0">
                <a:latin typeface="Arial" charset="0"/>
                <a:cs typeface="Arial" charset="0"/>
              </a:rPr>
              <a:t>Kořen cukrové řepy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PEGGY GREP. </a:t>
            </a:r>
            <a:r>
              <a:rPr lang="cs-CZ" sz="1400" i="1" dirty="0" smtClean="0">
                <a:latin typeface="Arial" charset="0"/>
                <a:cs typeface="Arial" charset="0"/>
              </a:rPr>
              <a:t>Wiki</a:t>
            </a:r>
            <a:r>
              <a:rPr lang="cs-CZ" sz="1400" dirty="0" smtClean="0">
                <a:latin typeface="Arial" charset="0"/>
                <a:cs typeface="Arial" charset="0"/>
              </a:rPr>
              <a:t> [online]. [cit. 25.4.2013]. Dostupný na WWW: http://cs.wikipedia.org/wiki/Soubor:SugarBeet.jpg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i="1" dirty="0" smtClean="0">
                <a:latin typeface="Arial" charset="0"/>
                <a:cs typeface="Arial" charset="0"/>
              </a:rPr>
              <a:t>. č. 4: Vzorek a Fehling I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5: </a:t>
            </a:r>
            <a:r>
              <a:rPr lang="cs-CZ" sz="1400" i="1" dirty="0" smtClean="0">
                <a:latin typeface="Arial" charset="0"/>
                <a:cs typeface="Arial" charset="0"/>
              </a:rPr>
              <a:t>Vzorek a Fehling I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6:</a:t>
            </a:r>
            <a:r>
              <a:rPr lang="cs-CZ" sz="1400" i="1" dirty="0" smtClean="0">
                <a:latin typeface="Arial" charset="0"/>
                <a:cs typeface="Arial" charset="0"/>
              </a:rPr>
              <a:t> Zahřívání směsi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</a:t>
            </a:r>
            <a:r>
              <a:rPr lang="cs-CZ" sz="1400" dirty="0" smtClean="0">
                <a:latin typeface="Arial" charset="0"/>
                <a:cs typeface="Arial" charset="0"/>
              </a:rPr>
              <a:t>. </a:t>
            </a:r>
            <a:r>
              <a:rPr lang="cs-CZ" sz="1400" dirty="0" smtClean="0">
                <a:latin typeface="Arial" charset="0"/>
                <a:cs typeface="Arial" charset="0"/>
              </a:rPr>
              <a:t>7: Vznik </a:t>
            </a:r>
            <a:r>
              <a:rPr lang="cs-CZ" sz="1400" dirty="0" smtClean="0">
                <a:latin typeface="Arial" charset="0"/>
                <a:cs typeface="Arial" charset="0"/>
              </a:rPr>
              <a:t>cihlově oranžové bravy směsi. [fotografie]. Zemanová M., Hradec Králové, </a:t>
            </a:r>
            <a:r>
              <a:rPr lang="cs-CZ" sz="1400" dirty="0" smtClean="0">
                <a:latin typeface="Arial" charset="0"/>
                <a:cs typeface="Arial" charset="0"/>
              </a:rPr>
              <a:t>2013.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Název díla: Cukry, Fehlingova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zkouška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Datum vzniku: duben 2013                                                                                                   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0" indent="0">
              <a:buNone/>
            </a:pPr>
            <a:endParaRPr lang="cs-CZ" sz="1400" dirty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1123</TotalTime>
  <Words>411</Words>
  <Application>Microsoft Office PowerPoint</Application>
  <PresentationFormat>Předvádění na obrazovce (4:3)</PresentationFormat>
  <Paragraphs>153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 a Jazyková škola s právem státní jazykové zkoušky,  Hradec Králové</vt:lpstr>
      <vt:lpstr>Sestavte popořádku fáze zjednodušené technologie zpracování řepy na cukr</vt:lpstr>
      <vt:lpstr>  Fáze zjednodušené technologie zpracování řepy na cukr</vt:lpstr>
      <vt:lpstr>Cukrovarnictví v ČR</vt:lpstr>
      <vt:lpstr>Vyhledejte názvy míst ČR, kde se vyskytuje cukrovar </vt:lpstr>
      <vt:lpstr>Fehlingova zkouška</vt:lpstr>
      <vt:lpstr>Žákovský experiment – Fehlingova zkouška</vt:lpstr>
      <vt:lpstr>Žákovský experiment – Fehlingova zkouška</vt:lpstr>
      <vt:lpstr>Žákovský experiment –  Fehlingova zkouška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150</cp:revision>
  <dcterms:created xsi:type="dcterms:W3CDTF">2012-11-30T22:17:21Z</dcterms:created>
  <dcterms:modified xsi:type="dcterms:W3CDTF">2013-07-12T01:47:50Z</dcterms:modified>
</cp:coreProperties>
</file>