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1" r:id="rId3"/>
    <p:sldId id="285" r:id="rId4"/>
    <p:sldId id="283" r:id="rId5"/>
    <p:sldId id="287" r:id="rId6"/>
    <p:sldId id="288" r:id="rId7"/>
    <p:sldId id="289" r:id="rId8"/>
    <p:sldId id="290" r:id="rId9"/>
    <p:sldId id="291" r:id="rId10"/>
    <p:sldId id="269" r:id="rId11"/>
    <p:sldId id="28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D08317E-D037-4383-BFF6-FD19AAF9CB0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B2FAB1A-EC7E-4996-8F7C-19E7FE13F9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8512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95F62EB-FB3A-408A-8E50-FE9429702E15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EB5A99-55EF-40F3-A748-753D9C4BCD85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E9A3B-2C10-4178-A8A6-CB9FD1EF90E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BD5D3-F5C6-4AEF-8562-29AA8E4F9E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28719-99BE-4A3C-94EC-0696A728C3F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210DA-BA8D-42C2-936C-0DE250DC89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9A6C1-A8C6-455D-AD97-51670C7F58A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0406C-CF1B-4B4D-B125-FFB8ADCB61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139A9-73B8-4024-8324-925AD3A83E5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5BB56-96AE-474A-920B-9B477064C5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82754-4C28-45EE-A371-7A8F106FBBC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E3634-45BF-4FA7-A9C5-1B1F7831F2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BFAC8-951B-4037-B26A-4AAA5B854CE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46B3C-E53F-4EE2-B0D5-BC8B20E72A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E40-73B8-4E61-804F-A43432B2644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21C9A-4609-48AF-95E0-47938B9F99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EBBEB-5E3F-4403-92D0-64889AFEC96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0175B-B67B-44CB-AC9E-209B34393D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2C92E-9FE5-475A-AA30-E67BBF19AC6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85C93-7CF5-46DF-B61D-5194A7DE39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7146C-62B9-4461-9B1D-F099D05EA30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F5AE8-344A-477A-A389-33D210606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6B1BC-8A42-4753-9291-03997A9E032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867E9-5C78-4817-8FCC-148FDC05B4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DBFF9B-AB36-4C47-A03A-D35147D01D3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EAF5951-3320-408C-A915-9461DD2AF5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026668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VY_32_INOVACE_2_CHEMIE_18</a:t>
                      </a:r>
                    </a:p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Tuky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Tuky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definice, klasifikace, významné vlastnosti tuků, zmýdelňování, mýdlo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Tuky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- definice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5972175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Definice: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Tuky jsou estery </a:t>
            </a:r>
            <a:r>
              <a:rPr lang="cs-CZ" sz="2400" smtClean="0">
                <a:latin typeface="Arial" charset="0"/>
                <a:cs typeface="Arial" charset="0"/>
              </a:rPr>
              <a:t>vyšších karboxylových kyselin (větší počet uhlíků) a trojsytného alkoholu (glycerolu).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Jsou to přírodní látky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↓                           ↓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rostlinného         živočišného původu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↓                                        ↓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slunečnice, mák, len          kráva, prase</a:t>
            </a:r>
          </a:p>
        </p:txBody>
      </p:sp>
      <p:sp>
        <p:nvSpPr>
          <p:cNvPr id="3076" name="Zástupný symbol pro obsah 2"/>
          <p:cNvSpPr>
            <a:spLocks noGrp="1"/>
          </p:cNvSpPr>
          <p:nvPr>
            <p:ph sz="half" idx="2"/>
          </p:nvPr>
        </p:nvSpPr>
        <p:spPr>
          <a:xfrm>
            <a:off x="6429375" y="2492375"/>
            <a:ext cx="2246313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smtClean="0">
                <a:latin typeface="Arial" charset="0"/>
                <a:cs typeface="Arial" charset="0"/>
              </a:rPr>
              <a:t>               Obrázek č.1: Máslo </a:t>
            </a:r>
            <a:r>
              <a:rPr lang="cs-CZ" sz="1400" smtClean="0">
                <a:latin typeface="Arial" charset="0"/>
                <a:cs typeface="Arial" charset="0"/>
              </a:rPr>
              <a:t/>
            </a:r>
            <a:br>
              <a:rPr lang="cs-CZ" sz="1400" smtClean="0">
                <a:latin typeface="Arial" charset="0"/>
                <a:cs typeface="Arial" charset="0"/>
              </a:rPr>
            </a:b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smtClean="0"/>
              <a:t>                  </a:t>
            </a:r>
          </a:p>
          <a:p>
            <a:pPr marL="0" indent="0">
              <a:buFont typeface="Arial" charset="0"/>
              <a:buNone/>
            </a:pPr>
            <a:r>
              <a:rPr lang="cs-CZ" sz="1200" smtClean="0"/>
              <a:t>        </a:t>
            </a:r>
            <a:r>
              <a:rPr lang="cs-CZ" sz="1200" smtClean="0">
                <a:latin typeface="Arial" charset="0"/>
                <a:cs typeface="Arial" charset="0"/>
              </a:rPr>
              <a:t>            </a:t>
            </a:r>
          </a:p>
          <a:p>
            <a:pPr marL="0" indent="0">
              <a:buFont typeface="Arial" charset="0"/>
              <a:buNone/>
            </a:pPr>
            <a:r>
              <a:rPr lang="cs-CZ" sz="1200" smtClean="0"/>
              <a:t>      </a:t>
            </a:r>
            <a:endParaRPr lang="cs-CZ" sz="800" smtClean="0">
              <a:latin typeface="Arial" charset="0"/>
              <a:cs typeface="Arial" charset="0"/>
            </a:endParaRPr>
          </a:p>
        </p:txBody>
      </p:sp>
      <p:pic>
        <p:nvPicPr>
          <p:cNvPr id="3077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3500438"/>
            <a:ext cx="2370138" cy="203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Dělení tuků</a:t>
            </a:r>
          </a:p>
        </p:txBody>
      </p:sp>
      <p:sp>
        <p:nvSpPr>
          <p:cNvPr id="4099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6059488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      Tuky dělíme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↓             ↓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kapalné      pevné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↓                ↓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olivový olej     sádlo, jelení lůj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Mezi tuky řadíme i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vosky</a:t>
            </a:r>
            <a:r>
              <a:rPr lang="cs-CZ" sz="2400" smtClean="0">
                <a:latin typeface="Arial" charset="0"/>
                <a:cs typeface="Arial" charset="0"/>
              </a:rPr>
              <a:t>. Z rostlinné říše např. vosk karnaubový (palmy J. Amerika), z živočišné říše např. včelí vosk.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</p:txBody>
      </p:sp>
      <p:sp>
        <p:nvSpPr>
          <p:cNvPr id="4100" name="Zástupný symbol pro obsah 2"/>
          <p:cNvSpPr>
            <a:spLocks noGrp="1"/>
          </p:cNvSpPr>
          <p:nvPr>
            <p:ph sz="half" idx="2"/>
          </p:nvPr>
        </p:nvSpPr>
        <p:spPr>
          <a:xfrm>
            <a:off x="6429375" y="2492375"/>
            <a:ext cx="2246313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smtClean="0"/>
              <a:t>                  </a:t>
            </a:r>
          </a:p>
          <a:p>
            <a:pPr marL="0" indent="0">
              <a:buFont typeface="Arial" charset="0"/>
              <a:buNone/>
            </a:pPr>
            <a:r>
              <a:rPr lang="cs-CZ" sz="1200" smtClean="0"/>
              <a:t>         </a:t>
            </a:r>
            <a:r>
              <a:rPr lang="cs-CZ" sz="1200" smtClean="0">
                <a:latin typeface="Arial" charset="0"/>
                <a:cs typeface="Arial" charset="0"/>
              </a:rPr>
              <a:t>    Obrázek č. 2: Včelí dílo</a:t>
            </a:r>
            <a:br>
              <a:rPr lang="cs-CZ" sz="1200" smtClean="0">
                <a:latin typeface="Arial" charset="0"/>
                <a:cs typeface="Arial" charset="0"/>
              </a:rPr>
            </a:br>
            <a:r>
              <a:rPr lang="cs-CZ" sz="1200" smtClean="0">
                <a:latin typeface="Arial" charset="0"/>
                <a:cs typeface="Arial" charset="0"/>
              </a:rPr>
              <a:t>              </a:t>
            </a:r>
          </a:p>
          <a:p>
            <a:pPr marL="0" indent="0">
              <a:buFont typeface="Arial" charset="0"/>
              <a:buNone/>
            </a:pPr>
            <a:r>
              <a:rPr lang="cs-CZ" sz="1200" smtClean="0"/>
              <a:t>      </a:t>
            </a:r>
            <a:endParaRPr lang="cs-CZ" sz="800" smtClean="0">
              <a:latin typeface="Arial" charset="0"/>
              <a:cs typeface="Arial" charset="0"/>
            </a:endParaRPr>
          </a:p>
        </p:txBody>
      </p:sp>
      <p:pic>
        <p:nvPicPr>
          <p:cNvPr id="4101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3284538"/>
            <a:ext cx="2227262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Funkce tuků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 v živých organismech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Ochrana před ztrátou  tělesného tepla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Ochrana pro vnitřní orgány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Zásobní látka (zdroj energie)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Strukturní – výstavba buněk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přírodních materiálů se tuky získávají lisováním rozdrcených plodů nebo semen, vytavováním (např. „škvařením“ sádla) a vyluhováním v org.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ozpouštědlech.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Chemické vlastnosti tuků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Žluknutí tuků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se zachová máslo, je-li delší dobu na sluníčku?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„pokazí se“, typický zápach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chem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stránce se jedná o oxidaci dvojných vazeb, vznik aldehydu a ketonu, zápach, znehodnocení potravin.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Chemické vlastnosti tuků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2. Ztužování tuků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Kam zařadit potraviny jako Omega, Iva, Stella, atd....?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kapalných olejů se vyrábí pevné tzv. ztužené tuky, méně škodlivé našemu zdraví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chem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stránce jde o zánik dvojné vazby v daném produktu.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Chemické vlastnosti tuků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3</a:t>
            </a:r>
            <a:r>
              <a:rPr lang="cs-CZ" sz="2400" smtClean="0">
                <a:latin typeface="Arial" charset="0"/>
                <a:cs typeface="Arial" charset="0"/>
              </a:rPr>
              <a:t>.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Zmýdelnění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např. působením hydroxidu sodného se tuky rozkládají, vzniká glycerol a sodná sůl karboxyl. kyseliny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tuk + hydroxid sodný (draselný) → glycerol + mýdlo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Zmýdelnění </a:t>
            </a:r>
            <a:r>
              <a:rPr lang="cs-CZ" sz="2400" smtClean="0">
                <a:latin typeface="Arial" charset="0"/>
                <a:cs typeface="Arial" charset="0"/>
              </a:rPr>
              <a:t>je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</a:t>
            </a:r>
            <a:r>
              <a:rPr lang="cs-CZ" sz="2400" smtClean="0">
                <a:latin typeface="Arial" charset="0"/>
                <a:cs typeface="Arial" charset="0"/>
              </a:rPr>
              <a:t>alkalicky katalyzovaná hydrolýza esterů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za vzniku příslušného alkoholu a alkalické soli  karboxyl. kyseliny. (rovnováha reakce)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Výroba mýdla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Mýdlo se vyrábí procesem zvaným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tedy zmýdelňování. Surovina pro výrobu mýdla: lůj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Zjednodušený postup: 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Lůj se vaří s roztokem hydroxidu sodného. 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Oddělení vzniklého mýdla z roztoku „vysolováním“, tj. roztokem NaCl. (mýdlo slupka na povrchu směsi)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Čištění, barvení, tvarování a parfémování mýdla.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Historie výroby mýdla v ČR</a:t>
            </a:r>
          </a:p>
        </p:txBody>
      </p:sp>
      <p:sp>
        <p:nvSpPr>
          <p:cNvPr id="10243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038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 Čechách se až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do vymření Přemyslovců mýdlo vyrábělo podomácku.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Výroba mýdla byla běžnou součástí práce hospodyněk až do konce 17. století,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kdy se postupně přešlo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k průmyslové výrobě mýdla.</a:t>
            </a:r>
          </a:p>
        </p:txBody>
      </p:sp>
      <p:pic>
        <p:nvPicPr>
          <p:cNvPr id="10244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580063" y="3141663"/>
            <a:ext cx="2663825" cy="2519362"/>
          </a:xfrm>
        </p:spPr>
      </p:pic>
      <p:sp>
        <p:nvSpPr>
          <p:cNvPr id="10245" name="TextovéPole 6"/>
          <p:cNvSpPr txBox="1">
            <a:spLocks noChangeArrowheads="1"/>
          </p:cNvSpPr>
          <p:nvPr/>
        </p:nvSpPr>
        <p:spPr bwMode="auto">
          <a:xfrm>
            <a:off x="5580063" y="5949950"/>
            <a:ext cx="3095625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            Obr. č. 3: Ručně vyráběné mýdlo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1268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smtClean="0">
                <a:latin typeface="Arial" charset="0"/>
                <a:cs typeface="Arial" charset="0"/>
              </a:rPr>
              <a:t>Chemie na každém kroku</a:t>
            </a:r>
            <a:r>
              <a:rPr lang="cs-CZ" sz="1600" smtClean="0">
                <a:latin typeface="Arial" charset="0"/>
                <a:cs typeface="Arial" charset="0"/>
              </a:rPr>
              <a:t>, MOBY DICK, Praha, 1999,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ISBN 80-86237-05-2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2. Beneš, P., Pumr, V., Banýr, J.: </a:t>
            </a:r>
            <a:r>
              <a:rPr lang="cs-CZ" sz="1600" i="1" smtClean="0">
                <a:latin typeface="Arial" charset="0"/>
                <a:cs typeface="Arial" charset="0"/>
              </a:rPr>
              <a:t>Základy chemie 2</a:t>
            </a:r>
            <a:r>
              <a:rPr lang="cs-CZ" sz="1600" smtClean="0">
                <a:latin typeface="Arial" charset="0"/>
                <a:cs typeface="Arial" charset="0"/>
              </a:rPr>
              <a:t>, FORTUNA, Praha, 1997,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ISBN 80-7168-312-4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smtClean="0">
                <a:latin typeface="Arial" charset="0"/>
                <a:cs typeface="Arial" charset="0"/>
              </a:rPr>
              <a:t>Chemie pro čtyřletá gymnázia, 2.díl</a:t>
            </a:r>
            <a:r>
              <a:rPr lang="cs-CZ" sz="160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Olomouc, 2004, ISBN 80-7182-141-1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Citace obrázků uvedena pod příslušným obrázkem.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Citace obrázků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č.1: </a:t>
            </a:r>
            <a:r>
              <a:rPr lang="cs-CZ" sz="1400" i="1" smtClean="0">
                <a:latin typeface="Arial" charset="0"/>
                <a:cs typeface="Arial" charset="0"/>
              </a:rPr>
              <a:t>Máslo</a:t>
            </a:r>
            <a:r>
              <a:rPr lang="cs-CZ" sz="1400" smtClean="0">
                <a:latin typeface="Arial" charset="0"/>
                <a:cs typeface="Arial" charset="0"/>
              </a:rPr>
              <a:t>. Zdroj obrázku: COMET. </a:t>
            </a:r>
            <a:r>
              <a:rPr lang="cs-CZ" sz="1400" i="1" smtClean="0">
                <a:latin typeface="Arial" charset="0"/>
                <a:cs typeface="Arial" charset="0"/>
              </a:rPr>
              <a:t>wiki</a:t>
            </a:r>
            <a:r>
              <a:rPr lang="cs-CZ" sz="1400" smtClean="0">
                <a:latin typeface="Arial" charset="0"/>
                <a:cs typeface="Arial" charset="0"/>
              </a:rPr>
              <a:t> [online]. [cit. 7.7.2013]. Dostupný na WWW: http://cs.wikipedia.org/wiki/Soubor:NCI_butter.jpg </a:t>
            </a:r>
          </a:p>
          <a:p>
            <a:pPr marL="0" indent="0">
              <a:buFont typeface="Arial" charset="0"/>
              <a:buNone/>
            </a:pPr>
            <a:endParaRPr lang="cs-CZ" sz="1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č. 2: </a:t>
            </a:r>
            <a:r>
              <a:rPr lang="cs-CZ" sz="1400" i="1" smtClean="0">
                <a:latin typeface="Arial" charset="0"/>
                <a:cs typeface="Arial" charset="0"/>
              </a:rPr>
              <a:t>Včelí dílo</a:t>
            </a:r>
            <a:r>
              <a:rPr lang="cs-CZ" sz="1400" smtClean="0">
                <a:latin typeface="Arial" charset="0"/>
                <a:cs typeface="Arial" charset="0"/>
              </a:rPr>
              <a:t>. Zdroj obrázku: MERDAL. </a:t>
            </a:r>
            <a:r>
              <a:rPr lang="cs-CZ" sz="1400" i="1" smtClean="0">
                <a:latin typeface="Arial" charset="0"/>
                <a:cs typeface="Arial" charset="0"/>
              </a:rPr>
              <a:t>wiki</a:t>
            </a:r>
            <a:r>
              <a:rPr lang="cs-CZ" sz="1400" smtClean="0">
                <a:latin typeface="Arial" charset="0"/>
                <a:cs typeface="Arial" charset="0"/>
              </a:rPr>
              <a:t> [online]. [cit. 7.7.2013]. Dostupný na WWW: http://cs.wikipedia.org/wiki/Soubor:Honey_comb.jpg</a:t>
            </a:r>
          </a:p>
          <a:p>
            <a:pPr marL="0" indent="0">
              <a:buFont typeface="Arial" charset="0"/>
              <a:buNone/>
            </a:pPr>
            <a:endParaRPr lang="cs-CZ" sz="1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č. 3: </a:t>
            </a:r>
            <a:r>
              <a:rPr lang="cs-CZ" sz="1400" i="1" smtClean="0">
                <a:latin typeface="Arial" charset="0"/>
                <a:cs typeface="Arial" charset="0"/>
              </a:rPr>
              <a:t>Ručně vyráběné mýdlo</a:t>
            </a:r>
            <a:r>
              <a:rPr lang="cs-CZ" sz="1400" smtClean="0">
                <a:latin typeface="Arial" charset="0"/>
                <a:cs typeface="Arial" charset="0"/>
              </a:rPr>
              <a:t>. Zdroj obrázku: LON. </a:t>
            </a:r>
            <a:r>
              <a:rPr lang="cs-CZ" sz="1400" i="1" smtClean="0">
                <a:latin typeface="Arial" charset="0"/>
                <a:cs typeface="Arial" charset="0"/>
              </a:rPr>
              <a:t>wiki</a:t>
            </a:r>
            <a:r>
              <a:rPr lang="cs-CZ" sz="1400" smtClean="0">
                <a:latin typeface="Arial" charset="0"/>
                <a:cs typeface="Arial" charset="0"/>
              </a:rPr>
              <a:t> [online]. [cit. 7.7.2013]. Dostupný na WWW: http://cs.wikipedia.org/wiki/Soubor:Savon_de_Marseille.jpg</a:t>
            </a:r>
          </a:p>
          <a:p>
            <a:pPr marL="0" indent="0">
              <a:buFont typeface="Arial" charset="0"/>
              <a:buNone/>
            </a:pPr>
            <a:endParaRPr lang="cs-CZ" sz="1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1229</TotalTime>
  <Words>407</Words>
  <Application>Microsoft Office PowerPoint</Application>
  <PresentationFormat>Předvádění na obrazovce (4:3)</PresentationFormat>
  <Paragraphs>128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 a Jazyková škola s právem státní jazykové zkoušky,  Hradec Králové</vt:lpstr>
      <vt:lpstr>Tuky - definice</vt:lpstr>
      <vt:lpstr>Dělení tuků</vt:lpstr>
      <vt:lpstr>Funkce tuků  v živých organismech</vt:lpstr>
      <vt:lpstr>Chemické vlastnosti tuků</vt:lpstr>
      <vt:lpstr>Chemické vlastnosti tuků</vt:lpstr>
      <vt:lpstr>Chemické vlastnosti tuků</vt:lpstr>
      <vt:lpstr>Výroba mýdla</vt:lpstr>
      <vt:lpstr>Historie výroby mýdla v ČR</vt:lpstr>
      <vt:lpstr>Seznam literatury</vt:lpstr>
      <vt:lpstr>Citace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153</cp:revision>
  <dcterms:created xsi:type="dcterms:W3CDTF">2012-11-30T22:17:21Z</dcterms:created>
  <dcterms:modified xsi:type="dcterms:W3CDTF">2013-07-11T23:15:36Z</dcterms:modified>
</cp:coreProperties>
</file>