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1" r:id="rId3"/>
    <p:sldId id="285" r:id="rId4"/>
    <p:sldId id="283" r:id="rId5"/>
    <p:sldId id="287" r:id="rId6"/>
    <p:sldId id="292" r:id="rId7"/>
    <p:sldId id="288" r:id="rId8"/>
    <p:sldId id="289" r:id="rId9"/>
    <p:sldId id="293" r:id="rId10"/>
    <p:sldId id="269" r:id="rId11"/>
    <p:sldId id="28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709" autoAdjust="0"/>
  </p:normalViewPr>
  <p:slideViewPr>
    <p:cSldViewPr>
      <p:cViewPr>
        <p:scale>
          <a:sx n="114" d="100"/>
          <a:sy n="114" d="100"/>
        </p:scale>
        <p:origin x="-91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F97D452E-2AE0-4D36-8FE1-92043642CBDC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3FACBD5E-14C0-41E0-8304-57C11D62CA4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283446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25A03625-D8BF-47C4-BB56-E4840E3A2D17}" type="slidenum">
              <a:rPr lang="cs-CZ" smtClean="0"/>
              <a:pPr eaLnBrk="1" hangingPunct="1"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FDDF657-F0D9-446F-BAFA-74DF824EE65C}" type="slidenum">
              <a:rPr lang="cs-CZ" smtClean="0"/>
              <a:pPr eaLnBrk="1" hangingPunct="1"/>
              <a:t>11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BC398-4F21-416E-AFC3-03161A22009C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451EF2-733C-42D2-AADB-3CB066E8FC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451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54292E-1D69-4BD3-AF04-0222AA46B00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832504-3060-4155-972E-88E7BDA4F85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0236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4A6C8A-396C-4EA7-B83A-DE3036B1E0C2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B3AE3-E714-4250-9842-8640E786BF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9112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516DB5-F169-4C27-B560-EB887A749DBF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2DBACB-6B22-4683-ACF4-B434FE8C5BE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1238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FF348C-1D53-4088-8E8D-ED03B1B3F905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6FAE20-B5EB-4421-BA2F-94DFBE1692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7458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A9313B-C668-4558-8C53-52E80615C10F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F98EE5-ECCA-4006-B296-498596EABBD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671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56E22F-CEFF-43CF-8680-1F0788A59292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97749-BC71-4F4F-81C9-E6D41BFCDE2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600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4DDDC8-7D8D-419B-8FDC-45BDE8D356FB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0EAFE1-DF3F-41C2-90B3-F7740CC7F7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4829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159BF2-50A7-4DD9-ACF3-20DE33BB00E1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FAC2C-6A52-460D-87F1-97DFFDDC7B7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056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AD3B15-3AFD-4455-B7E4-B06A564E65A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70EB5-BF2C-4B6F-936E-02EC95F5DE1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7565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F7DBF6-1690-41E5-B25A-013417C9CC0A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3A1D77-79CD-4046-8288-A800830EF2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2841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7C4CDC-4818-41C6-9AA8-8B29E59810DA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494453E-A67F-4B07-B05B-5B65638DB6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2116972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Zemanová, PhD.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VY_32_INOVACE_2_CHEMIE_19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Bílkoviny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Chemie, Základy přírodních věd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akademie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2.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duben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Bílkoviny, dělení, důkazy, struktura, biologická aktivita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Bílkoviny</a:t>
            </a:r>
          </a:p>
        </p:txBody>
      </p:sp>
      <p:sp>
        <p:nvSpPr>
          <p:cNvPr id="3075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2716442"/>
            <a:ext cx="5686425" cy="41513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Bílkoviny jsou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makromolekulární látky</a:t>
            </a:r>
            <a:r>
              <a:rPr lang="cs-CZ" sz="2400" dirty="0" smtClean="0">
                <a:latin typeface="Arial" charset="0"/>
                <a:cs typeface="Arial" charset="0"/>
              </a:rPr>
              <a:t>, které obsahují vázané atomy uhlíku, vodíku, kyslíku, ale i dusíku, popř. síry </a:t>
            </a:r>
            <a:br>
              <a:rPr lang="cs-CZ" sz="2400" dirty="0" smtClean="0">
                <a:latin typeface="Arial" charset="0"/>
                <a:cs typeface="Arial" charset="0"/>
              </a:rPr>
            </a:br>
            <a:r>
              <a:rPr lang="cs-CZ" sz="2400" dirty="0" smtClean="0">
                <a:latin typeface="Arial" charset="0"/>
                <a:cs typeface="Arial" charset="0"/>
              </a:rPr>
              <a:t>a fosforu. Jsou základní látkou všech organismů.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Bílkoviny jsou nepostradatelnou složkou potravy živočichů</a:t>
            </a:r>
            <a:r>
              <a:rPr lang="cs-CZ" sz="2400" dirty="0" smtClean="0">
                <a:latin typeface="Arial" charset="0"/>
                <a:cs typeface="Arial" charset="0"/>
              </a:rPr>
              <a:t>. Organismus není schopen vytvářet bílkoviny z minerálních látek tak, jako rostliny, proto je musí přijímat v potravě (maso, mléko, vejce).</a:t>
            </a:r>
          </a:p>
        </p:txBody>
      </p:sp>
      <p:sp>
        <p:nvSpPr>
          <p:cNvPr id="3076" name="Zástupný symbol pro obsah 2"/>
          <p:cNvSpPr>
            <a:spLocks noGrp="1"/>
          </p:cNvSpPr>
          <p:nvPr>
            <p:ph sz="half" idx="2"/>
          </p:nvPr>
        </p:nvSpPr>
        <p:spPr>
          <a:xfrm>
            <a:off x="5084907" y="2492896"/>
            <a:ext cx="3455616" cy="41513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i="1" dirty="0" smtClean="0">
              <a:latin typeface="Arial" charset="0"/>
              <a:cs typeface="Arial" charset="0"/>
            </a:endParaRPr>
          </a:p>
          <a:p>
            <a:pPr marL="0" indent="0" algn="r">
              <a:buFont typeface="Arial" charset="0"/>
              <a:buNone/>
            </a:pPr>
            <a:r>
              <a:rPr lang="cs-CZ" sz="1200" i="1" dirty="0" smtClean="0">
                <a:latin typeface="Arial" charset="0"/>
                <a:cs typeface="Arial" charset="0"/>
              </a:rPr>
              <a:t>Obr. </a:t>
            </a:r>
            <a:r>
              <a:rPr lang="cs-CZ" sz="1200" i="1" dirty="0" smtClean="0">
                <a:latin typeface="Arial" charset="0"/>
                <a:cs typeface="Arial" charset="0"/>
              </a:rPr>
              <a:t>č.1: </a:t>
            </a:r>
            <a:r>
              <a:rPr lang="cs-CZ" sz="1200" i="1" dirty="0" smtClean="0">
                <a:latin typeface="Arial" charset="0"/>
                <a:cs typeface="Arial" charset="0"/>
              </a:rPr>
              <a:t>Luštěniny </a:t>
            </a:r>
            <a:r>
              <a:rPr lang="cs-CZ" sz="1200" i="1" dirty="0" smtClean="0">
                <a:latin typeface="Arial" charset="0"/>
                <a:cs typeface="Arial" charset="0"/>
              </a:rPr>
              <a:t>zdroj bílkovin </a:t>
            </a:r>
            <a:br>
              <a:rPr lang="cs-CZ" sz="1200" i="1" dirty="0" smtClean="0">
                <a:latin typeface="Arial" charset="0"/>
                <a:cs typeface="Arial" charset="0"/>
              </a:rPr>
            </a:br>
            <a:endParaRPr lang="cs-CZ" sz="1200" i="1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200" dirty="0" smtClean="0"/>
              <a:t>                  </a:t>
            </a:r>
          </a:p>
          <a:p>
            <a:pPr marL="0" indent="0">
              <a:buFont typeface="Arial" charset="0"/>
              <a:buNone/>
            </a:pPr>
            <a:r>
              <a:rPr lang="cs-CZ" sz="1200" dirty="0" smtClean="0"/>
              <a:t>        </a:t>
            </a:r>
            <a:r>
              <a:rPr lang="cs-CZ" sz="1200" dirty="0" smtClean="0">
                <a:latin typeface="Arial" charset="0"/>
                <a:cs typeface="Arial" charset="0"/>
              </a:rPr>
              <a:t>            </a:t>
            </a:r>
          </a:p>
          <a:p>
            <a:pPr marL="0" indent="0">
              <a:buFont typeface="Arial" charset="0"/>
              <a:buNone/>
            </a:pPr>
            <a:r>
              <a:rPr lang="cs-CZ" sz="1200" dirty="0" smtClean="0"/>
              <a:t>      </a:t>
            </a:r>
            <a:endParaRPr lang="cs-CZ" sz="800" dirty="0" smtClean="0">
              <a:latin typeface="Arial" charset="0"/>
              <a:cs typeface="Arial" charset="0"/>
            </a:endParaRPr>
          </a:p>
        </p:txBody>
      </p:sp>
      <p:pic>
        <p:nvPicPr>
          <p:cNvPr id="3077" name="Obrázek 5" descr="450px-Doperwt_rijserwt_peulen_Pisum_sativum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523" y="2636912"/>
            <a:ext cx="22860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Důkaz bílkovin</a:t>
            </a:r>
          </a:p>
        </p:txBody>
      </p:sp>
      <p:sp>
        <p:nvSpPr>
          <p:cNvPr id="4099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2492375"/>
            <a:ext cx="5829300" cy="4151313"/>
          </a:xfrm>
        </p:spPr>
        <p:txBody>
          <a:bodyPr/>
          <a:lstStyle/>
          <a:p>
            <a:pPr marL="457200" indent="-457200">
              <a:buFont typeface="Arial" charset="0"/>
              <a:buAutoNum type="arabicPeriod"/>
            </a:pPr>
            <a:endParaRPr lang="cs-CZ" sz="2400" smtClean="0">
              <a:solidFill>
                <a:schemeClr val="tx2"/>
              </a:solidFill>
              <a:latin typeface="Arial" charset="0"/>
              <a:cs typeface="Arial" charset="0"/>
            </a:endParaRPr>
          </a:p>
          <a:p>
            <a:pPr marL="457200" indent="-457200">
              <a:buFont typeface="Arial" charset="0"/>
              <a:buAutoNum type="arabicPeriod"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Xantoproteinová reakce</a:t>
            </a:r>
          </a:p>
          <a:p>
            <a:pPr marL="457200" indent="-457200">
              <a:buFontTx/>
              <a:buChar char="-"/>
            </a:pPr>
            <a:r>
              <a:rPr lang="cs-CZ" sz="2400" smtClean="0">
                <a:latin typeface="Arial" charset="0"/>
                <a:cs typeface="Arial" charset="0"/>
              </a:rPr>
              <a:t>ke vzorku bílkoviny přidáme konc. kyselinudusičnou HNO</a:t>
            </a:r>
            <a:r>
              <a:rPr lang="cs-CZ" sz="2400" baseline="-25000" smtClean="0">
                <a:latin typeface="Arial" charset="0"/>
                <a:cs typeface="Arial" charset="0"/>
              </a:rPr>
              <a:t>3</a:t>
            </a:r>
            <a:r>
              <a:rPr lang="cs-CZ" sz="2400" smtClean="0">
                <a:latin typeface="Arial" charset="0"/>
                <a:cs typeface="Arial" charset="0"/>
              </a:rPr>
              <a:t>, směs opatrně zahřejeme k varu</a:t>
            </a:r>
          </a:p>
          <a:p>
            <a:pPr marL="457200" indent="-45720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-    přidáme takové množství konc. roztoku amoniaku, až žlutá barva přejde na 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oranžovou</a:t>
            </a:r>
          </a:p>
          <a:p>
            <a:pPr marL="457200" indent="-45720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                  </a:t>
            </a:r>
          </a:p>
          <a:p>
            <a:pPr marL="457200" indent="-45720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          </a:t>
            </a:r>
          </a:p>
        </p:txBody>
      </p:sp>
      <p:sp>
        <p:nvSpPr>
          <p:cNvPr id="4100" name="Zástupný symbol pro obsah 2"/>
          <p:cNvSpPr>
            <a:spLocks noGrp="1"/>
          </p:cNvSpPr>
          <p:nvPr>
            <p:ph sz="half" idx="2"/>
          </p:nvPr>
        </p:nvSpPr>
        <p:spPr>
          <a:xfrm>
            <a:off x="6228184" y="2492896"/>
            <a:ext cx="2246313" cy="41513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 algn="r">
              <a:buFont typeface="Arial" charset="0"/>
              <a:buNone/>
            </a:pPr>
            <a:r>
              <a:rPr lang="cs-CZ" sz="1200" dirty="0" smtClean="0">
                <a:latin typeface="Arial" charset="0"/>
                <a:cs typeface="Arial" charset="0"/>
              </a:rPr>
              <a:t>               </a:t>
            </a:r>
            <a:r>
              <a:rPr lang="cs-CZ" sz="1100" i="1" dirty="0" smtClean="0">
                <a:latin typeface="Arial" charset="0"/>
                <a:cs typeface="Arial" charset="0"/>
              </a:rPr>
              <a:t>Obrázek č. 2: Vejce</a:t>
            </a:r>
            <a:r>
              <a:rPr lang="cs-CZ" sz="1100" dirty="0" smtClean="0">
                <a:latin typeface="Arial" charset="0"/>
                <a:cs typeface="Arial" charset="0"/>
              </a:rPr>
              <a:t/>
            </a:r>
            <a:br>
              <a:rPr lang="cs-CZ" sz="11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              </a:t>
            </a:r>
          </a:p>
          <a:p>
            <a:pPr marL="0" indent="0">
              <a:buFont typeface="Arial" charset="0"/>
              <a:buNone/>
            </a:pPr>
            <a:r>
              <a:rPr lang="cs-CZ" sz="1200" dirty="0" smtClean="0"/>
              <a:t>      </a:t>
            </a:r>
            <a:endParaRPr lang="cs-CZ" sz="800" dirty="0" smtClean="0">
              <a:latin typeface="Arial" charset="0"/>
              <a:cs typeface="Arial" charset="0"/>
            </a:endParaRPr>
          </a:p>
        </p:txBody>
      </p:sp>
      <p:pic>
        <p:nvPicPr>
          <p:cNvPr id="4101" name="Obrázek 6" descr="111px-Senegal_egg_10s06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250" y="3357563"/>
            <a:ext cx="1838325" cy="2214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Důkaz bílkovin</a:t>
            </a:r>
          </a:p>
        </p:txBody>
      </p:sp>
      <p:sp>
        <p:nvSpPr>
          <p:cNvPr id="5123" name="Zástupný symbol pro obsah 5"/>
          <p:cNvSpPr>
            <a:spLocks noGrp="1"/>
          </p:cNvSpPr>
          <p:nvPr>
            <p:ph idx="1"/>
          </p:nvPr>
        </p:nvSpPr>
        <p:spPr>
          <a:xfrm>
            <a:off x="428625" y="2571750"/>
            <a:ext cx="8229600" cy="3560763"/>
          </a:xfrm>
        </p:spPr>
        <p:txBody>
          <a:bodyPr/>
          <a:lstStyle/>
          <a:p>
            <a:pPr marL="457200" indent="-457200">
              <a:buFont typeface="Arial" charset="0"/>
              <a:buNone/>
            </a:pPr>
            <a:endParaRPr lang="cs-CZ" sz="2400" smtClean="0">
              <a:solidFill>
                <a:schemeClr val="tx2"/>
              </a:solidFill>
              <a:latin typeface="Arial" charset="0"/>
              <a:cs typeface="Arial" charset="0"/>
            </a:endParaRPr>
          </a:p>
          <a:p>
            <a:pPr marL="457200" indent="-457200">
              <a:buFont typeface="Arial" charset="0"/>
              <a:buAutoNum type="arabicPeriod" startAt="2"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Biuretova reakce</a:t>
            </a:r>
          </a:p>
          <a:p>
            <a:pPr marL="457200" indent="-457200">
              <a:buFontTx/>
              <a:buChar char="-"/>
            </a:pPr>
            <a:r>
              <a:rPr lang="cs-CZ" sz="2400" smtClean="0">
                <a:latin typeface="Arial" charset="0"/>
                <a:cs typeface="Arial" charset="0"/>
              </a:rPr>
              <a:t>smícháme stejné množství vzorku bílkoviny </a:t>
            </a:r>
            <a:br>
              <a:rPr lang="cs-CZ" sz="2400" smtClean="0">
                <a:latin typeface="Arial" charset="0"/>
                <a:cs typeface="Arial" charset="0"/>
              </a:rPr>
            </a:br>
            <a:r>
              <a:rPr lang="cs-CZ" sz="2400" smtClean="0">
                <a:latin typeface="Arial" charset="0"/>
                <a:cs typeface="Arial" charset="0"/>
              </a:rPr>
              <a:t>a 10% roztoku NaOH</a:t>
            </a:r>
          </a:p>
          <a:p>
            <a:pPr marL="457200" indent="-457200">
              <a:buFontTx/>
              <a:buChar char="-"/>
            </a:pPr>
            <a:r>
              <a:rPr lang="cs-CZ" sz="2400" smtClean="0">
                <a:latin typeface="Arial" charset="0"/>
                <a:cs typeface="Arial" charset="0"/>
              </a:rPr>
              <a:t>ke směsi po kapkách přidáváme 1% roztok CuSO4</a:t>
            </a:r>
          </a:p>
          <a:p>
            <a:pPr marL="457200" indent="-45720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          ↓</a:t>
            </a:r>
          </a:p>
          <a:p>
            <a:pPr marL="457200" indent="-45720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     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modrofialová až červenofialová </a:t>
            </a:r>
            <a:r>
              <a:rPr lang="cs-CZ" sz="2400" smtClean="0">
                <a:latin typeface="Arial" charset="0"/>
                <a:cs typeface="Arial" charset="0"/>
              </a:rPr>
              <a:t>barva směsi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Struktura bílkovin</a:t>
            </a:r>
          </a:p>
        </p:txBody>
      </p:sp>
      <p:sp>
        <p:nvSpPr>
          <p:cNvPr id="6147" name="Zástupný symbol pro obsah 5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560763"/>
          </a:xfrm>
        </p:spPr>
        <p:txBody>
          <a:bodyPr/>
          <a:lstStyle/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Bílkoviny, odborně proteiny, patří mezi makromolekuly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(biopolymery), jsou složené  z 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aminokyselin</a:t>
            </a:r>
            <a:r>
              <a:rPr lang="cs-CZ" sz="2400" dirty="0" smtClean="0">
                <a:latin typeface="Arial" charset="0"/>
                <a:cs typeface="Arial" charset="0"/>
              </a:rPr>
              <a:t>.</a:t>
            </a:r>
          </a:p>
          <a:p>
            <a:pPr marL="457200" indent="-45720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 bílkovinách jsou aminokyseliny vzájemně vázány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aminoskupinami -NH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 a karboxylovými skupinami –COOH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amidovou vazbou –NH–CO– </a:t>
            </a:r>
            <a:r>
              <a:rPr lang="cs-CZ" sz="2400" dirty="0" smtClean="0">
                <a:latin typeface="Arial" charset="0"/>
                <a:cs typeface="Arial" charset="0"/>
              </a:rPr>
              <a:t>(amidy). 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Tato vazba se u bílkovin nazývá peptidická.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Struktura bílkovin</a:t>
            </a:r>
          </a:p>
        </p:txBody>
      </p:sp>
      <p:sp>
        <p:nvSpPr>
          <p:cNvPr id="7171" name="Zástupný symbol pro obsah 5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560763"/>
          </a:xfrm>
        </p:spPr>
        <p:txBody>
          <a:bodyPr/>
          <a:lstStyle/>
          <a:p>
            <a:pPr marL="457200" indent="-457200">
              <a:buFont typeface="Arial" charset="0"/>
              <a:buAutoNum type="arabicPeriod"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Primární struktura</a:t>
            </a: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Arial" charset="0"/>
                <a:cs typeface="Arial" charset="0"/>
              </a:rPr>
              <a:t>udává pořadí aminokyselin v bílkovinném řetězci</a:t>
            </a:r>
          </a:p>
          <a:p>
            <a:pPr marL="457200" indent="-45720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2. Sekundární struktura</a:t>
            </a: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Arial" charset="0"/>
                <a:cs typeface="Arial" charset="0"/>
              </a:rPr>
              <a:t>prostorové uspořádání „na krátké vzdálenosti“, 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tzn. mezi několika po sobě jdoucími aminokyselinami</a:t>
            </a:r>
          </a:p>
          <a:p>
            <a:pPr marL="457200" indent="-4572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významné struktury: </a:t>
            </a:r>
            <a:r>
              <a:rPr lang="el-GR" sz="2400" dirty="0" smtClean="0">
                <a:latin typeface="Arial" charset="0"/>
                <a:cs typeface="Arial" charset="0"/>
              </a:rPr>
              <a:t>α</a:t>
            </a:r>
            <a:r>
              <a:rPr lang="cs-CZ" sz="2400" dirty="0" smtClean="0">
                <a:latin typeface="Arial" charset="0"/>
                <a:cs typeface="Arial" charset="0"/>
              </a:rPr>
              <a:t> – helix, </a:t>
            </a:r>
            <a:r>
              <a:rPr lang="el-GR" sz="2400" dirty="0" smtClean="0">
                <a:latin typeface="Arial" charset="0"/>
                <a:cs typeface="Arial" charset="0"/>
              </a:rPr>
              <a:t>β</a:t>
            </a:r>
            <a:r>
              <a:rPr lang="cs-CZ" sz="2400" dirty="0" smtClean="0">
                <a:latin typeface="Arial" charset="0"/>
                <a:cs typeface="Arial" charset="0"/>
              </a:rPr>
              <a:t> – složeného listu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Sekundární struktura</a:t>
            </a:r>
          </a:p>
        </p:txBody>
      </p:sp>
      <p:sp>
        <p:nvSpPr>
          <p:cNvPr id="8195" name="Zástupný symbol pro obsah 5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457200" indent="-45720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    </a:t>
            </a:r>
          </a:p>
          <a:p>
            <a:pPr marL="457200" indent="-45720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 struktura </a:t>
            </a:r>
            <a:r>
              <a:rPr lang="el-GR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α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 – helix              struktura </a:t>
            </a:r>
            <a:r>
              <a:rPr lang="el-GR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β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 – složeného listu</a:t>
            </a:r>
          </a:p>
          <a:p>
            <a:pPr marL="457200" indent="-45720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                  ↓                                              ↓</a:t>
            </a:r>
          </a:p>
          <a:p>
            <a:pPr marL="457200" indent="-45720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levo– i pravo- točivá šroubovice      2 aminokyseliny</a:t>
            </a:r>
          </a:p>
          <a:p>
            <a:pPr marL="457200" indent="-45720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závity  drží vodíkové můstky         pod sebou v jedné rovině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2567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Struktura bílkovin</a:t>
            </a:r>
          </a:p>
        </p:txBody>
      </p:sp>
      <p:sp>
        <p:nvSpPr>
          <p:cNvPr id="9219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2780928"/>
            <a:ext cx="4038600" cy="36258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3</a:t>
            </a:r>
            <a:r>
              <a:rPr lang="cs-CZ" sz="2400" dirty="0" smtClean="0">
                <a:latin typeface="Arial" charset="0"/>
                <a:cs typeface="Arial" charset="0"/>
              </a:rPr>
              <a:t>. 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Terciární struktura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 - trojrozměrné uspořádání celého peptidového řetězce</a:t>
            </a:r>
          </a:p>
          <a:p>
            <a:pPr marL="0" indent="0">
              <a:buFontTx/>
              <a:buChar char="-"/>
            </a:pPr>
            <a:r>
              <a:rPr lang="cs-CZ" sz="2400" dirty="0" smtClean="0">
                <a:latin typeface="Arial" charset="0"/>
                <a:cs typeface="Arial" charset="0"/>
              </a:rPr>
              <a:t>má význam pro 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zachování biologických vlastností bílkovin</a:t>
            </a:r>
            <a:r>
              <a:rPr lang="cs-CZ" sz="2400" dirty="0" smtClean="0">
                <a:latin typeface="Arial" charset="0"/>
                <a:cs typeface="Arial" charset="0"/>
              </a:rPr>
              <a:t> (tzv. biologická aktivita), zachování přenosu genetických informací </a:t>
            </a:r>
          </a:p>
        </p:txBody>
      </p:sp>
      <p:pic>
        <p:nvPicPr>
          <p:cNvPr id="9220" name="Zástupný symbol pro obsah 4" descr="terciární struktura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86375" y="2643188"/>
            <a:ext cx="3429000" cy="3214687"/>
          </a:xfrm>
        </p:spPr>
      </p:pic>
      <p:sp>
        <p:nvSpPr>
          <p:cNvPr id="9221" name="TextovéPole 6"/>
          <p:cNvSpPr txBox="1">
            <a:spLocks noChangeArrowheads="1"/>
          </p:cNvSpPr>
          <p:nvPr/>
        </p:nvSpPr>
        <p:spPr bwMode="auto">
          <a:xfrm>
            <a:off x="5357813" y="6072188"/>
            <a:ext cx="342900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                              </a:t>
            </a:r>
            <a:r>
              <a:rPr lang="cs-CZ" sz="1200" i="1" dirty="0" smtClean="0"/>
              <a:t>Obr</a:t>
            </a:r>
            <a:r>
              <a:rPr lang="cs-CZ" sz="1200" i="1" dirty="0"/>
              <a:t>. č. 3: Terciární struktura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2567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Struktura bílkovin</a:t>
            </a:r>
          </a:p>
        </p:txBody>
      </p:sp>
      <p:sp>
        <p:nvSpPr>
          <p:cNvPr id="10243" name="Zástupný symbol pro obsah 5"/>
          <p:cNvSpPr>
            <a:spLocks noGrp="1"/>
          </p:cNvSpPr>
          <p:nvPr>
            <p:ph sz="half" idx="1"/>
          </p:nvPr>
        </p:nvSpPr>
        <p:spPr>
          <a:xfrm>
            <a:off x="395536" y="2852936"/>
            <a:ext cx="4038600" cy="36258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4. Kvartérní struktura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 - nejsložitější struktura</a:t>
            </a:r>
          </a:p>
          <a:p>
            <a:pPr marL="0" indent="0">
              <a:buFontTx/>
              <a:buChar char="-"/>
            </a:pPr>
            <a:r>
              <a:rPr lang="cs-CZ" sz="2400" dirty="0" smtClean="0">
                <a:latin typeface="Arial" charset="0"/>
                <a:cs typeface="Arial" charset="0"/>
              </a:rPr>
              <a:t>bílkovinné řetězce se chápou jako podskupiny</a:t>
            </a:r>
          </a:p>
          <a:p>
            <a:pPr marL="0" indent="0">
              <a:buFontTx/>
              <a:buChar char="-"/>
            </a:pPr>
            <a:r>
              <a:rPr lang="cs-CZ" sz="2400" dirty="0" smtClean="0">
                <a:latin typeface="Arial" charset="0"/>
                <a:cs typeface="Arial" charset="0"/>
              </a:rPr>
              <a:t> takovéto uspořádání vykazují jen složitější komplexy bílkovin, např. lidská DNA  </a:t>
            </a:r>
          </a:p>
        </p:txBody>
      </p:sp>
      <p:sp>
        <p:nvSpPr>
          <p:cNvPr id="10244" name="TextovéPole 6"/>
          <p:cNvSpPr txBox="1">
            <a:spLocks noChangeArrowheads="1"/>
          </p:cNvSpPr>
          <p:nvPr/>
        </p:nvSpPr>
        <p:spPr bwMode="auto">
          <a:xfrm>
            <a:off x="5143500" y="5572125"/>
            <a:ext cx="342900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i="1" dirty="0"/>
              <a:t>                                       </a:t>
            </a:r>
            <a:r>
              <a:rPr lang="cs-CZ" sz="1200" i="1" dirty="0" smtClean="0"/>
              <a:t>  </a:t>
            </a:r>
            <a:r>
              <a:rPr lang="cs-CZ" sz="1200" i="1" dirty="0"/>
              <a:t>Obr. č. 4: Vlákno DNA </a:t>
            </a:r>
          </a:p>
        </p:txBody>
      </p:sp>
      <p:pic>
        <p:nvPicPr>
          <p:cNvPr id="10245" name="Zástupný symbol pro obsah 7" descr="lidská DNA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62500" y="3240088"/>
            <a:ext cx="3810000" cy="21463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1268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1. Bílek, M., Rychtera, J.: </a:t>
            </a:r>
            <a:r>
              <a:rPr lang="cs-CZ" sz="1600" i="1" dirty="0" smtClean="0">
                <a:latin typeface="Arial" charset="0"/>
                <a:cs typeface="Arial" charset="0"/>
              </a:rPr>
              <a:t>Chemie na každém kroku</a:t>
            </a:r>
            <a:r>
              <a:rPr lang="cs-CZ" sz="1600" dirty="0" smtClean="0">
                <a:latin typeface="Arial" charset="0"/>
                <a:cs typeface="Arial" charset="0"/>
              </a:rPr>
              <a:t>, MOBY DICK, Praha, 1999,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ISBN 80-86237-05-2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2. Beneš, P., </a:t>
            </a:r>
            <a:r>
              <a:rPr lang="cs-CZ" sz="1600" dirty="0" err="1" smtClean="0">
                <a:latin typeface="Arial" charset="0"/>
                <a:cs typeface="Arial" charset="0"/>
              </a:rPr>
              <a:t>Pumr</a:t>
            </a:r>
            <a:r>
              <a:rPr lang="cs-CZ" sz="1600" dirty="0" smtClean="0">
                <a:latin typeface="Arial" charset="0"/>
                <a:cs typeface="Arial" charset="0"/>
              </a:rPr>
              <a:t>, V., </a:t>
            </a:r>
            <a:r>
              <a:rPr lang="cs-CZ" sz="1600" dirty="0" err="1" smtClean="0">
                <a:latin typeface="Arial" charset="0"/>
                <a:cs typeface="Arial" charset="0"/>
              </a:rPr>
              <a:t>Banýr</a:t>
            </a:r>
            <a:r>
              <a:rPr lang="cs-CZ" sz="1600" dirty="0" smtClean="0">
                <a:latin typeface="Arial" charset="0"/>
                <a:cs typeface="Arial" charset="0"/>
              </a:rPr>
              <a:t>, J.: </a:t>
            </a:r>
            <a:r>
              <a:rPr lang="cs-CZ" sz="1600" i="1" dirty="0" smtClean="0">
                <a:latin typeface="Arial" charset="0"/>
                <a:cs typeface="Arial" charset="0"/>
              </a:rPr>
              <a:t>Základy chemie 2</a:t>
            </a:r>
            <a:r>
              <a:rPr lang="cs-CZ" sz="1600" dirty="0" smtClean="0">
                <a:latin typeface="Arial" charset="0"/>
                <a:cs typeface="Arial" charset="0"/>
              </a:rPr>
              <a:t>, FORTUNA, Praha, 1997,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ISBN 80-7168-312-4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3. Mareček, A., Honza, J.: </a:t>
            </a:r>
            <a:r>
              <a:rPr lang="cs-CZ" sz="1600" i="1" dirty="0" smtClean="0">
                <a:latin typeface="Arial" charset="0"/>
                <a:cs typeface="Arial" charset="0"/>
              </a:rPr>
              <a:t>Chemie pro čtyřletá gymnázia, 2.díl</a:t>
            </a:r>
            <a:r>
              <a:rPr lang="cs-CZ" sz="1600" dirty="0" smtClean="0">
                <a:latin typeface="Arial" charset="0"/>
                <a:cs typeface="Arial" charset="0"/>
              </a:rPr>
              <a:t>, Nakladatelství Olomouc,        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Olomouc, 2004, ISBN 80-7182-141-1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4. Vacík, J. a spol.: </a:t>
            </a:r>
            <a:r>
              <a:rPr lang="cs-CZ" sz="1600" i="1" dirty="0" smtClean="0">
                <a:latin typeface="Arial" charset="0"/>
                <a:cs typeface="Arial" charset="0"/>
              </a:rPr>
              <a:t>Přehled středoškolské chemie</a:t>
            </a:r>
            <a:r>
              <a:rPr lang="cs-CZ" sz="1600" dirty="0" smtClean="0">
                <a:latin typeface="Arial" charset="0"/>
                <a:cs typeface="Arial" charset="0"/>
              </a:rPr>
              <a:t>, SPN, Praha, 1996, ISBN 80-85937-08-5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5.  </a:t>
            </a:r>
            <a:r>
              <a:rPr lang="cs-CZ" sz="1600" dirty="0" err="1" smtClean="0">
                <a:latin typeface="Arial" charset="0"/>
                <a:cs typeface="Arial" charset="0"/>
              </a:rPr>
              <a:t>wikipedia</a:t>
            </a: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>
                <a:latin typeface="Arial" charset="0"/>
                <a:cs typeface="Arial" charset="0"/>
              </a:rPr>
              <a:t>Zdroje, autorská práva a citace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229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Obr. č.1: </a:t>
            </a:r>
            <a:r>
              <a:rPr lang="cs-CZ" sz="1400" i="1" dirty="0" smtClean="0">
                <a:latin typeface="Arial" charset="0"/>
                <a:cs typeface="Arial" charset="0"/>
              </a:rPr>
              <a:t>Luštěniny</a:t>
            </a:r>
            <a:r>
              <a:rPr lang="cs-CZ" sz="1400" dirty="0" smtClean="0">
                <a:latin typeface="Arial" charset="0"/>
                <a:cs typeface="Arial" charset="0"/>
              </a:rPr>
              <a:t>. Zdroj obrázku: </a:t>
            </a:r>
            <a:r>
              <a:rPr lang="cs-CZ" sz="1400" dirty="0" smtClean="0"/>
              <a:t>RASBAK. </a:t>
            </a:r>
            <a:r>
              <a:rPr lang="cs-CZ" sz="1400" i="1" dirty="0" smtClean="0"/>
              <a:t>wiki</a:t>
            </a:r>
            <a:r>
              <a:rPr lang="cs-CZ" sz="1400" dirty="0" smtClean="0"/>
              <a:t> [online]. [cit. 7.7.2013]. Dostupný na WWW: http://cs.wikipedia.org/wiki/Soubor:Doperwt_rijserwt_peulen_Pisum_sativum.jpg#filehistory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</a:t>
            </a:r>
            <a:r>
              <a:rPr lang="cs-CZ" sz="1400" dirty="0" smtClean="0">
                <a:latin typeface="Arial" charset="0"/>
                <a:cs typeface="Arial" charset="0"/>
              </a:rPr>
              <a:t>. č. 2: </a:t>
            </a:r>
            <a:r>
              <a:rPr lang="cs-CZ" sz="1400" i="1" dirty="0" smtClean="0">
                <a:latin typeface="Arial" charset="0"/>
                <a:cs typeface="Arial" charset="0"/>
              </a:rPr>
              <a:t>Vejce</a:t>
            </a:r>
            <a:r>
              <a:rPr lang="cs-CZ" sz="1400" dirty="0" smtClean="0">
                <a:latin typeface="Arial" charset="0"/>
                <a:cs typeface="Arial" charset="0"/>
              </a:rPr>
              <a:t>. Zdroj obrázku: </a:t>
            </a:r>
            <a:r>
              <a:rPr lang="cs-CZ" sz="1400" dirty="0" smtClean="0"/>
              <a:t>SNOWMANRADIO. </a:t>
            </a:r>
            <a:r>
              <a:rPr lang="cs-CZ" sz="1400" i="1" dirty="0" smtClean="0"/>
              <a:t>wiki</a:t>
            </a:r>
            <a:r>
              <a:rPr lang="cs-CZ" sz="1400" dirty="0" smtClean="0"/>
              <a:t> [online]. [cit. 7.7.2013]. Dostupný na WWW: http://cs.wikipedia.org/wiki/Soubor:Senegal_egg_10s06.JPG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</a:t>
            </a:r>
            <a:r>
              <a:rPr lang="cs-CZ" sz="1400" dirty="0" smtClean="0">
                <a:latin typeface="Arial" charset="0"/>
                <a:cs typeface="Arial" charset="0"/>
              </a:rPr>
              <a:t>. č. 3: </a:t>
            </a:r>
            <a:r>
              <a:rPr lang="cs-CZ" sz="1400" i="1" dirty="0" smtClean="0">
                <a:latin typeface="Arial" charset="0"/>
                <a:cs typeface="Arial" charset="0"/>
              </a:rPr>
              <a:t>Terciární struktura</a:t>
            </a:r>
            <a:r>
              <a:rPr lang="cs-CZ" sz="1400" dirty="0" smtClean="0">
                <a:latin typeface="Arial" charset="0"/>
                <a:cs typeface="Arial" charset="0"/>
              </a:rPr>
              <a:t>. Zdroj obrázku: </a:t>
            </a:r>
            <a:r>
              <a:rPr lang="cs-CZ" sz="1400" dirty="0" smtClean="0"/>
              <a:t>REO ON. </a:t>
            </a:r>
            <a:r>
              <a:rPr lang="cs-CZ" sz="1400" i="1" dirty="0" smtClean="0"/>
              <a:t>wiki</a:t>
            </a:r>
            <a:r>
              <a:rPr lang="cs-CZ" sz="1400" dirty="0" smtClean="0"/>
              <a:t> [online]. [cit. 7.7.2013]. Dostupný na WWW: http://cs.wikipedia.org/wiki/Soubor:3D_protein.jpg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</a:t>
            </a:r>
            <a:r>
              <a:rPr lang="cs-CZ" sz="1400" dirty="0" smtClean="0">
                <a:latin typeface="Arial" charset="0"/>
                <a:cs typeface="Arial" charset="0"/>
              </a:rPr>
              <a:t>. č. 4: Vlákno DNA. Zdroj obrázku: </a:t>
            </a:r>
            <a:r>
              <a:rPr lang="pt-BR" sz="1400" dirty="0" smtClean="0"/>
              <a:t>PROFIMEDIA. </a:t>
            </a:r>
            <a:r>
              <a:rPr lang="pt-BR" sz="1400" i="1" dirty="0" smtClean="0"/>
              <a:t>Profimedia</a:t>
            </a:r>
            <a:r>
              <a:rPr lang="pt-BR" sz="1400" dirty="0" smtClean="0"/>
              <a:t> [online]. [cit. 8.7.2013]. Dostupný na WWW: http://</a:t>
            </a:r>
            <a:r>
              <a:rPr lang="pt-BR" sz="1400" dirty="0" smtClean="0"/>
              <a:t>www.novinky.cz/veda-skoly/265702-lidska-dna-je-plna-genu-viru-starych-miliony-let.html</a:t>
            </a:r>
            <a:endParaRPr lang="cs-CZ" sz="1400" dirty="0" smtClean="0"/>
          </a:p>
          <a:p>
            <a:pPr marL="0" indent="0">
              <a:spcBef>
                <a:spcPts val="600"/>
              </a:spcBef>
              <a:buNone/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Autor: Mgr. Monika Zemanová, PhD.</a:t>
            </a:r>
          </a:p>
          <a:p>
            <a:pPr marL="0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Název díla: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Bílkoviny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Datum vzniku: duben 2013                                                                                                   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0" indent="0">
              <a:buNone/>
            </a:pPr>
            <a:endParaRPr lang="cs-CZ" sz="14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400" dirty="0" smtClean="0"/>
          </a:p>
          <a:p>
            <a:pPr marL="0" indent="0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1325</TotalTime>
  <Words>293</Words>
  <Application>Microsoft Office PowerPoint</Application>
  <PresentationFormat>Předvádění na obrazovce (4:3)</PresentationFormat>
  <Paragraphs>129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Obchodní akademie, Střední odborná škola   a Jazyková škola s právem státní jazykové zkoušky,  Hradec Králové</vt:lpstr>
      <vt:lpstr>Bílkoviny</vt:lpstr>
      <vt:lpstr>Důkaz bílkovin</vt:lpstr>
      <vt:lpstr>Důkaz bílkovin</vt:lpstr>
      <vt:lpstr>Struktura bílkovin</vt:lpstr>
      <vt:lpstr>Struktura bílkovin</vt:lpstr>
      <vt:lpstr>Sekundární struktura</vt:lpstr>
      <vt:lpstr>Struktura bílkovin</vt:lpstr>
      <vt:lpstr>Struktura bílkovin</vt:lpstr>
      <vt:lpstr>Seznam literatury</vt:lpstr>
      <vt:lpstr>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171</cp:revision>
  <dcterms:created xsi:type="dcterms:W3CDTF">2012-11-30T22:17:21Z</dcterms:created>
  <dcterms:modified xsi:type="dcterms:W3CDTF">2013-07-12T01:52:31Z</dcterms:modified>
</cp:coreProperties>
</file>