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0"/>
  </p:handoutMasterIdLst>
  <p:sldIdLst>
    <p:sldId id="256" r:id="rId2"/>
    <p:sldId id="276" r:id="rId3"/>
    <p:sldId id="260" r:id="rId4"/>
    <p:sldId id="274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3" r:id="rId17"/>
    <p:sldId id="275" r:id="rId18"/>
    <p:sldId id="272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33CC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00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/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Lubomíra Moravcová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VY_32_INOVACE_7_PLANIMETRIE_A_STEREOMETRIE_11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Bod, přímka, polopřímka, úsečka, polorovina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Planimetrie a stereometrie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Sociální činnost, Veřejnosprávní činnost,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Úvod do učiva planimetrie, přehled základních pojmů z planimetrie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učiva, opakování základních pojmů z planimetrie – bod, přímka, polopřímka, úsečka, polorovina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Charakteristika pojmu geometrie a planimetrie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Základní pojmy planimetrie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Historie planimetrie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Charakteristika a popis bodu, přímky, polopřímky, úsečky a poloroviny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Vzájemná poloha dvou přímek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Otázky k 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7931150" cy="850900"/>
          </a:xfrm>
        </p:spPr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Geometrie a její část planimetrie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>
          <a:xfrm>
            <a:off x="395288" y="1196975"/>
            <a:ext cx="8280400" cy="5111750"/>
          </a:xfrm>
        </p:spPr>
        <p:txBody>
          <a:bodyPr/>
          <a:lstStyle/>
          <a:p>
            <a:pPr eaLnBrk="1" hangingPunct="1"/>
            <a:r>
              <a:rPr lang="cs-CZ" sz="2400" b="1" dirty="0" smtClean="0">
                <a:latin typeface="Arial" charset="0"/>
              </a:rPr>
              <a:t>Geometrie</a:t>
            </a:r>
            <a:r>
              <a:rPr lang="cs-CZ" sz="2400" dirty="0" smtClean="0">
                <a:solidFill>
                  <a:schemeClr val="hlink"/>
                </a:solidFill>
                <a:latin typeface="Arial" charset="0"/>
              </a:rPr>
              <a:t> je část matematiky, která se zabývá studiem geometrických útvarů, jejich vlastnostmi a vztahy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solidFill>
                  <a:schemeClr val="hlink"/>
                </a:solidFill>
                <a:latin typeface="Arial" charset="0"/>
              </a:rPr>
              <a:t>    „</a:t>
            </a:r>
            <a:r>
              <a:rPr lang="cs-CZ" sz="2400" dirty="0" err="1" smtClean="0">
                <a:solidFill>
                  <a:schemeClr val="hlink"/>
                </a:solidFill>
                <a:latin typeface="Arial" charset="0"/>
              </a:rPr>
              <a:t>geo</a:t>
            </a:r>
            <a:r>
              <a:rPr lang="cs-CZ" sz="2400" dirty="0" smtClean="0">
                <a:solidFill>
                  <a:schemeClr val="hlink"/>
                </a:solidFill>
                <a:latin typeface="Arial" charset="0"/>
              </a:rPr>
              <a:t>“ = země, „</a:t>
            </a:r>
            <a:r>
              <a:rPr lang="cs-CZ" sz="2400" dirty="0" err="1" smtClean="0">
                <a:solidFill>
                  <a:schemeClr val="hlink"/>
                </a:solidFill>
                <a:latin typeface="Arial" charset="0"/>
              </a:rPr>
              <a:t>metrein</a:t>
            </a:r>
            <a:r>
              <a:rPr lang="cs-CZ" sz="2400" dirty="0" smtClean="0">
                <a:solidFill>
                  <a:schemeClr val="hlink"/>
                </a:solidFill>
                <a:latin typeface="Arial" charset="0"/>
              </a:rPr>
              <a:t>“ = měřit – řecký původ</a:t>
            </a:r>
            <a:endParaRPr lang="cs-CZ" sz="2400" b="1" dirty="0" smtClean="0">
              <a:solidFill>
                <a:schemeClr val="hlink"/>
              </a:solidFill>
              <a:latin typeface="Arial" charset="0"/>
            </a:endParaRPr>
          </a:p>
          <a:p>
            <a:pPr eaLnBrk="1" hangingPunct="1"/>
            <a:endParaRPr lang="cs-CZ" sz="2400" b="1" dirty="0" smtClean="0">
              <a:latin typeface="Arial" charset="0"/>
            </a:endParaRPr>
          </a:p>
          <a:p>
            <a:pPr eaLnBrk="1" hangingPunct="1"/>
            <a:endParaRPr lang="cs-CZ" sz="2400" b="1" dirty="0" smtClean="0">
              <a:latin typeface="Arial" charset="0"/>
            </a:endParaRPr>
          </a:p>
          <a:p>
            <a:pPr eaLnBrk="1" hangingPunct="1"/>
            <a:endParaRPr lang="cs-CZ" sz="2400" b="1" dirty="0" smtClean="0">
              <a:latin typeface="Arial" charset="0"/>
            </a:endParaRPr>
          </a:p>
          <a:p>
            <a:pPr eaLnBrk="1" hangingPunct="1"/>
            <a:r>
              <a:rPr lang="cs-CZ" sz="2400" b="1" dirty="0" smtClean="0">
                <a:latin typeface="Arial" charset="0"/>
              </a:rPr>
              <a:t>Planimetrie</a:t>
            </a:r>
            <a:r>
              <a:rPr lang="cs-CZ" sz="2400" dirty="0" smtClean="0">
                <a:solidFill>
                  <a:schemeClr val="hlink"/>
                </a:solidFill>
                <a:latin typeface="Arial" charset="0"/>
              </a:rPr>
              <a:t> je část geometrie, která se zabývá geometrickými útvary v rovině</a:t>
            </a:r>
            <a:endParaRPr lang="cs-CZ" sz="2800" b="1" dirty="0" smtClean="0">
              <a:solidFill>
                <a:schemeClr val="hlink"/>
              </a:solidFill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cs-CZ" sz="2800" b="1" dirty="0" smtClean="0">
              <a:latin typeface="Arial" charset="0"/>
              <a:cs typeface="Arial" charset="0"/>
            </a:endParaRPr>
          </a:p>
        </p:txBody>
      </p:sp>
      <p:pic>
        <p:nvPicPr>
          <p:cNvPr id="4100" name="Picture 4" descr="C:\Program Files (x86)\Microsoft Office 2007\MEDIA\CAGCAT10\j015800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0338" y="2636838"/>
            <a:ext cx="4568825" cy="538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 descr="C:\Program Files (x86)\Microsoft Office 2007\MEDIA\CAGCAT10\j033511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2988" y="2565400"/>
            <a:ext cx="895350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2" name="PubChord"/>
          <p:cNvSpPr>
            <a:spLocks noEditPoints="1" noChangeArrowheads="1"/>
          </p:cNvSpPr>
          <p:nvPr/>
        </p:nvSpPr>
        <p:spPr bwMode="auto">
          <a:xfrm>
            <a:off x="755650" y="4437063"/>
            <a:ext cx="1728788" cy="1906587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3163 w 21600"/>
              <a:gd name="T10" fmla="*/ 3163 h 21600"/>
              <a:gd name="T11" fmla="*/ 18437 w 21600"/>
              <a:gd name="T12" fmla="*/ 18437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>
                <a:moveTo>
                  <a:pt x="3163" y="3163"/>
                </a:moveTo>
                <a:cubicBezTo>
                  <a:pt x="1137" y="5188"/>
                  <a:pt x="0" y="7935"/>
                  <a:pt x="0" y="10799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3664" y="21600"/>
                  <a:pt x="16411" y="20462"/>
                  <a:pt x="18436" y="18436"/>
                </a:cubicBezTo>
                <a:lnTo>
                  <a:pt x="3163" y="3163"/>
                </a:ln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103" name="PubL"/>
          <p:cNvSpPr>
            <a:spLocks noEditPoints="1" noChangeArrowheads="1"/>
          </p:cNvSpPr>
          <p:nvPr/>
        </p:nvSpPr>
        <p:spPr bwMode="auto">
          <a:xfrm>
            <a:off x="4284663" y="5661025"/>
            <a:ext cx="1079500" cy="892175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0 w 21600"/>
              <a:gd name="T13" fmla="*/ 10800 h 21600"/>
              <a:gd name="T14" fmla="*/ 21600 w 21600"/>
              <a:gd name="T15" fmla="*/ 216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0800"/>
                </a:lnTo>
                <a:lnTo>
                  <a:pt x="10800" y="10800"/>
                </a:lnTo>
                <a:lnTo>
                  <a:pt x="10800" y="0"/>
                </a:lnTo>
                <a:lnTo>
                  <a:pt x="0" y="0"/>
                </a:ln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104" name="PubPieSlice"/>
          <p:cNvSpPr>
            <a:spLocks noEditPoints="1" noChangeArrowheads="1"/>
          </p:cNvSpPr>
          <p:nvPr/>
        </p:nvSpPr>
        <p:spPr bwMode="auto">
          <a:xfrm>
            <a:off x="2771775" y="4581525"/>
            <a:ext cx="1252538" cy="11811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3163 w 21600"/>
              <a:gd name="T10" fmla="*/ 3163 h 21600"/>
              <a:gd name="T11" fmla="*/ 18437 w 21600"/>
              <a:gd name="T12" fmla="*/ 18437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>
                <a:moveTo>
                  <a:pt x="10799" y="0"/>
                </a:moveTo>
                <a:cubicBezTo>
                  <a:pt x="4834" y="0"/>
                  <a:pt x="0" y="4835"/>
                  <a:pt x="0" y="10799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lnTo>
                  <a:pt x="10800" y="10800"/>
                </a:lnTo>
                <a:lnTo>
                  <a:pt x="10799" y="0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105" name="PubHalfFrame"/>
          <p:cNvSpPr>
            <a:spLocks noEditPoints="1" noChangeArrowheads="1"/>
          </p:cNvSpPr>
          <p:nvPr/>
        </p:nvSpPr>
        <p:spPr bwMode="auto">
          <a:xfrm rot="6424349">
            <a:off x="5485607" y="4550569"/>
            <a:ext cx="1600200" cy="1436687"/>
          </a:xfrm>
          <a:custGeom>
            <a:avLst/>
            <a:gdLst>
              <a:gd name="T0" fmla="*/ 2147483647 w 21600"/>
              <a:gd name="T1" fmla="*/ 0 h 21600"/>
              <a:gd name="T2" fmla="*/ 0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0 w 21600"/>
              <a:gd name="T13" fmla="*/ 0 h 21600"/>
              <a:gd name="T14" fmla="*/ 14400 w 21600"/>
              <a:gd name="T15" fmla="*/ 7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0" y="21600"/>
                </a:lnTo>
                <a:lnTo>
                  <a:pt x="7200" y="14400"/>
                </a:lnTo>
                <a:lnTo>
                  <a:pt x="7200" y="7200"/>
                </a:lnTo>
                <a:lnTo>
                  <a:pt x="14400" y="72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5076825" y="4724400"/>
            <a:ext cx="647700" cy="936625"/>
          </a:xfrm>
          <a:prstGeom prst="line">
            <a:avLst/>
          </a:prstGeom>
          <a:ln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 flipV="1">
            <a:off x="1979613" y="4652963"/>
            <a:ext cx="1008062" cy="1584325"/>
          </a:xfrm>
          <a:prstGeom prst="line">
            <a:avLst/>
          </a:prstGeom>
          <a:ln>
            <a:headEnd type="oval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8" name="Obdélník 4"/>
          <p:cNvSpPr>
            <a:spLocks noChangeArrowheads="1"/>
          </p:cNvSpPr>
          <p:nvPr/>
        </p:nvSpPr>
        <p:spPr bwMode="auto">
          <a:xfrm>
            <a:off x="6516688" y="3284538"/>
            <a:ext cx="219551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1 Ilustrace</a:t>
            </a:r>
          </a:p>
        </p:txBody>
      </p:sp>
      <p:sp>
        <p:nvSpPr>
          <p:cNvPr id="4109" name="Obdélník 4"/>
          <p:cNvSpPr>
            <a:spLocks noChangeArrowheads="1"/>
          </p:cNvSpPr>
          <p:nvPr/>
        </p:nvSpPr>
        <p:spPr bwMode="auto">
          <a:xfrm>
            <a:off x="6588125" y="6381750"/>
            <a:ext cx="219551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2 Rovinné útvary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7931150" cy="850900"/>
          </a:xfrm>
        </p:spPr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pojmy planimetrie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052513"/>
            <a:ext cx="8642350" cy="5616575"/>
          </a:xfrm>
        </p:spPr>
        <p:txBody>
          <a:bodyPr/>
          <a:lstStyle/>
          <a:p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bod</a:t>
            </a:r>
            <a:r>
              <a:rPr lang="cs-CZ" sz="2400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a</a:t>
            </a:r>
            <a:r>
              <a:rPr lang="cs-CZ" sz="2400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 </a:t>
            </a: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přímka</a:t>
            </a:r>
          </a:p>
          <a:p>
            <a:pPr>
              <a:buFont typeface="Arial" charset="0"/>
              <a:buNone/>
            </a:pPr>
            <a:endParaRPr lang="cs-CZ" sz="2400" b="1" dirty="0" smtClean="0">
              <a:solidFill>
                <a:srgbClr val="33CC33"/>
              </a:solidFill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množiny bodů se nazývají geometrické útvary např. </a:t>
            </a: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kuželosečky – parabola, hyperbola, kružnice, elipsa</a:t>
            </a:r>
          </a:p>
          <a:p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endParaRPr lang="cs-CZ" sz="2400" dirty="0" smtClean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uzavřené souvislé útvary se označují jako </a:t>
            </a: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obrazce</a:t>
            </a:r>
            <a:r>
              <a:rPr lang="cs-CZ" sz="2400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(např. kruh, čtverec...)</a:t>
            </a:r>
            <a:endParaRPr lang="cs-CZ" sz="2400" b="1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cs-CZ" sz="2800" b="1" dirty="0" smtClean="0">
              <a:latin typeface="Arial" charset="0"/>
              <a:cs typeface="Arial" charset="0"/>
            </a:endParaRPr>
          </a:p>
        </p:txBody>
      </p:sp>
      <p:grpSp>
        <p:nvGrpSpPr>
          <p:cNvPr id="5124" name="Skupina 20"/>
          <p:cNvGrpSpPr>
            <a:grpSpLocks/>
          </p:cNvGrpSpPr>
          <p:nvPr/>
        </p:nvGrpSpPr>
        <p:grpSpPr bwMode="auto">
          <a:xfrm>
            <a:off x="684213" y="2924175"/>
            <a:ext cx="5965825" cy="1438275"/>
            <a:chOff x="899592" y="2780928"/>
            <a:chExt cx="5966395" cy="1438275"/>
          </a:xfrm>
        </p:grpSpPr>
        <p:sp>
          <p:nvSpPr>
            <p:cNvPr id="4" name="Elipsa 3"/>
            <p:cNvSpPr/>
            <p:nvPr/>
          </p:nvSpPr>
          <p:spPr>
            <a:xfrm>
              <a:off x="899592" y="3068266"/>
              <a:ext cx="865270" cy="865187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Elipsa 4"/>
            <p:cNvSpPr/>
            <p:nvPr/>
          </p:nvSpPr>
          <p:spPr>
            <a:xfrm>
              <a:off x="3131830" y="2925391"/>
              <a:ext cx="1871841" cy="1008062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979195" y="3068266"/>
              <a:ext cx="819228" cy="801687"/>
            </a:xfrm>
            <a:custGeom>
              <a:avLst/>
              <a:gdLst>
                <a:gd name="connsiteX0" fmla="*/ 0 w 819150"/>
                <a:gd name="connsiteY0" fmla="*/ 12700 h 802217"/>
                <a:gd name="connsiteX1" fmla="*/ 419100 w 819150"/>
                <a:gd name="connsiteY1" fmla="*/ 800100 h 802217"/>
                <a:gd name="connsiteX2" fmla="*/ 819150 w 819150"/>
                <a:gd name="connsiteY2" fmla="*/ 0 h 802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19150" h="802217">
                  <a:moveTo>
                    <a:pt x="0" y="12700"/>
                  </a:moveTo>
                  <a:cubicBezTo>
                    <a:pt x="141287" y="407458"/>
                    <a:pt x="282575" y="802217"/>
                    <a:pt x="419100" y="800100"/>
                  </a:cubicBezTo>
                  <a:cubicBezTo>
                    <a:pt x="555625" y="797983"/>
                    <a:pt x="687387" y="398991"/>
                    <a:pt x="819150" y="0"/>
                  </a:cubicBezTo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5139" name="Skupina 18"/>
            <p:cNvGrpSpPr>
              <a:grpSpLocks/>
            </p:cNvGrpSpPr>
            <p:nvPr/>
          </p:nvGrpSpPr>
          <p:grpSpPr bwMode="auto">
            <a:xfrm>
              <a:off x="5580112" y="2780928"/>
              <a:ext cx="1285875" cy="1438275"/>
              <a:chOff x="6443663" y="2852738"/>
              <a:chExt cx="1285875" cy="1438275"/>
            </a:xfrm>
          </p:grpSpPr>
          <p:sp>
            <p:nvSpPr>
              <p:cNvPr id="8" name="Volný tvar 7"/>
              <p:cNvSpPr/>
              <p:nvPr/>
            </p:nvSpPr>
            <p:spPr>
              <a:xfrm>
                <a:off x="7092889" y="2852738"/>
                <a:ext cx="636649" cy="717550"/>
              </a:xfrm>
              <a:custGeom>
                <a:avLst/>
                <a:gdLst>
                  <a:gd name="connsiteX0" fmla="*/ 14817 w 637117"/>
                  <a:gd name="connsiteY0" fmla="*/ 0 h 717550"/>
                  <a:gd name="connsiteX1" fmla="*/ 103717 w 637117"/>
                  <a:gd name="connsiteY1" fmla="*/ 571500 h 717550"/>
                  <a:gd name="connsiteX2" fmla="*/ 637117 w 637117"/>
                  <a:gd name="connsiteY2" fmla="*/ 717550 h 7175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637117" h="717550">
                    <a:moveTo>
                      <a:pt x="14817" y="0"/>
                    </a:moveTo>
                    <a:cubicBezTo>
                      <a:pt x="7408" y="225954"/>
                      <a:pt x="0" y="451908"/>
                      <a:pt x="103717" y="571500"/>
                    </a:cubicBezTo>
                    <a:cubicBezTo>
                      <a:pt x="207434" y="691092"/>
                      <a:pt x="422275" y="704321"/>
                      <a:pt x="637117" y="717550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" name="Volný tvar 8"/>
              <p:cNvSpPr/>
              <p:nvPr/>
            </p:nvSpPr>
            <p:spPr>
              <a:xfrm rot="10800000">
                <a:off x="6443540" y="3573463"/>
                <a:ext cx="638236" cy="717550"/>
              </a:xfrm>
              <a:custGeom>
                <a:avLst/>
                <a:gdLst>
                  <a:gd name="connsiteX0" fmla="*/ 14817 w 637117"/>
                  <a:gd name="connsiteY0" fmla="*/ 0 h 717550"/>
                  <a:gd name="connsiteX1" fmla="*/ 103717 w 637117"/>
                  <a:gd name="connsiteY1" fmla="*/ 571500 h 717550"/>
                  <a:gd name="connsiteX2" fmla="*/ 637117 w 637117"/>
                  <a:gd name="connsiteY2" fmla="*/ 717550 h 7175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637117" h="717550">
                    <a:moveTo>
                      <a:pt x="14817" y="0"/>
                    </a:moveTo>
                    <a:cubicBezTo>
                      <a:pt x="7408" y="225954"/>
                      <a:pt x="0" y="451908"/>
                      <a:pt x="103717" y="571500"/>
                    </a:cubicBezTo>
                    <a:cubicBezTo>
                      <a:pt x="207434" y="691092"/>
                      <a:pt x="422275" y="704321"/>
                      <a:pt x="637117" y="717550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5125" name="Skupina 19"/>
          <p:cNvGrpSpPr>
            <a:grpSpLocks/>
          </p:cNvGrpSpPr>
          <p:nvPr/>
        </p:nvGrpSpPr>
        <p:grpSpPr bwMode="auto">
          <a:xfrm>
            <a:off x="611188" y="5516563"/>
            <a:ext cx="7273925" cy="935037"/>
            <a:chOff x="1042988" y="5157788"/>
            <a:chExt cx="7273925" cy="935037"/>
          </a:xfrm>
        </p:grpSpPr>
        <p:sp>
          <p:nvSpPr>
            <p:cNvPr id="10" name="Obdélník 9"/>
            <p:cNvSpPr/>
            <p:nvPr/>
          </p:nvSpPr>
          <p:spPr>
            <a:xfrm>
              <a:off x="1042988" y="5157788"/>
              <a:ext cx="865187" cy="863600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Lichoběžník 10"/>
            <p:cNvSpPr/>
            <p:nvPr/>
          </p:nvSpPr>
          <p:spPr>
            <a:xfrm>
              <a:off x="2627313" y="5157788"/>
              <a:ext cx="1008062" cy="863600"/>
            </a:xfrm>
            <a:prstGeom prst="trapezoid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Tětiva 11"/>
            <p:cNvSpPr/>
            <p:nvPr/>
          </p:nvSpPr>
          <p:spPr>
            <a:xfrm>
              <a:off x="4284663" y="5157788"/>
              <a:ext cx="863600" cy="863600"/>
            </a:xfrm>
            <a:prstGeom prst="chord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Šestiúhelník 12"/>
            <p:cNvSpPr/>
            <p:nvPr/>
          </p:nvSpPr>
          <p:spPr>
            <a:xfrm>
              <a:off x="5651500" y="5157788"/>
              <a:ext cx="1152525" cy="935037"/>
            </a:xfrm>
            <a:prstGeom prst="hexagon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Pravoúhlý trojúhelník 13"/>
            <p:cNvSpPr/>
            <p:nvPr/>
          </p:nvSpPr>
          <p:spPr>
            <a:xfrm>
              <a:off x="7164388" y="5157788"/>
              <a:ext cx="1152525" cy="935037"/>
            </a:xfrm>
            <a:prstGeom prst="rtTriangl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16" name="Přímá spojovací čára 15"/>
          <p:cNvCxnSpPr/>
          <p:nvPr/>
        </p:nvCxnSpPr>
        <p:spPr>
          <a:xfrm flipV="1">
            <a:off x="3924300" y="1268413"/>
            <a:ext cx="3529013" cy="647700"/>
          </a:xfrm>
          <a:prstGeom prst="line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127" name="TextovéPole 16"/>
          <p:cNvSpPr txBox="1">
            <a:spLocks noChangeArrowheads="1"/>
          </p:cNvSpPr>
          <p:nvPr/>
        </p:nvSpPr>
        <p:spPr bwMode="auto">
          <a:xfrm>
            <a:off x="3419475" y="1341438"/>
            <a:ext cx="9366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ym typeface="Symbol" pitchFamily="18" charset="2"/>
              </a:rPr>
              <a:t>    +     </a:t>
            </a:r>
            <a:endParaRPr lang="cs-CZ"/>
          </a:p>
        </p:txBody>
      </p:sp>
      <p:sp>
        <p:nvSpPr>
          <p:cNvPr id="5128" name="Obdélník 4"/>
          <p:cNvSpPr>
            <a:spLocks noChangeArrowheads="1"/>
          </p:cNvSpPr>
          <p:nvPr/>
        </p:nvSpPr>
        <p:spPr bwMode="auto">
          <a:xfrm>
            <a:off x="6732588" y="1700213"/>
            <a:ext cx="187166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r"/>
            <a:r>
              <a:rPr lang="cs-CZ" sz="1200" i="1" dirty="0"/>
              <a:t>Obr. 3 Body a přímka</a:t>
            </a:r>
          </a:p>
        </p:txBody>
      </p:sp>
      <p:sp>
        <p:nvSpPr>
          <p:cNvPr id="5129" name="Obdélník 4"/>
          <p:cNvSpPr>
            <a:spLocks noChangeArrowheads="1"/>
          </p:cNvSpPr>
          <p:nvPr/>
        </p:nvSpPr>
        <p:spPr bwMode="auto">
          <a:xfrm>
            <a:off x="7019925" y="4005263"/>
            <a:ext cx="165576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4 Kuželosečky</a:t>
            </a:r>
          </a:p>
        </p:txBody>
      </p:sp>
      <p:sp>
        <p:nvSpPr>
          <p:cNvPr id="5130" name="Obdélník 4"/>
          <p:cNvSpPr>
            <a:spLocks noChangeArrowheads="1"/>
          </p:cNvSpPr>
          <p:nvPr/>
        </p:nvSpPr>
        <p:spPr bwMode="auto">
          <a:xfrm>
            <a:off x="7019925" y="5300663"/>
            <a:ext cx="165576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5 Obrazce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Historie planimetrie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196975"/>
            <a:ext cx="8504238" cy="1295400"/>
          </a:xfrm>
        </p:spPr>
        <p:txBody>
          <a:bodyPr/>
          <a:lstStyle/>
          <a:p>
            <a:r>
              <a:rPr lang="cs-CZ" sz="2400" smtClean="0">
                <a:latin typeface="Arial" charset="0"/>
                <a:cs typeface="Arial" charset="0"/>
              </a:rPr>
              <a:t>základy planimetrie se objevují již v antice, kdy </a:t>
            </a:r>
            <a:r>
              <a:rPr lang="cs-CZ" sz="2400" smtClean="0">
                <a:solidFill>
                  <a:srgbClr val="33CC33"/>
                </a:solidFill>
                <a:latin typeface="Arial" charset="0"/>
                <a:cs typeface="Arial" charset="0"/>
              </a:rPr>
              <a:t>Pythagoras a Tháles z Milétu</a:t>
            </a:r>
            <a:r>
              <a:rPr lang="cs-CZ" sz="2400" smtClean="0">
                <a:latin typeface="Arial" charset="0"/>
                <a:cs typeface="Arial" charset="0"/>
              </a:rPr>
              <a:t> definovali teorie o trojúhelnících v rovině</a:t>
            </a:r>
          </a:p>
        </p:txBody>
      </p:sp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6238" y="2133600"/>
            <a:ext cx="3382962" cy="408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Obdélník 3"/>
          <p:cNvSpPr>
            <a:spLocks noChangeArrowheads="1"/>
          </p:cNvSpPr>
          <p:nvPr/>
        </p:nvSpPr>
        <p:spPr bwMode="auto">
          <a:xfrm>
            <a:off x="1042988" y="5994400"/>
            <a:ext cx="24352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000">
              <a:latin typeface="Calibri" pitchFamily="34" charset="0"/>
            </a:endParaRPr>
          </a:p>
          <a:p>
            <a:endParaRPr lang="cs-CZ" sz="1000">
              <a:latin typeface="Calibri" pitchFamily="34" charset="0"/>
            </a:endParaRPr>
          </a:p>
        </p:txBody>
      </p:sp>
      <p:sp>
        <p:nvSpPr>
          <p:cNvPr id="6150" name="Obdélník 4"/>
          <p:cNvSpPr>
            <a:spLocks noChangeArrowheads="1"/>
          </p:cNvSpPr>
          <p:nvPr/>
        </p:nvSpPr>
        <p:spPr bwMode="auto">
          <a:xfrm>
            <a:off x="6444208" y="6308725"/>
            <a:ext cx="219551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6 Pythagoras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Bod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4294967295"/>
          </p:nvPr>
        </p:nvSpPr>
        <p:spPr>
          <a:xfrm>
            <a:off x="323850" y="1268413"/>
            <a:ext cx="8640763" cy="4857750"/>
          </a:xfrm>
        </p:spPr>
        <p:txBody>
          <a:bodyPr/>
          <a:lstStyle/>
          <a:p>
            <a:r>
              <a:rPr lang="cs-CZ" sz="2800" b="1" smtClean="0">
                <a:solidFill>
                  <a:schemeClr val="hlink"/>
                </a:solidFill>
                <a:latin typeface="Arial" charset="0"/>
                <a:cs typeface="Arial" charset="0"/>
              </a:rPr>
              <a:t>bod je bezrozměrný základní geometrický útvar</a:t>
            </a:r>
          </a:p>
          <a:p>
            <a:endParaRPr lang="cs-CZ" sz="2800" b="1" smtClean="0">
              <a:latin typeface="Arial" charset="0"/>
              <a:cs typeface="Arial" charset="0"/>
            </a:endParaRPr>
          </a:p>
          <a:p>
            <a:r>
              <a:rPr lang="cs-CZ" sz="2800" b="1" smtClean="0">
                <a:latin typeface="Arial" charset="0"/>
                <a:cs typeface="Arial" charset="0"/>
              </a:rPr>
              <a:t>vlastnosti:</a:t>
            </a:r>
          </a:p>
          <a:p>
            <a:pPr lvl="1"/>
            <a:r>
              <a:rPr lang="cs-CZ" sz="2400" smtClean="0">
                <a:latin typeface="Arial" charset="0"/>
                <a:cs typeface="Arial" charset="0"/>
              </a:rPr>
              <a:t>všechny geometrické útvary jsou definovány jako množina bodů</a:t>
            </a:r>
          </a:p>
          <a:p>
            <a:pPr lvl="1"/>
            <a:r>
              <a:rPr lang="cs-CZ" sz="2400" smtClean="0">
                <a:latin typeface="Arial" charset="0"/>
                <a:cs typeface="Arial" charset="0"/>
              </a:rPr>
              <a:t>bod lze také považovat za úsečku nulové délky</a:t>
            </a:r>
          </a:p>
          <a:p>
            <a:pPr lvl="1"/>
            <a:r>
              <a:rPr lang="cs-CZ" sz="2400" smtClean="0">
                <a:latin typeface="Arial" charset="0"/>
                <a:cs typeface="Arial" charset="0"/>
              </a:rPr>
              <a:t>dva body mohou být shodné, nebo rozdílné</a:t>
            </a:r>
          </a:p>
          <a:p>
            <a:endParaRPr lang="cs-CZ" sz="28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Bod – značení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4294967295"/>
          </p:nvPr>
        </p:nvSpPr>
        <p:spPr>
          <a:xfrm>
            <a:off x="358775" y="1557338"/>
            <a:ext cx="8569325" cy="4525962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graficky se bod znázorňuje křížkem, malým kolečkem nebo kroužkem, označuje se velkým tiskacím písmenem</a:t>
            </a:r>
          </a:p>
          <a:p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grpSp>
        <p:nvGrpSpPr>
          <p:cNvPr id="8196" name="Skupina 7"/>
          <p:cNvGrpSpPr>
            <a:grpSpLocks/>
          </p:cNvGrpSpPr>
          <p:nvPr/>
        </p:nvGrpSpPr>
        <p:grpSpPr bwMode="auto">
          <a:xfrm>
            <a:off x="971550" y="2997200"/>
            <a:ext cx="2447925" cy="2979738"/>
            <a:chOff x="1907704" y="2924944"/>
            <a:chExt cx="2448272" cy="2979623"/>
          </a:xfrm>
        </p:grpSpPr>
        <p:sp>
          <p:nvSpPr>
            <p:cNvPr id="8203" name="TextovéPole 5"/>
            <p:cNvSpPr txBox="1">
              <a:spLocks noChangeArrowheads="1"/>
            </p:cNvSpPr>
            <p:nvPr/>
          </p:nvSpPr>
          <p:spPr bwMode="auto">
            <a:xfrm>
              <a:off x="1907704" y="4581128"/>
              <a:ext cx="1440160" cy="13234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8000" i="1"/>
                <a:t>+</a:t>
              </a:r>
            </a:p>
          </p:txBody>
        </p:sp>
        <p:sp>
          <p:nvSpPr>
            <p:cNvPr id="8204" name="TextovéPole 6"/>
            <p:cNvSpPr txBox="1">
              <a:spLocks noChangeArrowheads="1"/>
            </p:cNvSpPr>
            <p:nvPr/>
          </p:nvSpPr>
          <p:spPr bwMode="auto">
            <a:xfrm>
              <a:off x="2915816" y="2924944"/>
              <a:ext cx="1440160" cy="24006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5000" i="1"/>
                <a:t>A</a:t>
              </a:r>
            </a:p>
          </p:txBody>
        </p:sp>
      </p:grpSp>
      <p:grpSp>
        <p:nvGrpSpPr>
          <p:cNvPr id="8197" name="Skupina 8"/>
          <p:cNvGrpSpPr>
            <a:grpSpLocks/>
          </p:cNvGrpSpPr>
          <p:nvPr/>
        </p:nvGrpSpPr>
        <p:grpSpPr bwMode="auto">
          <a:xfrm>
            <a:off x="3492500" y="2997200"/>
            <a:ext cx="2447925" cy="2979738"/>
            <a:chOff x="1907704" y="2924944"/>
            <a:chExt cx="2448272" cy="2979623"/>
          </a:xfrm>
        </p:grpSpPr>
        <p:sp>
          <p:nvSpPr>
            <p:cNvPr id="8201" name="TextovéPole 9"/>
            <p:cNvSpPr txBox="1">
              <a:spLocks noChangeArrowheads="1"/>
            </p:cNvSpPr>
            <p:nvPr/>
          </p:nvSpPr>
          <p:spPr bwMode="auto">
            <a:xfrm>
              <a:off x="1907704" y="4581128"/>
              <a:ext cx="1440160" cy="13234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8000" i="1"/>
                <a:t>●</a:t>
              </a:r>
            </a:p>
          </p:txBody>
        </p:sp>
        <p:sp>
          <p:nvSpPr>
            <p:cNvPr id="8202" name="TextovéPole 10"/>
            <p:cNvSpPr txBox="1">
              <a:spLocks noChangeArrowheads="1"/>
            </p:cNvSpPr>
            <p:nvPr/>
          </p:nvSpPr>
          <p:spPr bwMode="auto">
            <a:xfrm>
              <a:off x="2915816" y="2924944"/>
              <a:ext cx="1440160" cy="24006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sz="15000" i="1"/>
                <a:t>A</a:t>
              </a:r>
            </a:p>
          </p:txBody>
        </p:sp>
      </p:grpSp>
      <p:sp>
        <p:nvSpPr>
          <p:cNvPr id="8198" name="TextovéPole 12"/>
          <p:cNvSpPr txBox="1">
            <a:spLocks noChangeArrowheads="1"/>
          </p:cNvSpPr>
          <p:nvPr/>
        </p:nvSpPr>
        <p:spPr bwMode="auto">
          <a:xfrm>
            <a:off x="6227763" y="4797425"/>
            <a:ext cx="1439862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0" i="1"/>
              <a:t>°</a:t>
            </a:r>
          </a:p>
        </p:txBody>
      </p:sp>
      <p:sp>
        <p:nvSpPr>
          <p:cNvPr id="8199" name="TextovéPole 13"/>
          <p:cNvSpPr txBox="1">
            <a:spLocks noChangeArrowheads="1"/>
          </p:cNvSpPr>
          <p:nvPr/>
        </p:nvSpPr>
        <p:spPr bwMode="auto">
          <a:xfrm>
            <a:off x="7019925" y="2997200"/>
            <a:ext cx="1439863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5000" i="1"/>
              <a:t>A</a:t>
            </a:r>
          </a:p>
        </p:txBody>
      </p:sp>
      <p:sp>
        <p:nvSpPr>
          <p:cNvPr id="8200" name="Obdélník 4"/>
          <p:cNvSpPr>
            <a:spLocks noChangeArrowheads="1"/>
          </p:cNvSpPr>
          <p:nvPr/>
        </p:nvSpPr>
        <p:spPr bwMode="auto">
          <a:xfrm>
            <a:off x="6372225" y="6237288"/>
            <a:ext cx="219551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7 Označení bodu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075613" cy="850900"/>
          </a:xfrm>
        </p:spPr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Bod – typy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052736"/>
            <a:ext cx="8820150" cy="5516562"/>
          </a:xfrm>
        </p:spPr>
        <p:txBody>
          <a:bodyPr/>
          <a:lstStyle/>
          <a:p>
            <a:pPr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existují určité typy bodů, které mají svůj název</a:t>
            </a:r>
          </a:p>
          <a:p>
            <a:pPr marL="360000" indent="0">
              <a:spcBef>
                <a:spcPts val="0"/>
              </a:spcBef>
              <a:buFont typeface="Arial" charset="0"/>
              <a:buNone/>
              <a:defRPr/>
            </a:pPr>
            <a:r>
              <a:rPr lang="cs-CZ" sz="2800" dirty="0" smtClean="0">
                <a:latin typeface="Arial" charset="0"/>
                <a:cs typeface="Arial" charset="0"/>
              </a:rPr>
              <a:t>a často také obvyklá písmena užívaná pro jejich vyznačení </a:t>
            </a:r>
          </a:p>
          <a:p>
            <a:pPr>
              <a:defRPr/>
            </a:pPr>
            <a:r>
              <a:rPr lang="cs-CZ" sz="2400" b="1" dirty="0" smtClean="0">
                <a:solidFill>
                  <a:schemeClr val="hlink"/>
                </a:solidFill>
                <a:latin typeface="Arial" charset="0"/>
                <a:cs typeface="Arial" charset="0"/>
              </a:rPr>
              <a:t>Mezi nejčastěji využívané patří</a:t>
            </a:r>
            <a:endParaRPr lang="cs-CZ" sz="2400" dirty="0" smtClean="0">
              <a:solidFill>
                <a:schemeClr val="hlink"/>
              </a:solidFill>
              <a:latin typeface="Arial" charset="0"/>
              <a:cs typeface="Arial" charset="0"/>
            </a:endParaRPr>
          </a:p>
          <a:p>
            <a:pPr lvl="1">
              <a:defRPr/>
            </a:pP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krajní bod</a:t>
            </a:r>
            <a:r>
              <a:rPr lang="cs-CZ" sz="2400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 </a:t>
            </a: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úsečky</a:t>
            </a:r>
            <a:r>
              <a:rPr lang="cs-CZ" sz="2400" dirty="0" smtClean="0">
                <a:latin typeface="Arial" charset="0"/>
                <a:cs typeface="Arial" charset="0"/>
              </a:rPr>
              <a:t> nebo </a:t>
            </a: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polopřímk</a:t>
            </a:r>
            <a:r>
              <a:rPr lang="cs-CZ" sz="2400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y</a:t>
            </a:r>
            <a:r>
              <a:rPr lang="cs-CZ" sz="2400" dirty="0" smtClean="0">
                <a:latin typeface="Arial" charset="0"/>
                <a:cs typeface="Arial" charset="0"/>
              </a:rPr>
              <a:t>, určující bod </a:t>
            </a: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přímky</a:t>
            </a:r>
            <a:r>
              <a:rPr lang="cs-CZ" sz="2400" dirty="0" smtClean="0">
                <a:latin typeface="Arial" charset="0"/>
                <a:cs typeface="Arial" charset="0"/>
              </a:rPr>
              <a:t> nebo </a:t>
            </a: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polopřímky</a:t>
            </a:r>
            <a:r>
              <a:rPr lang="cs-CZ" sz="2400" dirty="0" smtClean="0">
                <a:latin typeface="Arial" charset="0"/>
                <a:cs typeface="Arial" charset="0"/>
              </a:rPr>
              <a:t> (většina bodů má tento význam)</a:t>
            </a:r>
          </a:p>
          <a:p>
            <a:pPr lvl="1">
              <a:defRPr/>
            </a:pP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vrchol</a:t>
            </a:r>
            <a:r>
              <a:rPr lang="cs-CZ" sz="2400" dirty="0" smtClean="0">
                <a:latin typeface="Arial" charset="0"/>
                <a:cs typeface="Arial" charset="0"/>
              </a:rPr>
              <a:t> (</a:t>
            </a:r>
            <a:r>
              <a:rPr lang="cs-CZ" sz="2400" i="1" dirty="0" smtClean="0">
                <a:latin typeface="Arial" charset="0"/>
                <a:cs typeface="Arial" charset="0"/>
              </a:rPr>
              <a:t>A, B, C…; K, L, M…</a:t>
            </a:r>
            <a:r>
              <a:rPr lang="cs-CZ" sz="2400" dirty="0" smtClean="0">
                <a:latin typeface="Arial" charset="0"/>
                <a:cs typeface="Arial" charset="0"/>
              </a:rPr>
              <a:t>) – viz zejména mnohoúhelník</a:t>
            </a:r>
          </a:p>
          <a:p>
            <a:pPr lvl="1">
              <a:defRPr/>
            </a:pP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střed </a:t>
            </a:r>
            <a:r>
              <a:rPr lang="cs-CZ" sz="2400" dirty="0" smtClean="0">
                <a:latin typeface="Arial" charset="0"/>
                <a:cs typeface="Arial" charset="0"/>
              </a:rPr>
              <a:t>(</a:t>
            </a:r>
            <a:r>
              <a:rPr lang="cs-CZ" sz="2400" i="1" dirty="0" smtClean="0">
                <a:latin typeface="Arial" charset="0"/>
                <a:cs typeface="Arial" charset="0"/>
              </a:rPr>
              <a:t>O, S</a:t>
            </a:r>
            <a:r>
              <a:rPr lang="cs-CZ" sz="2400" dirty="0" smtClean="0">
                <a:latin typeface="Arial" charset="0"/>
                <a:cs typeface="Arial" charset="0"/>
              </a:rPr>
              <a:t>)</a:t>
            </a:r>
          </a:p>
          <a:p>
            <a:pPr lvl="1">
              <a:defRPr/>
            </a:pP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průsečík</a:t>
            </a:r>
            <a:r>
              <a:rPr lang="cs-CZ" sz="2400" dirty="0" smtClean="0">
                <a:latin typeface="Arial" charset="0"/>
                <a:cs typeface="Arial" charset="0"/>
              </a:rPr>
              <a:t> (</a:t>
            </a:r>
            <a:r>
              <a:rPr lang="cs-CZ" sz="2400" i="1" dirty="0" smtClean="0">
                <a:latin typeface="Arial" charset="0"/>
                <a:cs typeface="Arial" charset="0"/>
              </a:rPr>
              <a:t>P</a:t>
            </a:r>
            <a:r>
              <a:rPr lang="cs-CZ" sz="2400" dirty="0" smtClean="0">
                <a:latin typeface="Arial" charset="0"/>
                <a:cs typeface="Arial" charset="0"/>
              </a:rPr>
              <a:t>)</a:t>
            </a:r>
          </a:p>
          <a:p>
            <a:pPr lvl="1">
              <a:defRPr/>
            </a:pP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bod dotyku</a:t>
            </a:r>
            <a:r>
              <a:rPr lang="cs-CZ" sz="2400" b="1" dirty="0" smtClean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(</a:t>
            </a:r>
            <a:r>
              <a:rPr lang="cs-CZ" sz="2400" i="1" dirty="0" smtClean="0">
                <a:latin typeface="Arial" charset="0"/>
                <a:cs typeface="Arial" charset="0"/>
              </a:rPr>
              <a:t>T</a:t>
            </a:r>
            <a:r>
              <a:rPr lang="cs-CZ" sz="2400" dirty="0" smtClean="0">
                <a:latin typeface="Arial" charset="0"/>
                <a:cs typeface="Arial" charset="0"/>
              </a:rPr>
              <a:t>)</a:t>
            </a:r>
          </a:p>
          <a:p>
            <a:pPr lvl="1">
              <a:defRPr/>
            </a:pPr>
            <a:r>
              <a:rPr lang="cs-CZ" sz="2400" b="1" dirty="0" smtClean="0">
                <a:solidFill>
                  <a:srgbClr val="33CC33"/>
                </a:solidFill>
                <a:latin typeface="Arial" charset="0"/>
                <a:cs typeface="Arial" charset="0"/>
              </a:rPr>
              <a:t>průsečík výšek</a:t>
            </a:r>
            <a:r>
              <a:rPr lang="cs-CZ" sz="2400" dirty="0" smtClean="0">
                <a:latin typeface="Arial" charset="0"/>
                <a:cs typeface="Arial" charset="0"/>
              </a:rPr>
              <a:t> (</a:t>
            </a:r>
            <a:r>
              <a:rPr lang="cs-CZ" sz="2400" i="1" dirty="0" smtClean="0">
                <a:latin typeface="Arial" charset="0"/>
                <a:cs typeface="Arial" charset="0"/>
              </a:rPr>
              <a:t>V</a:t>
            </a:r>
            <a:r>
              <a:rPr lang="cs-CZ" sz="2400" dirty="0" smtClean="0">
                <a:latin typeface="Arial" charset="0"/>
                <a:cs typeface="Arial" charset="0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Přímka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268413"/>
            <a:ext cx="8785225" cy="4857750"/>
          </a:xfrm>
        </p:spPr>
        <p:txBody>
          <a:bodyPr/>
          <a:lstStyle/>
          <a:p>
            <a:r>
              <a:rPr lang="cs-CZ" sz="2800" b="1" smtClean="0">
                <a:solidFill>
                  <a:schemeClr val="hlink"/>
                </a:solidFill>
                <a:latin typeface="Arial" charset="0"/>
                <a:cs typeface="Arial" charset="0"/>
              </a:rPr>
              <a:t>přímka</a:t>
            </a:r>
            <a:r>
              <a:rPr lang="cs-CZ" sz="2800" smtClean="0">
                <a:solidFill>
                  <a:schemeClr val="hlink"/>
                </a:solidFill>
                <a:latin typeface="Arial" charset="0"/>
                <a:cs typeface="Arial" charset="0"/>
              </a:rPr>
              <a:t> </a:t>
            </a:r>
            <a:r>
              <a:rPr lang="cs-CZ" sz="2800" b="1" smtClean="0">
                <a:solidFill>
                  <a:schemeClr val="hlink"/>
                </a:solidFill>
                <a:latin typeface="Arial" charset="0"/>
                <a:cs typeface="Arial" charset="0"/>
              </a:rPr>
              <a:t>je jednorozměrný základní geometrický útvar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nekonečně tenká, dvoustranně nekonečně dlouhá, dokonale rovná </a:t>
            </a:r>
            <a:r>
              <a:rPr lang="cs-CZ" sz="2400" b="1" smtClean="0">
                <a:solidFill>
                  <a:srgbClr val="33CC33"/>
                </a:solidFill>
                <a:latin typeface="Arial" charset="0"/>
                <a:cs typeface="Arial" charset="0"/>
              </a:rPr>
              <a:t>křivka</a:t>
            </a:r>
            <a:r>
              <a:rPr lang="cs-CZ" sz="2400" smtClean="0">
                <a:latin typeface="Arial" charset="0"/>
                <a:cs typeface="Arial" charset="0"/>
              </a:rPr>
              <a:t>, tedy křivka s nekonečně velkým poloměrem zakřivení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v </a:t>
            </a:r>
            <a:r>
              <a:rPr lang="cs-CZ" sz="2400" i="1" smtClean="0">
                <a:latin typeface="Arial" charset="0"/>
                <a:cs typeface="Arial" charset="0"/>
              </a:rPr>
              <a:t>euklidovské geometrii </a:t>
            </a:r>
            <a:r>
              <a:rPr lang="cs-CZ" sz="2400" smtClean="0">
                <a:latin typeface="Arial" charset="0"/>
                <a:cs typeface="Arial" charset="0"/>
              </a:rPr>
              <a:t>pro každé dva body existuje právě jedna přímka, která oběma prochází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speciální případ přímky je </a:t>
            </a:r>
            <a:r>
              <a:rPr lang="cs-CZ" sz="2400" b="1" smtClean="0">
                <a:solidFill>
                  <a:srgbClr val="33CC33"/>
                </a:solidFill>
                <a:latin typeface="Arial" charset="0"/>
                <a:cs typeface="Arial" charset="0"/>
              </a:rPr>
              <a:t>osa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Přímka – znázornění a označení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4294967295"/>
          </p:nvPr>
        </p:nvSpPr>
        <p:spPr>
          <a:xfrm>
            <a:off x="179388" y="1412875"/>
            <a:ext cx="8497887" cy="4525963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přímka se znázorňuje rovnou čarou, označuje se malým písmenem, např. </a:t>
            </a:r>
            <a:r>
              <a:rPr lang="cs-CZ" sz="2800" i="1" smtClean="0">
                <a:latin typeface="Arial" charset="0"/>
                <a:cs typeface="Arial" charset="0"/>
              </a:rPr>
              <a:t>a, b, c </a:t>
            </a:r>
            <a:endParaRPr lang="cs-CZ" sz="2800" smtClean="0">
              <a:latin typeface="Arial" charset="0"/>
              <a:cs typeface="Arial" charset="0"/>
            </a:endParaRPr>
          </a:p>
          <a:p>
            <a:r>
              <a:rPr lang="cs-CZ" sz="2800" smtClean="0">
                <a:latin typeface="Arial" charset="0"/>
                <a:cs typeface="Arial" charset="0"/>
              </a:rPr>
              <a:t>přímka procházející dvěma body </a:t>
            </a:r>
            <a:r>
              <a:rPr lang="cs-CZ" sz="2800" i="1" smtClean="0">
                <a:latin typeface="Arial" charset="0"/>
                <a:cs typeface="Arial" charset="0"/>
              </a:rPr>
              <a:t>A, B </a:t>
            </a:r>
            <a:r>
              <a:rPr lang="cs-CZ" sz="2800" smtClean="0">
                <a:latin typeface="Arial" charset="0"/>
                <a:cs typeface="Arial" charset="0"/>
              </a:rPr>
              <a:t>bývá také značena</a:t>
            </a:r>
            <a:r>
              <a:rPr lang="cs-CZ" sz="2400" smtClean="0">
                <a:latin typeface="Arial" charset="0"/>
                <a:cs typeface="Arial" charset="0"/>
              </a:rPr>
              <a:t> </a:t>
            </a:r>
          </a:p>
          <a:p>
            <a:endParaRPr lang="cs-CZ" sz="2400" smtClean="0">
              <a:latin typeface="Arial" charset="0"/>
              <a:cs typeface="Arial" charset="0"/>
            </a:endParaRPr>
          </a:p>
        </p:txBody>
      </p:sp>
      <p:sp>
        <p:nvSpPr>
          <p:cNvPr id="11268" name="Obdélník 4"/>
          <p:cNvSpPr>
            <a:spLocks noChangeArrowheads="1"/>
          </p:cNvSpPr>
          <p:nvPr/>
        </p:nvSpPr>
        <p:spPr bwMode="auto">
          <a:xfrm>
            <a:off x="6948488" y="5876925"/>
            <a:ext cx="151765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8 Přímka</a:t>
            </a:r>
          </a:p>
          <a:p>
            <a:pPr algn="r"/>
            <a:endParaRPr lang="cs-CZ" sz="1200" b="1" dirty="0">
              <a:latin typeface="Calibri" pitchFamily="34" charset="0"/>
            </a:endParaRPr>
          </a:p>
          <a:p>
            <a:pPr algn="r"/>
            <a:endParaRPr lang="cs-CZ" dirty="0">
              <a:latin typeface="Calibri" pitchFamily="34" charset="0"/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2484438" y="3716338"/>
            <a:ext cx="4319587" cy="20161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0" name="TextovéPole 10"/>
          <p:cNvSpPr txBox="1">
            <a:spLocks noChangeArrowheads="1"/>
          </p:cNvSpPr>
          <p:nvPr/>
        </p:nvSpPr>
        <p:spPr bwMode="auto">
          <a:xfrm>
            <a:off x="2987675" y="3500438"/>
            <a:ext cx="7921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i="1"/>
              <a:t>AB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808000" y="3700800"/>
            <a:ext cx="252412" cy="0"/>
          </a:xfrm>
          <a:prstGeom prst="straightConnector1">
            <a:avLst/>
          </a:prstGeom>
          <a:ln w="9525">
            <a:solidFill>
              <a:schemeClr val="tx1"/>
            </a:solidFill>
            <a:headEnd type="triangle" w="sm" len="sm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2" name="TextovéPole 10"/>
          <p:cNvSpPr txBox="1">
            <a:spLocks noChangeArrowheads="1"/>
          </p:cNvSpPr>
          <p:nvPr/>
        </p:nvSpPr>
        <p:spPr bwMode="auto">
          <a:xfrm>
            <a:off x="6156325" y="5157788"/>
            <a:ext cx="7921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i="1"/>
              <a:t>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476250"/>
            <a:ext cx="9144000" cy="72072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4000" dirty="0" smtClean="0"/>
              <a:t> </a:t>
            </a:r>
            <a:r>
              <a:rPr lang="cs-CZ" sz="4000" dirty="0" smtClean="0">
                <a:latin typeface="Arial" charset="0"/>
              </a:rPr>
              <a:t/>
            </a:r>
            <a:br>
              <a:rPr lang="cs-CZ" sz="4000" dirty="0" smtClean="0">
                <a:latin typeface="Arial" charset="0"/>
              </a:rPr>
            </a:br>
            <a:r>
              <a:rPr lang="cs-CZ" sz="36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Přímky – vzájemná poloha dvou přímek </a:t>
            </a: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/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endParaRPr lang="cs-CZ" sz="32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12291" name="Obdélník 2"/>
          <p:cNvSpPr>
            <a:spLocks noChangeArrowheads="1"/>
          </p:cNvSpPr>
          <p:nvPr/>
        </p:nvSpPr>
        <p:spPr bwMode="auto">
          <a:xfrm>
            <a:off x="107950" y="1052513"/>
            <a:ext cx="9036050" cy="2954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285750" indent="-285750">
              <a:buFont typeface="Arial" charset="0"/>
              <a:buNone/>
            </a:pPr>
            <a:r>
              <a:rPr lang="cs-CZ" sz="2800" b="1" dirty="0">
                <a:solidFill>
                  <a:schemeClr val="hlink"/>
                </a:solidFill>
              </a:rPr>
              <a:t>  </a:t>
            </a:r>
          </a:p>
          <a:p>
            <a:pPr marL="285750" indent="-285750">
              <a:buFont typeface="Arial" charset="0"/>
              <a:buNone/>
            </a:pPr>
            <a:r>
              <a:rPr lang="cs-CZ" sz="2800" b="1" dirty="0">
                <a:solidFill>
                  <a:schemeClr val="hlink"/>
                </a:solidFill>
              </a:rPr>
              <a:t>   Rovnoběžné přímky (rovnoběžky)</a:t>
            </a:r>
          </a:p>
          <a:p>
            <a:pPr marL="285750" indent="-285750">
              <a:buFont typeface="Arial" charset="0"/>
              <a:buChar char="•"/>
            </a:pPr>
            <a:endParaRPr lang="cs-CZ" sz="2400" dirty="0"/>
          </a:p>
          <a:p>
            <a:pPr marL="285750" indent="-285750">
              <a:buFont typeface="Arial" charset="0"/>
              <a:buChar char="•"/>
            </a:pPr>
            <a:r>
              <a:rPr lang="cs-CZ" sz="2400" dirty="0"/>
              <a:t>rovnoběžky jsou v matematice dvě přímky ležící v </a:t>
            </a:r>
            <a:r>
              <a:rPr lang="cs-CZ" sz="2400" dirty="0" smtClean="0"/>
              <a:t>téže</a:t>
            </a:r>
          </a:p>
          <a:p>
            <a:pPr marL="36000"/>
            <a:r>
              <a:rPr lang="cs-CZ" sz="2400" dirty="0" smtClean="0"/>
              <a:t>   rovině</a:t>
            </a:r>
            <a:endParaRPr lang="cs-CZ" sz="2400" dirty="0"/>
          </a:p>
          <a:p>
            <a:pPr marL="285750" indent="-285750">
              <a:spcBef>
                <a:spcPts val="1200"/>
              </a:spcBef>
              <a:buFont typeface="Arial" charset="0"/>
              <a:buChar char="•"/>
            </a:pPr>
            <a:r>
              <a:rPr lang="cs-CZ" sz="2400" dirty="0"/>
              <a:t>rovnoběžky jsou takové dvě přímky, které mají stejný směr</a:t>
            </a:r>
            <a:r>
              <a:rPr lang="cs-CZ" sz="2400" dirty="0" smtClean="0"/>
              <a:t>,</a:t>
            </a:r>
          </a:p>
          <a:p>
            <a:pPr>
              <a:spcBef>
                <a:spcPts val="0"/>
              </a:spcBef>
            </a:pPr>
            <a:r>
              <a:rPr lang="cs-CZ" sz="2400" dirty="0" smtClean="0"/>
              <a:t>   ale </a:t>
            </a:r>
            <a:r>
              <a:rPr lang="cs-CZ" sz="2400" dirty="0"/>
              <a:t>neprotínají se v žádném bodě</a:t>
            </a:r>
          </a:p>
        </p:txBody>
      </p:sp>
      <p:sp>
        <p:nvSpPr>
          <p:cNvPr id="12292" name="Obdélník 3"/>
          <p:cNvSpPr>
            <a:spLocks noChangeArrowheads="1"/>
          </p:cNvSpPr>
          <p:nvPr/>
        </p:nvSpPr>
        <p:spPr bwMode="auto">
          <a:xfrm>
            <a:off x="1559284" y="6246304"/>
            <a:ext cx="709295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 Obr. 9 Rovnoběžné přímky se neprotínají v žádném bodě</a:t>
            </a:r>
          </a:p>
        </p:txBody>
      </p:sp>
      <p:grpSp>
        <p:nvGrpSpPr>
          <p:cNvPr id="12293" name="Skupina 18"/>
          <p:cNvGrpSpPr>
            <a:grpSpLocks/>
          </p:cNvGrpSpPr>
          <p:nvPr/>
        </p:nvGrpSpPr>
        <p:grpSpPr bwMode="auto">
          <a:xfrm>
            <a:off x="684213" y="4005263"/>
            <a:ext cx="5903912" cy="614362"/>
            <a:chOff x="683568" y="3501008"/>
            <a:chExt cx="5904656" cy="613816"/>
          </a:xfrm>
        </p:grpSpPr>
        <p:cxnSp>
          <p:nvCxnSpPr>
            <p:cNvPr id="7" name="Přímá spojovací čára 6"/>
            <p:cNvCxnSpPr/>
            <p:nvPr/>
          </p:nvCxnSpPr>
          <p:spPr>
            <a:xfrm>
              <a:off x="683568" y="4005384"/>
              <a:ext cx="590465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5724515" y="3899116"/>
              <a:ext cx="0" cy="2157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1475830" y="3899116"/>
              <a:ext cx="0" cy="2157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305" name="TextovéPole 10"/>
            <p:cNvSpPr txBox="1">
              <a:spLocks noChangeArrowheads="1"/>
            </p:cNvSpPr>
            <p:nvPr/>
          </p:nvSpPr>
          <p:spPr bwMode="auto">
            <a:xfrm>
              <a:off x="1331640" y="3501008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A</a:t>
              </a:r>
            </a:p>
          </p:txBody>
        </p:sp>
        <p:sp>
          <p:nvSpPr>
            <p:cNvPr id="12306" name="TextovéPole 10"/>
            <p:cNvSpPr txBox="1">
              <a:spLocks noChangeArrowheads="1"/>
            </p:cNvSpPr>
            <p:nvPr/>
          </p:nvSpPr>
          <p:spPr bwMode="auto">
            <a:xfrm>
              <a:off x="5508104" y="3501008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B</a:t>
              </a:r>
            </a:p>
          </p:txBody>
        </p:sp>
        <p:cxnSp>
          <p:nvCxnSpPr>
            <p:cNvPr id="17" name="Přímá spojovací čára 16"/>
            <p:cNvCxnSpPr/>
            <p:nvPr/>
          </p:nvCxnSpPr>
          <p:spPr>
            <a:xfrm flipH="1">
              <a:off x="3347729" y="3899116"/>
              <a:ext cx="144480" cy="2157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flipH="1">
              <a:off x="3419175" y="3899116"/>
              <a:ext cx="144481" cy="2157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294" name="Skupina 29"/>
          <p:cNvGrpSpPr>
            <a:grpSpLocks/>
          </p:cNvGrpSpPr>
          <p:nvPr/>
        </p:nvGrpSpPr>
        <p:grpSpPr bwMode="auto">
          <a:xfrm>
            <a:off x="755650" y="4868863"/>
            <a:ext cx="5903913" cy="614362"/>
            <a:chOff x="755576" y="4869160"/>
            <a:chExt cx="5904656" cy="613816"/>
          </a:xfrm>
        </p:grpSpPr>
        <p:cxnSp>
          <p:nvCxnSpPr>
            <p:cNvPr id="22" name="Přímá spojovací čára 21"/>
            <p:cNvCxnSpPr/>
            <p:nvPr/>
          </p:nvCxnSpPr>
          <p:spPr>
            <a:xfrm>
              <a:off x="6083896" y="5267268"/>
              <a:ext cx="0" cy="2157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>
              <a:off x="755576" y="5373536"/>
              <a:ext cx="590465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>
              <a:off x="1042950" y="5267268"/>
              <a:ext cx="0" cy="2157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298" name="TextovéPole 10"/>
            <p:cNvSpPr txBox="1">
              <a:spLocks noChangeArrowheads="1"/>
            </p:cNvSpPr>
            <p:nvPr/>
          </p:nvSpPr>
          <p:spPr bwMode="auto">
            <a:xfrm>
              <a:off x="899592" y="4869160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C</a:t>
              </a:r>
            </a:p>
          </p:txBody>
        </p:sp>
        <p:sp>
          <p:nvSpPr>
            <p:cNvPr id="12299" name="TextovéPole 10"/>
            <p:cNvSpPr txBox="1">
              <a:spLocks noChangeArrowheads="1"/>
            </p:cNvSpPr>
            <p:nvPr/>
          </p:nvSpPr>
          <p:spPr bwMode="auto">
            <a:xfrm>
              <a:off x="6084168" y="5013176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D</a:t>
              </a:r>
            </a:p>
          </p:txBody>
        </p:sp>
        <p:cxnSp>
          <p:nvCxnSpPr>
            <p:cNvPr id="26" name="Přímá spojovací čára 25"/>
            <p:cNvCxnSpPr/>
            <p:nvPr/>
          </p:nvCxnSpPr>
          <p:spPr>
            <a:xfrm flipH="1">
              <a:off x="3419736" y="5267268"/>
              <a:ext cx="144481" cy="2157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flipH="1">
              <a:off x="3491183" y="5267268"/>
              <a:ext cx="144480" cy="2157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 idx="4294967295"/>
          </p:nvPr>
        </p:nvSpPr>
        <p:spPr>
          <a:xfrm>
            <a:off x="107950" y="765175"/>
            <a:ext cx="9144000" cy="1052513"/>
          </a:xfrm>
        </p:spPr>
        <p:txBody>
          <a:bodyPr/>
          <a:lstStyle/>
          <a:p>
            <a:pPr algn="l"/>
            <a:r>
              <a:rPr lang="cs-CZ" sz="2800" b="1" smtClean="0">
                <a:latin typeface="Arial" charset="0"/>
                <a:cs typeface="Arial" charset="0"/>
              </a:rPr>
              <a:t>     </a:t>
            </a:r>
            <a:r>
              <a:rPr lang="cs-CZ" sz="2800" b="1" smtClean="0">
                <a:solidFill>
                  <a:schemeClr val="hlink"/>
                </a:solidFill>
                <a:latin typeface="Arial" charset="0"/>
                <a:cs typeface="Arial" charset="0"/>
              </a:rPr>
              <a:t>Různoběžné přímky (různoběžky)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0825" y="1484313"/>
            <a:ext cx="8785225" cy="19399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jsou přímky, které se protínají v jednom bodě (průsečíku)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     → ten je tedy jejich jediným společným bodem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dvě různoběžky rozdělují rovinu, ve které leží, na 4 úhly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jestliže mají tyto úhly stejnou velikost, pak se nazývají pravé</a:t>
            </a:r>
          </a:p>
          <a:p>
            <a:pPr marL="5040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 a přímkám říkáme, že jsou navzájem kolmé (kolmice)</a:t>
            </a: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4067175" y="6381750"/>
            <a:ext cx="4681538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10 Různoběžné přímky protínající se v jediném bodě 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6732588" y="5661025"/>
            <a:ext cx="1428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318" name="Skupina 52"/>
          <p:cNvGrpSpPr>
            <a:grpSpLocks/>
          </p:cNvGrpSpPr>
          <p:nvPr/>
        </p:nvGrpSpPr>
        <p:grpSpPr bwMode="auto">
          <a:xfrm>
            <a:off x="4859338" y="3500438"/>
            <a:ext cx="4033837" cy="2601912"/>
            <a:chOff x="4860032" y="3284984"/>
            <a:chExt cx="4032448" cy="2601580"/>
          </a:xfrm>
        </p:grpSpPr>
        <p:cxnSp>
          <p:nvCxnSpPr>
            <p:cNvPr id="22" name="Přímá spojovací čára 21"/>
            <p:cNvCxnSpPr/>
            <p:nvPr/>
          </p:nvCxnSpPr>
          <p:spPr>
            <a:xfrm>
              <a:off x="4860032" y="4797678"/>
              <a:ext cx="4032448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>
              <a:off x="8387829" y="4680218"/>
              <a:ext cx="0" cy="21587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>
              <a:off x="5651921" y="4691330"/>
              <a:ext cx="0" cy="21587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340" name="TextovéPole 10"/>
            <p:cNvSpPr txBox="1">
              <a:spLocks noChangeArrowheads="1"/>
            </p:cNvSpPr>
            <p:nvPr/>
          </p:nvSpPr>
          <p:spPr bwMode="auto">
            <a:xfrm>
              <a:off x="5508104" y="4293096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A</a:t>
              </a:r>
            </a:p>
          </p:txBody>
        </p:sp>
        <p:sp>
          <p:nvSpPr>
            <p:cNvPr id="13341" name="TextovéPole 25"/>
            <p:cNvSpPr txBox="1">
              <a:spLocks noChangeArrowheads="1"/>
            </p:cNvSpPr>
            <p:nvPr/>
          </p:nvSpPr>
          <p:spPr bwMode="auto">
            <a:xfrm>
              <a:off x="8172400" y="4293096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B</a:t>
              </a:r>
            </a:p>
          </p:txBody>
        </p:sp>
        <p:cxnSp>
          <p:nvCxnSpPr>
            <p:cNvPr id="30" name="Přímá spojovací čára 29"/>
            <p:cNvCxnSpPr/>
            <p:nvPr/>
          </p:nvCxnSpPr>
          <p:spPr>
            <a:xfrm>
              <a:off x="6804049" y="3284984"/>
              <a:ext cx="0" cy="259205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>
              <a:off x="6732637" y="3572284"/>
              <a:ext cx="14441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344" name="TextovéPole 35"/>
            <p:cNvSpPr txBox="1">
              <a:spLocks noChangeArrowheads="1"/>
            </p:cNvSpPr>
            <p:nvPr/>
          </p:nvSpPr>
          <p:spPr bwMode="auto">
            <a:xfrm>
              <a:off x="6876256" y="3356992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D</a:t>
              </a:r>
            </a:p>
          </p:txBody>
        </p:sp>
        <p:sp>
          <p:nvSpPr>
            <p:cNvPr id="13345" name="TextovéPole 36"/>
            <p:cNvSpPr txBox="1">
              <a:spLocks noChangeArrowheads="1"/>
            </p:cNvSpPr>
            <p:nvPr/>
          </p:nvSpPr>
          <p:spPr bwMode="auto">
            <a:xfrm>
              <a:off x="6948264" y="5517232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C</a:t>
              </a:r>
            </a:p>
          </p:txBody>
        </p:sp>
        <p:sp>
          <p:nvSpPr>
            <p:cNvPr id="13346" name="TextovéPole 38"/>
            <p:cNvSpPr txBox="1">
              <a:spLocks noChangeArrowheads="1"/>
            </p:cNvSpPr>
            <p:nvPr/>
          </p:nvSpPr>
          <p:spPr bwMode="auto">
            <a:xfrm>
              <a:off x="5148064" y="3789040"/>
              <a:ext cx="1728192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/>
                <a:t>kolnice</a:t>
              </a:r>
            </a:p>
          </p:txBody>
        </p:sp>
        <p:sp>
          <p:nvSpPr>
            <p:cNvPr id="13347" name="TextovéPole 40"/>
            <p:cNvSpPr txBox="1">
              <a:spLocks noChangeArrowheads="1"/>
            </p:cNvSpPr>
            <p:nvPr/>
          </p:nvSpPr>
          <p:spPr bwMode="auto">
            <a:xfrm>
              <a:off x="6804248" y="4437112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P</a:t>
              </a:r>
            </a:p>
          </p:txBody>
        </p:sp>
        <p:sp>
          <p:nvSpPr>
            <p:cNvPr id="13348" name="TextovéPole 41"/>
            <p:cNvSpPr txBox="1">
              <a:spLocks noChangeArrowheads="1"/>
            </p:cNvSpPr>
            <p:nvPr/>
          </p:nvSpPr>
          <p:spPr bwMode="auto">
            <a:xfrm>
              <a:off x="5220072" y="5229200"/>
              <a:ext cx="108012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/>
                <a:t>průsečík</a:t>
              </a:r>
            </a:p>
          </p:txBody>
        </p:sp>
        <p:cxnSp>
          <p:nvCxnSpPr>
            <p:cNvPr id="45" name="Přímá spojovací šipka 44"/>
            <p:cNvCxnSpPr/>
            <p:nvPr/>
          </p:nvCxnSpPr>
          <p:spPr>
            <a:xfrm flipV="1">
              <a:off x="6156572" y="4797678"/>
              <a:ext cx="647477" cy="503174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319" name="Skupina 53"/>
          <p:cNvGrpSpPr>
            <a:grpSpLocks/>
          </p:cNvGrpSpPr>
          <p:nvPr/>
        </p:nvGrpSpPr>
        <p:grpSpPr bwMode="auto">
          <a:xfrm>
            <a:off x="468313" y="3573463"/>
            <a:ext cx="4032250" cy="2447925"/>
            <a:chOff x="467544" y="3356992"/>
            <a:chExt cx="4032448" cy="2448272"/>
          </a:xfrm>
        </p:grpSpPr>
        <p:sp>
          <p:nvSpPr>
            <p:cNvPr id="13321" name="TextovéPole 37"/>
            <p:cNvSpPr txBox="1">
              <a:spLocks noChangeArrowheads="1"/>
            </p:cNvSpPr>
            <p:nvPr/>
          </p:nvSpPr>
          <p:spPr bwMode="auto">
            <a:xfrm>
              <a:off x="1115616" y="3429000"/>
              <a:ext cx="1728192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/>
                <a:t>různoběžky</a:t>
              </a:r>
            </a:p>
          </p:txBody>
        </p:sp>
        <p:grpSp>
          <p:nvGrpSpPr>
            <p:cNvPr id="13322" name="Skupina 51"/>
            <p:cNvGrpSpPr>
              <a:grpSpLocks/>
            </p:cNvGrpSpPr>
            <p:nvPr/>
          </p:nvGrpSpPr>
          <p:grpSpPr bwMode="auto">
            <a:xfrm>
              <a:off x="467544" y="3356992"/>
              <a:ext cx="4032448" cy="2448272"/>
              <a:chOff x="467544" y="3356992"/>
              <a:chExt cx="4032448" cy="2448272"/>
            </a:xfrm>
          </p:grpSpPr>
          <p:grpSp>
            <p:nvGrpSpPr>
              <p:cNvPr id="13323" name="Skupina 26"/>
              <p:cNvGrpSpPr>
                <a:grpSpLocks/>
              </p:cNvGrpSpPr>
              <p:nvPr/>
            </p:nvGrpSpPr>
            <p:grpSpPr bwMode="auto">
              <a:xfrm>
                <a:off x="467544" y="3356992"/>
                <a:ext cx="4032448" cy="2448272"/>
                <a:chOff x="683568" y="3356992"/>
                <a:chExt cx="4032448" cy="2448272"/>
              </a:xfrm>
            </p:grpSpPr>
            <p:cxnSp>
              <p:nvCxnSpPr>
                <p:cNvPr id="7" name="Přímá spojovací čára 6"/>
                <p:cNvCxnSpPr/>
                <p:nvPr/>
              </p:nvCxnSpPr>
              <p:spPr>
                <a:xfrm>
                  <a:off x="683568" y="4797058"/>
                  <a:ext cx="4032448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Přímá spojovací čára 7"/>
                <p:cNvCxnSpPr/>
                <p:nvPr/>
              </p:nvCxnSpPr>
              <p:spPr>
                <a:xfrm>
                  <a:off x="4212753" y="4679566"/>
                  <a:ext cx="0" cy="215931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ovací čára 8"/>
                <p:cNvCxnSpPr/>
                <p:nvPr/>
              </p:nvCxnSpPr>
              <p:spPr>
                <a:xfrm>
                  <a:off x="1475769" y="4690681"/>
                  <a:ext cx="0" cy="215931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3330" name="TextovéPole 10"/>
                <p:cNvSpPr txBox="1">
                  <a:spLocks noChangeArrowheads="1"/>
                </p:cNvSpPr>
                <p:nvPr/>
              </p:nvSpPr>
              <p:spPr bwMode="auto">
                <a:xfrm>
                  <a:off x="1331640" y="4293096"/>
                  <a:ext cx="432048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/>
                  <a:r>
                    <a:rPr lang="cs-CZ" i="1"/>
                    <a:t>A</a:t>
                  </a:r>
                </a:p>
              </p:txBody>
            </p:sp>
            <p:sp>
              <p:nvSpPr>
                <p:cNvPr id="13331" name="TextovéPole 10"/>
                <p:cNvSpPr txBox="1">
                  <a:spLocks noChangeArrowheads="1"/>
                </p:cNvSpPr>
                <p:nvPr/>
              </p:nvSpPr>
              <p:spPr bwMode="auto">
                <a:xfrm>
                  <a:off x="3995936" y="4293096"/>
                  <a:ext cx="432048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/>
                  <a:r>
                    <a:rPr lang="cs-CZ" i="1"/>
                    <a:t>B</a:t>
                  </a:r>
                </a:p>
              </p:txBody>
            </p:sp>
            <p:cxnSp>
              <p:nvCxnSpPr>
                <p:cNvPr id="15" name="Přímá spojovací čára 14"/>
                <p:cNvCxnSpPr/>
                <p:nvPr/>
              </p:nvCxnSpPr>
              <p:spPr>
                <a:xfrm flipV="1">
                  <a:off x="1907590" y="3356992"/>
                  <a:ext cx="2663956" cy="244827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ovací čára 16"/>
                <p:cNvCxnSpPr/>
                <p:nvPr/>
              </p:nvCxnSpPr>
              <p:spPr>
                <a:xfrm>
                  <a:off x="4085747" y="3671362"/>
                  <a:ext cx="144470" cy="14448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ovací čára 17"/>
                <p:cNvCxnSpPr/>
                <p:nvPr/>
              </p:nvCxnSpPr>
              <p:spPr>
                <a:xfrm>
                  <a:off x="2123501" y="5444850"/>
                  <a:ext cx="144470" cy="144483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3335" name="TextovéPole 18"/>
                <p:cNvSpPr txBox="1">
                  <a:spLocks noChangeArrowheads="1"/>
                </p:cNvSpPr>
                <p:nvPr/>
              </p:nvSpPr>
              <p:spPr bwMode="auto">
                <a:xfrm>
                  <a:off x="3779912" y="3356992"/>
                  <a:ext cx="432048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/>
                  <a:r>
                    <a:rPr lang="cs-CZ" i="1"/>
                    <a:t>D</a:t>
                  </a:r>
                </a:p>
              </p:txBody>
            </p:sp>
            <p:sp>
              <p:nvSpPr>
                <p:cNvPr id="13336" name="TextovéPole 19"/>
                <p:cNvSpPr txBox="1">
                  <a:spLocks noChangeArrowheads="1"/>
                </p:cNvSpPr>
                <p:nvPr/>
              </p:nvSpPr>
              <p:spPr bwMode="auto">
                <a:xfrm>
                  <a:off x="1763688" y="5229200"/>
                  <a:ext cx="432048" cy="369332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/>
                  <a:r>
                    <a:rPr lang="cs-CZ" i="1"/>
                    <a:t>C</a:t>
                  </a:r>
                </a:p>
              </p:txBody>
            </p:sp>
          </p:grpSp>
          <p:sp>
            <p:nvSpPr>
              <p:cNvPr id="13324" name="TextovéPole 39"/>
              <p:cNvSpPr txBox="1">
                <a:spLocks noChangeArrowheads="1"/>
              </p:cNvSpPr>
              <p:nvPr/>
            </p:nvSpPr>
            <p:spPr bwMode="auto">
              <a:xfrm>
                <a:off x="2555776" y="4509120"/>
                <a:ext cx="432048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i="1"/>
                  <a:t>P</a:t>
                </a:r>
              </a:p>
            </p:txBody>
          </p:sp>
          <p:sp>
            <p:nvSpPr>
              <p:cNvPr id="13325" name="TextovéPole 45"/>
              <p:cNvSpPr txBox="1">
                <a:spLocks noChangeArrowheads="1"/>
              </p:cNvSpPr>
              <p:nvPr/>
            </p:nvSpPr>
            <p:spPr bwMode="auto">
              <a:xfrm>
                <a:off x="2915816" y="5013176"/>
                <a:ext cx="108012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/>
                  <a:t>průsečík</a:t>
                </a:r>
              </a:p>
            </p:txBody>
          </p:sp>
          <p:cxnSp>
            <p:nvCxnSpPr>
              <p:cNvPr id="48" name="Přímá spojovací šipka 47"/>
              <p:cNvCxnSpPr/>
              <p:nvPr/>
            </p:nvCxnSpPr>
            <p:spPr>
              <a:xfrm flipH="1" flipV="1">
                <a:off x="2771119" y="4797058"/>
                <a:ext cx="288939" cy="287379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1" name="Nadpis 1"/>
          <p:cNvSpPr txBox="1">
            <a:spLocks/>
          </p:cNvSpPr>
          <p:nvPr/>
        </p:nvSpPr>
        <p:spPr bwMode="auto">
          <a:xfrm>
            <a:off x="0" y="404813"/>
            <a:ext cx="979328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normAutofit fontScale="25000" lnSpcReduction="20000"/>
          </a:bodyPr>
          <a:lstStyle/>
          <a:p>
            <a:pPr algn="ctr" eaLnBrk="0" hangingPunct="0">
              <a:defRPr/>
            </a:pPr>
            <a:r>
              <a:rPr lang="cs-CZ" sz="4000" dirty="0">
                <a:latin typeface="+mj-lt"/>
                <a:ea typeface="+mj-ea"/>
                <a:cs typeface="+mj-cs"/>
              </a:rPr>
              <a:t> </a:t>
            </a:r>
            <a:r>
              <a:rPr lang="cs-CZ" sz="4000" dirty="0">
                <a:ea typeface="+mj-ea"/>
                <a:cs typeface="+mj-cs"/>
              </a:rPr>
              <a:t/>
            </a:r>
            <a:br>
              <a:rPr lang="cs-CZ" sz="4000" dirty="0">
                <a:ea typeface="+mj-ea"/>
                <a:cs typeface="+mj-cs"/>
              </a:rPr>
            </a:br>
            <a:r>
              <a:rPr lang="cs-CZ" sz="12800" b="1" dirty="0">
                <a:solidFill>
                  <a:srgbClr val="990033"/>
                </a:solidFill>
                <a:ea typeface="+mj-ea"/>
              </a:rPr>
              <a:t>Přímky – vzájemná poloha dvou přímek </a:t>
            </a:r>
            <a:r>
              <a:rPr lang="cs-CZ" sz="3200" b="1" dirty="0">
                <a:solidFill>
                  <a:srgbClr val="990033"/>
                </a:solidFill>
                <a:ea typeface="+mj-ea"/>
              </a:rPr>
              <a:t/>
            </a:r>
            <a:br>
              <a:rPr lang="cs-CZ" sz="3200" b="1" dirty="0">
                <a:solidFill>
                  <a:srgbClr val="990033"/>
                </a:solidFill>
                <a:ea typeface="+mj-ea"/>
              </a:rPr>
            </a:br>
            <a:endParaRPr lang="cs-CZ" sz="3200" b="1" dirty="0">
              <a:solidFill>
                <a:srgbClr val="990033"/>
              </a:solidFill>
              <a:ea typeface="+mj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 idx="4294967295"/>
          </p:nvPr>
        </p:nvSpPr>
        <p:spPr>
          <a:xfrm>
            <a:off x="179388" y="1412875"/>
            <a:ext cx="9144000" cy="1042988"/>
          </a:xfrm>
        </p:spPr>
        <p:txBody>
          <a:bodyPr/>
          <a:lstStyle/>
          <a:p>
            <a:pPr algn="l"/>
            <a:r>
              <a:rPr lang="cs-CZ" sz="2800" b="1" smtClean="0">
                <a:latin typeface="Arial" charset="0"/>
                <a:cs typeface="Arial" charset="0"/>
              </a:rPr>
              <a:t>     </a:t>
            </a:r>
            <a:r>
              <a:rPr lang="cs-CZ" sz="2800" b="1" smtClean="0">
                <a:solidFill>
                  <a:schemeClr val="hlink"/>
                </a:solidFill>
                <a:latin typeface="Arial" charset="0"/>
                <a:cs typeface="Arial" charset="0"/>
              </a:rPr>
              <a:t>Přímky totožné (splývající)</a:t>
            </a:r>
            <a:r>
              <a:rPr lang="cs-CZ" sz="2800" b="1" smtClean="0"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14339" name="Obdélník 3"/>
          <p:cNvSpPr>
            <a:spLocks noChangeArrowheads="1"/>
          </p:cNvSpPr>
          <p:nvPr/>
        </p:nvSpPr>
        <p:spPr bwMode="auto">
          <a:xfrm>
            <a:off x="323850" y="2276475"/>
            <a:ext cx="8640763" cy="98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sz="2400"/>
              <a:t>dvě přímky, které leží na sobě a splývají v jednu </a:t>
            </a:r>
          </a:p>
          <a:p>
            <a:pPr marL="285750" indent="-285750">
              <a:spcBef>
                <a:spcPts val="1200"/>
              </a:spcBef>
              <a:buFont typeface="Arial" charset="0"/>
              <a:buChar char="•"/>
            </a:pPr>
            <a:r>
              <a:rPr lang="cs-CZ" sz="2400"/>
              <a:t>protínají se všech bodech, nazývají se přímky totožné</a:t>
            </a:r>
          </a:p>
        </p:txBody>
      </p:sp>
      <p:sp>
        <p:nvSpPr>
          <p:cNvPr id="14340" name="Obdélník 4"/>
          <p:cNvSpPr>
            <a:spLocks noChangeArrowheads="1"/>
          </p:cNvSpPr>
          <p:nvPr/>
        </p:nvSpPr>
        <p:spPr bwMode="auto">
          <a:xfrm>
            <a:off x="3059113" y="6021388"/>
            <a:ext cx="534035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11 Totožné přímky, určeny body AB a CD</a:t>
            </a:r>
          </a:p>
        </p:txBody>
      </p:sp>
      <p:grpSp>
        <p:nvGrpSpPr>
          <p:cNvPr id="14341" name="Skupina 25"/>
          <p:cNvGrpSpPr>
            <a:grpSpLocks/>
          </p:cNvGrpSpPr>
          <p:nvPr/>
        </p:nvGrpSpPr>
        <p:grpSpPr bwMode="auto">
          <a:xfrm>
            <a:off x="755650" y="4005263"/>
            <a:ext cx="5903913" cy="614362"/>
            <a:chOff x="755576" y="3645024"/>
            <a:chExt cx="5904656" cy="613816"/>
          </a:xfrm>
        </p:grpSpPr>
        <p:cxnSp>
          <p:nvCxnSpPr>
            <p:cNvPr id="14" name="Přímá spojovací čára 13"/>
            <p:cNvCxnSpPr/>
            <p:nvPr/>
          </p:nvCxnSpPr>
          <p:spPr>
            <a:xfrm>
              <a:off x="6083896" y="4043132"/>
              <a:ext cx="0" cy="2157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755576" y="4149400"/>
              <a:ext cx="590465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1042950" y="4043132"/>
              <a:ext cx="0" cy="2157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46" name="TextovéPole 10"/>
            <p:cNvSpPr txBox="1">
              <a:spLocks noChangeArrowheads="1"/>
            </p:cNvSpPr>
            <p:nvPr/>
          </p:nvSpPr>
          <p:spPr bwMode="auto">
            <a:xfrm>
              <a:off x="899592" y="3645024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A</a:t>
              </a:r>
            </a:p>
          </p:txBody>
        </p:sp>
        <p:sp>
          <p:nvSpPr>
            <p:cNvPr id="14347" name="TextovéPole 10"/>
            <p:cNvSpPr txBox="1">
              <a:spLocks noChangeArrowheads="1"/>
            </p:cNvSpPr>
            <p:nvPr/>
          </p:nvSpPr>
          <p:spPr bwMode="auto">
            <a:xfrm>
              <a:off x="6012160" y="3717032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D</a:t>
              </a:r>
            </a:p>
          </p:txBody>
        </p:sp>
        <p:cxnSp>
          <p:nvCxnSpPr>
            <p:cNvPr id="21" name="Přímá spojovací čára 20"/>
            <p:cNvCxnSpPr/>
            <p:nvPr/>
          </p:nvCxnSpPr>
          <p:spPr>
            <a:xfrm>
              <a:off x="1908246" y="4043132"/>
              <a:ext cx="0" cy="2157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49" name="TextovéPole 10"/>
            <p:cNvSpPr txBox="1">
              <a:spLocks noChangeArrowheads="1"/>
            </p:cNvSpPr>
            <p:nvPr/>
          </p:nvSpPr>
          <p:spPr bwMode="auto">
            <a:xfrm>
              <a:off x="1763688" y="3645024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C</a:t>
              </a:r>
            </a:p>
          </p:txBody>
        </p:sp>
        <p:cxnSp>
          <p:nvCxnSpPr>
            <p:cNvPr id="23" name="Přímá spojovací čára 22"/>
            <p:cNvCxnSpPr/>
            <p:nvPr/>
          </p:nvCxnSpPr>
          <p:spPr>
            <a:xfrm>
              <a:off x="5436115" y="4043132"/>
              <a:ext cx="0" cy="21570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51" name="TextovéPole 10"/>
            <p:cNvSpPr txBox="1">
              <a:spLocks noChangeArrowheads="1"/>
            </p:cNvSpPr>
            <p:nvPr/>
          </p:nvSpPr>
          <p:spPr bwMode="auto">
            <a:xfrm>
              <a:off x="5364088" y="3717032"/>
              <a:ext cx="4320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B</a:t>
              </a:r>
            </a:p>
          </p:txBody>
        </p:sp>
      </p:grpSp>
      <p:sp>
        <p:nvSpPr>
          <p:cNvPr id="25" name="Nadpis 1"/>
          <p:cNvSpPr txBox="1">
            <a:spLocks/>
          </p:cNvSpPr>
          <p:nvPr/>
        </p:nvSpPr>
        <p:spPr bwMode="auto">
          <a:xfrm>
            <a:off x="0" y="476250"/>
            <a:ext cx="914400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normAutofit fontScale="25000" lnSpcReduction="20000"/>
          </a:bodyPr>
          <a:lstStyle/>
          <a:p>
            <a:pPr algn="ctr" eaLnBrk="0" hangingPunct="0">
              <a:defRPr/>
            </a:pPr>
            <a:r>
              <a:rPr lang="cs-CZ" sz="12800" dirty="0">
                <a:latin typeface="Arial" pitchFamily="34" charset="0"/>
                <a:ea typeface="+mj-ea"/>
                <a:cs typeface="Arial" pitchFamily="34" charset="0"/>
              </a:rPr>
              <a:t> </a:t>
            </a:r>
            <a:br>
              <a:rPr lang="cs-CZ" sz="12800" dirty="0"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12800" b="1" dirty="0">
                <a:solidFill>
                  <a:srgbClr val="990033"/>
                </a:solidFill>
                <a:latin typeface="Arial" pitchFamily="34" charset="0"/>
                <a:ea typeface="+mj-ea"/>
                <a:cs typeface="Arial" pitchFamily="34" charset="0"/>
              </a:rPr>
              <a:t>Přímky – vzájemná poloha dvou přímek </a:t>
            </a:r>
            <a:r>
              <a:rPr lang="cs-CZ" sz="3200" b="1" dirty="0">
                <a:solidFill>
                  <a:srgbClr val="990033"/>
                </a:solidFill>
                <a:ea typeface="+mj-ea"/>
              </a:rPr>
              <a:t/>
            </a:r>
            <a:br>
              <a:rPr lang="cs-CZ" sz="3200" b="1" dirty="0">
                <a:solidFill>
                  <a:srgbClr val="990033"/>
                </a:solidFill>
                <a:ea typeface="+mj-ea"/>
              </a:rPr>
            </a:br>
            <a:endParaRPr lang="cs-CZ" sz="3200" b="1" dirty="0">
              <a:solidFill>
                <a:srgbClr val="990033"/>
              </a:solidFill>
              <a:ea typeface="+mj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Polopřímka</a:t>
            </a:r>
          </a:p>
        </p:txBody>
      </p:sp>
      <p:sp>
        <p:nvSpPr>
          <p:cNvPr id="15363" name="Obdélník 2"/>
          <p:cNvSpPr>
            <a:spLocks noChangeArrowheads="1"/>
          </p:cNvSpPr>
          <p:nvPr/>
        </p:nvSpPr>
        <p:spPr bwMode="auto">
          <a:xfrm>
            <a:off x="107950" y="908050"/>
            <a:ext cx="8785225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sz="2800">
                <a:solidFill>
                  <a:schemeClr val="hlink"/>
                </a:solidFill>
              </a:rPr>
              <a:t>polopřímka je část přímky, která vznikne rozdělením přímky jedním bodem → ten se nazývá počáteční bod polopřímky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800"/>
              <a:t>pro určení polopřímky se na polopřímce volí další bod různý od počátečního bodu, tento se nazývá pomocný bod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800"/>
              <a:t>znázorňuje rovnou čarou jdoucí od počátečního bodu přes pomocný bod dále</a:t>
            </a:r>
          </a:p>
        </p:txBody>
      </p:sp>
      <p:sp>
        <p:nvSpPr>
          <p:cNvPr id="15364" name="Obdélník 3"/>
          <p:cNvSpPr>
            <a:spLocks noChangeArrowheads="1"/>
          </p:cNvSpPr>
          <p:nvPr/>
        </p:nvSpPr>
        <p:spPr bwMode="auto">
          <a:xfrm>
            <a:off x="2987584" y="6237288"/>
            <a:ext cx="558006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12 Polopřímka</a:t>
            </a:r>
          </a:p>
        </p:txBody>
      </p:sp>
      <p:grpSp>
        <p:nvGrpSpPr>
          <p:cNvPr id="15365" name="Skupina 11"/>
          <p:cNvGrpSpPr>
            <a:grpSpLocks/>
          </p:cNvGrpSpPr>
          <p:nvPr/>
        </p:nvGrpSpPr>
        <p:grpSpPr bwMode="auto">
          <a:xfrm>
            <a:off x="395288" y="4797425"/>
            <a:ext cx="4105275" cy="503238"/>
            <a:chOff x="395536" y="4581128"/>
            <a:chExt cx="4105027" cy="503635"/>
          </a:xfrm>
        </p:grpSpPr>
        <p:cxnSp>
          <p:nvCxnSpPr>
            <p:cNvPr id="7" name="Přímá spojovací čára 6"/>
            <p:cNvCxnSpPr/>
            <p:nvPr/>
          </p:nvCxnSpPr>
          <p:spPr>
            <a:xfrm>
              <a:off x="539989" y="5013269"/>
              <a:ext cx="396057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3276674" y="4941775"/>
              <a:ext cx="0" cy="14298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539989" y="4941775"/>
              <a:ext cx="0" cy="14298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371" name="TextovéPole 10"/>
            <p:cNvSpPr txBox="1">
              <a:spLocks noChangeArrowheads="1"/>
            </p:cNvSpPr>
            <p:nvPr/>
          </p:nvSpPr>
          <p:spPr bwMode="auto">
            <a:xfrm>
              <a:off x="395536" y="4581128"/>
              <a:ext cx="360362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A</a:t>
              </a:r>
            </a:p>
          </p:txBody>
        </p:sp>
        <p:sp>
          <p:nvSpPr>
            <p:cNvPr id="15372" name="TextovéPole 11"/>
            <p:cNvSpPr txBox="1">
              <a:spLocks noChangeArrowheads="1"/>
            </p:cNvSpPr>
            <p:nvPr/>
          </p:nvSpPr>
          <p:spPr bwMode="auto">
            <a:xfrm>
              <a:off x="2987675" y="4581525"/>
              <a:ext cx="360363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B</a:t>
              </a:r>
            </a:p>
          </p:txBody>
        </p:sp>
      </p:grpSp>
      <p:sp>
        <p:nvSpPr>
          <p:cNvPr id="15366" name="TextovéPole 12"/>
          <p:cNvSpPr txBox="1">
            <a:spLocks noChangeArrowheads="1"/>
          </p:cNvSpPr>
          <p:nvPr/>
        </p:nvSpPr>
        <p:spPr bwMode="auto">
          <a:xfrm>
            <a:off x="6011863" y="4941888"/>
            <a:ext cx="2160587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polopřímka… </a:t>
            </a:r>
            <a:r>
              <a:rPr lang="cs-CZ" dirty="0" smtClean="0"/>
              <a:t>   </a:t>
            </a:r>
            <a:r>
              <a:rPr lang="cs-CZ" i="1" dirty="0" smtClean="0"/>
              <a:t>AB</a:t>
            </a:r>
            <a:endParaRPr lang="cs-CZ" i="1" dirty="0"/>
          </a:p>
          <a:p>
            <a:pPr eaLnBrk="1" hangingPunct="1"/>
            <a:r>
              <a:rPr lang="cs-CZ" dirty="0"/>
              <a:t>počáteční bod… </a:t>
            </a:r>
            <a:r>
              <a:rPr lang="cs-CZ" i="1" dirty="0"/>
              <a:t>A</a:t>
            </a:r>
          </a:p>
          <a:p>
            <a:pPr eaLnBrk="1" hangingPunct="1"/>
            <a:r>
              <a:rPr lang="cs-CZ" dirty="0"/>
              <a:t>pomocný bod… </a:t>
            </a:r>
            <a:r>
              <a:rPr lang="cs-CZ" i="1" dirty="0"/>
              <a:t>B</a:t>
            </a:r>
            <a:r>
              <a:rPr lang="cs-CZ" dirty="0"/>
              <a:t> 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7452320" y="508518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5" name="Skupina 24"/>
          <p:cNvGrpSpPr/>
          <p:nvPr/>
        </p:nvGrpSpPr>
        <p:grpSpPr>
          <a:xfrm>
            <a:off x="7524328" y="5085184"/>
            <a:ext cx="216917" cy="81836"/>
            <a:chOff x="7452320" y="5050800"/>
            <a:chExt cx="288925" cy="71624"/>
          </a:xfrm>
        </p:grpSpPr>
        <p:cxnSp>
          <p:nvCxnSpPr>
            <p:cNvPr id="15" name="Přímá spojovací šipka 14"/>
            <p:cNvCxnSpPr/>
            <p:nvPr/>
          </p:nvCxnSpPr>
          <p:spPr>
            <a:xfrm>
              <a:off x="7452320" y="5085184"/>
              <a:ext cx="288925" cy="0"/>
            </a:xfrm>
            <a:prstGeom prst="straightConnector1">
              <a:avLst/>
            </a:prstGeom>
            <a:ln>
              <a:solidFill>
                <a:schemeClr val="tx1"/>
              </a:solidFill>
              <a:bevel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7452320" y="5050800"/>
              <a:ext cx="0" cy="716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Úsečka</a:t>
            </a:r>
          </a:p>
        </p:txBody>
      </p:sp>
      <p:sp>
        <p:nvSpPr>
          <p:cNvPr id="16387" name="Obdélník 2"/>
          <p:cNvSpPr>
            <a:spLocks noChangeArrowheads="1"/>
          </p:cNvSpPr>
          <p:nvPr/>
        </p:nvSpPr>
        <p:spPr bwMode="auto">
          <a:xfrm>
            <a:off x="297731" y="1260117"/>
            <a:ext cx="9036050" cy="310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sz="2800" dirty="0"/>
              <a:t>úsečka je část přímky </a:t>
            </a:r>
            <a:r>
              <a:rPr lang="cs-CZ" sz="2800" b="1" dirty="0">
                <a:solidFill>
                  <a:srgbClr val="33CC33"/>
                </a:solidFill>
              </a:rPr>
              <a:t>mezi dvěma body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800" dirty="0"/>
              <a:t>určující body úsečky se nazývají </a:t>
            </a:r>
            <a:r>
              <a:rPr lang="cs-CZ" sz="2800" b="1" dirty="0">
                <a:solidFill>
                  <a:srgbClr val="33CC33"/>
                </a:solidFill>
              </a:rPr>
              <a:t>krajní </a:t>
            </a:r>
            <a:r>
              <a:rPr lang="cs-CZ" sz="2800" b="1" dirty="0" smtClean="0">
                <a:solidFill>
                  <a:srgbClr val="33CC33"/>
                </a:solidFill>
              </a:rPr>
              <a:t>body</a:t>
            </a:r>
          </a:p>
          <a:p>
            <a:r>
              <a:rPr lang="cs-CZ" sz="2800" b="1" dirty="0">
                <a:solidFill>
                  <a:srgbClr val="33CC33"/>
                </a:solidFill>
              </a:rPr>
              <a:t> </a:t>
            </a:r>
            <a:r>
              <a:rPr lang="cs-CZ" sz="2800" b="1" dirty="0" smtClean="0">
                <a:solidFill>
                  <a:srgbClr val="33CC33"/>
                </a:solidFill>
              </a:rPr>
              <a:t> </a:t>
            </a:r>
            <a:r>
              <a:rPr lang="cs-CZ" sz="2800" dirty="0" smtClean="0"/>
              <a:t> </a:t>
            </a:r>
            <a:r>
              <a:rPr lang="cs-CZ" sz="2800" dirty="0"/>
              <a:t>úsečky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800" dirty="0"/>
              <a:t>úsečka se znázorňuje rovnou čarou mezi jejími krajními body, zapisuje se pomocí svých krajních bodů, případně malým písmenem</a:t>
            </a:r>
          </a:p>
          <a:p>
            <a:pPr marL="285750" indent="-285750">
              <a:buFont typeface="Arial" charset="0"/>
              <a:buChar char="•"/>
            </a:pPr>
            <a:r>
              <a:rPr lang="cs-CZ" sz="2800" dirty="0"/>
              <a:t>úsečka má velikost</a:t>
            </a:r>
          </a:p>
        </p:txBody>
      </p:sp>
      <p:sp>
        <p:nvSpPr>
          <p:cNvPr id="16388" name="Obdélník 3"/>
          <p:cNvSpPr>
            <a:spLocks noChangeArrowheads="1"/>
          </p:cNvSpPr>
          <p:nvPr/>
        </p:nvSpPr>
        <p:spPr bwMode="auto">
          <a:xfrm>
            <a:off x="7020272" y="6092824"/>
            <a:ext cx="15113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13 Úsečka</a:t>
            </a:r>
          </a:p>
          <a:p>
            <a:pPr algn="r"/>
            <a:endParaRPr lang="cs-CZ" sz="1200" b="1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755650" y="5157788"/>
            <a:ext cx="345598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55650" y="5084763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211638" y="5084763"/>
            <a:ext cx="0" cy="1444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2" name="TextovéPole 17"/>
          <p:cNvSpPr txBox="1">
            <a:spLocks noChangeArrowheads="1"/>
          </p:cNvSpPr>
          <p:nvPr/>
        </p:nvSpPr>
        <p:spPr bwMode="auto">
          <a:xfrm>
            <a:off x="611188" y="4724400"/>
            <a:ext cx="3603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i="1"/>
              <a:t>A</a:t>
            </a:r>
          </a:p>
        </p:txBody>
      </p:sp>
      <p:sp>
        <p:nvSpPr>
          <p:cNvPr id="16393" name="TextovéPole 18"/>
          <p:cNvSpPr txBox="1">
            <a:spLocks noChangeArrowheads="1"/>
          </p:cNvSpPr>
          <p:nvPr/>
        </p:nvSpPr>
        <p:spPr bwMode="auto">
          <a:xfrm>
            <a:off x="3995738" y="4724400"/>
            <a:ext cx="3603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i="1"/>
              <a:t>B</a:t>
            </a:r>
          </a:p>
        </p:txBody>
      </p:sp>
      <p:sp>
        <p:nvSpPr>
          <p:cNvPr id="16394" name="TextovéPole 19"/>
          <p:cNvSpPr txBox="1">
            <a:spLocks noChangeArrowheads="1"/>
          </p:cNvSpPr>
          <p:nvPr/>
        </p:nvSpPr>
        <p:spPr bwMode="auto">
          <a:xfrm>
            <a:off x="5003800" y="4292600"/>
            <a:ext cx="302418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přímka…    </a:t>
            </a:r>
            <a:r>
              <a:rPr lang="cs-CZ" i="1" dirty="0" smtClean="0"/>
              <a:t>p</a:t>
            </a:r>
            <a:endParaRPr lang="cs-CZ" i="1" dirty="0"/>
          </a:p>
          <a:p>
            <a:pPr eaLnBrk="1" hangingPunct="1"/>
            <a:r>
              <a:rPr lang="cs-CZ" dirty="0"/>
              <a:t>úsečka…</a:t>
            </a:r>
            <a:r>
              <a:rPr lang="cs-CZ" i="1" dirty="0"/>
              <a:t> AB, a</a:t>
            </a:r>
          </a:p>
          <a:p>
            <a:pPr eaLnBrk="1" hangingPunct="1"/>
            <a:r>
              <a:rPr lang="cs-CZ" dirty="0"/>
              <a:t>krajní body úsečky… </a:t>
            </a:r>
            <a:r>
              <a:rPr lang="cs-CZ" i="1" dirty="0"/>
              <a:t>A, B  </a:t>
            </a:r>
            <a:endParaRPr lang="cs-CZ" dirty="0"/>
          </a:p>
          <a:p>
            <a:pPr eaLnBrk="1" hangingPunct="1"/>
            <a:r>
              <a:rPr lang="cs-CZ" dirty="0"/>
              <a:t>velikost úsečky… </a:t>
            </a:r>
            <a:r>
              <a:rPr lang="cs-CZ" dirty="0" smtClean="0"/>
              <a:t>│</a:t>
            </a:r>
            <a:r>
              <a:rPr lang="cs-CZ" i="1" dirty="0" smtClean="0"/>
              <a:t>AB</a:t>
            </a:r>
            <a:r>
              <a:rPr lang="cs-CZ" dirty="0"/>
              <a:t>│</a:t>
            </a:r>
          </a:p>
        </p:txBody>
      </p:sp>
      <p:sp>
        <p:nvSpPr>
          <p:cNvPr id="16395" name="TextovéPole 23"/>
          <p:cNvSpPr txBox="1">
            <a:spLocks noChangeArrowheads="1"/>
          </p:cNvSpPr>
          <p:nvPr/>
        </p:nvSpPr>
        <p:spPr bwMode="auto">
          <a:xfrm>
            <a:off x="4356100" y="4868863"/>
            <a:ext cx="3603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i="1"/>
              <a:t>p</a:t>
            </a: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323850" y="5157788"/>
            <a:ext cx="4248150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7" name="TextovéPole 25"/>
          <p:cNvSpPr txBox="1">
            <a:spLocks noChangeArrowheads="1"/>
          </p:cNvSpPr>
          <p:nvPr/>
        </p:nvSpPr>
        <p:spPr bwMode="auto">
          <a:xfrm>
            <a:off x="2195513" y="4797425"/>
            <a:ext cx="3603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i="1"/>
              <a:t>a</a:t>
            </a:r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2808000" y="3700800"/>
            <a:ext cx="252412" cy="0"/>
          </a:xfrm>
          <a:prstGeom prst="straightConnector1">
            <a:avLst/>
          </a:prstGeom>
          <a:ln w="9525">
            <a:solidFill>
              <a:schemeClr val="tx1"/>
            </a:solidFill>
            <a:headEnd type="triangle" w="sm" len="sm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8"/>
          <p:cNvCxnSpPr/>
          <p:nvPr/>
        </p:nvCxnSpPr>
        <p:spPr>
          <a:xfrm>
            <a:off x="6012160" y="4509120"/>
            <a:ext cx="252412" cy="0"/>
          </a:xfrm>
          <a:prstGeom prst="straightConnector1">
            <a:avLst/>
          </a:prstGeom>
          <a:ln w="9525">
            <a:solidFill>
              <a:schemeClr val="tx1"/>
            </a:solidFill>
            <a:headEnd type="triangle" w="sm" len="sm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</a:rPr>
              <a:t>Polorovina</a:t>
            </a:r>
          </a:p>
        </p:txBody>
      </p:sp>
      <p:sp>
        <p:nvSpPr>
          <p:cNvPr id="17411" name="Rectangle 3"/>
          <p:cNvSpPr>
            <a:spLocks noGrp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r>
              <a:rPr lang="cs-CZ" sz="2800" b="1" smtClean="0">
                <a:solidFill>
                  <a:schemeClr val="hlink"/>
                </a:solidFill>
                <a:latin typeface="Arial" charset="0"/>
              </a:rPr>
              <a:t>polorovina</a:t>
            </a:r>
            <a:r>
              <a:rPr lang="cs-CZ" sz="2800" smtClean="0">
                <a:latin typeface="Arial" charset="0"/>
              </a:rPr>
              <a:t> je část </a:t>
            </a:r>
            <a:r>
              <a:rPr lang="cs-CZ" sz="2800" b="1" smtClean="0">
                <a:solidFill>
                  <a:srgbClr val="33CC33"/>
                </a:solidFill>
                <a:latin typeface="Arial" charset="0"/>
              </a:rPr>
              <a:t>roviny</a:t>
            </a:r>
            <a:r>
              <a:rPr lang="cs-CZ" sz="2800" smtClean="0">
                <a:latin typeface="Arial" charset="0"/>
              </a:rPr>
              <a:t>, která vznikne rozdělením roviny jednou </a:t>
            </a:r>
            <a:r>
              <a:rPr lang="cs-CZ" sz="2800" b="1" smtClean="0">
                <a:solidFill>
                  <a:srgbClr val="33CC33"/>
                </a:solidFill>
                <a:latin typeface="Arial" charset="0"/>
              </a:rPr>
              <a:t>přímkou</a:t>
            </a:r>
            <a:endParaRPr lang="cs-CZ" sz="2800" smtClean="0">
              <a:latin typeface="Arial" charset="0"/>
            </a:endParaRPr>
          </a:p>
          <a:p>
            <a:r>
              <a:rPr lang="cs-CZ" sz="2800" smtClean="0">
                <a:latin typeface="Arial" charset="0"/>
              </a:rPr>
              <a:t>přímka, která rozdělila rovinu, se nazývá </a:t>
            </a:r>
            <a:r>
              <a:rPr lang="cs-CZ" sz="2800" b="1" smtClean="0">
                <a:solidFill>
                  <a:srgbClr val="33CC33"/>
                </a:solidFill>
                <a:latin typeface="Arial" charset="0"/>
              </a:rPr>
              <a:t>hraniční přímka poloroviny;</a:t>
            </a:r>
            <a:r>
              <a:rPr lang="cs-CZ" sz="2800" smtClean="0">
                <a:latin typeface="Arial" charset="0"/>
              </a:rPr>
              <a:t> pro bližší určení poloroviny se v polorovině volí další bod neležící na hraniční přímce, tento bod se nazývá </a:t>
            </a:r>
            <a:r>
              <a:rPr lang="cs-CZ" sz="2800" b="1" smtClean="0">
                <a:solidFill>
                  <a:srgbClr val="33CC33"/>
                </a:solidFill>
                <a:latin typeface="Arial" charset="0"/>
              </a:rPr>
              <a:t>pomocný bod</a:t>
            </a:r>
            <a:endParaRPr lang="cs-CZ" sz="2800" smtClean="0">
              <a:latin typeface="Arial" charset="0"/>
            </a:endParaRPr>
          </a:p>
        </p:txBody>
      </p:sp>
      <p:sp>
        <p:nvSpPr>
          <p:cNvPr id="17412" name="Text Box 6"/>
          <p:cNvSpPr txBox="1">
            <a:spLocks noChangeArrowheads="1"/>
          </p:cNvSpPr>
          <p:nvPr/>
        </p:nvSpPr>
        <p:spPr bwMode="auto">
          <a:xfrm>
            <a:off x="6732240" y="6165304"/>
            <a:ext cx="187325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1200" i="1" dirty="0"/>
              <a:t>Obr. 14 Polorovina</a:t>
            </a:r>
          </a:p>
        </p:txBody>
      </p:sp>
      <p:grpSp>
        <p:nvGrpSpPr>
          <p:cNvPr id="17413" name="Skupina 33"/>
          <p:cNvGrpSpPr>
            <a:grpSpLocks/>
          </p:cNvGrpSpPr>
          <p:nvPr/>
        </p:nvGrpSpPr>
        <p:grpSpPr bwMode="auto">
          <a:xfrm>
            <a:off x="1331640" y="4509120"/>
            <a:ext cx="2555875" cy="1666875"/>
            <a:chOff x="1331640" y="4509120"/>
            <a:chExt cx="2556504" cy="1665476"/>
          </a:xfrm>
        </p:grpSpPr>
        <p:sp>
          <p:nvSpPr>
            <p:cNvPr id="17417" name="TextovéPole 16"/>
            <p:cNvSpPr txBox="1">
              <a:spLocks noChangeArrowheads="1"/>
            </p:cNvSpPr>
            <p:nvPr/>
          </p:nvSpPr>
          <p:spPr bwMode="auto">
            <a:xfrm>
              <a:off x="2915816" y="4941168"/>
              <a:ext cx="36004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cs-CZ" i="1"/>
                <a:t>A</a:t>
              </a:r>
            </a:p>
          </p:txBody>
        </p:sp>
        <p:grpSp>
          <p:nvGrpSpPr>
            <p:cNvPr id="17418" name="Skupina 31"/>
            <p:cNvGrpSpPr>
              <a:grpSpLocks/>
            </p:cNvGrpSpPr>
            <p:nvPr/>
          </p:nvGrpSpPr>
          <p:grpSpPr bwMode="auto">
            <a:xfrm>
              <a:off x="1331640" y="4509120"/>
              <a:ext cx="2556504" cy="1665476"/>
              <a:chOff x="1331640" y="4509120"/>
              <a:chExt cx="2556504" cy="1665476"/>
            </a:xfrm>
          </p:grpSpPr>
          <p:cxnSp>
            <p:nvCxnSpPr>
              <p:cNvPr id="7" name="Přímá spojovací čára 6"/>
              <p:cNvCxnSpPr/>
              <p:nvPr/>
            </p:nvCxnSpPr>
            <p:spPr>
              <a:xfrm flipV="1">
                <a:off x="1331640" y="4509120"/>
                <a:ext cx="1511672" cy="1655959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>
                <a:off x="2592425" y="4797803"/>
                <a:ext cx="1295719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>
                <a:off x="1800067" y="5660678"/>
                <a:ext cx="1295719" cy="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flipH="1">
                <a:off x="3095786" y="4797803"/>
                <a:ext cx="792358" cy="862875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423" name="TextovéPole 15"/>
              <p:cNvSpPr txBox="1">
                <a:spLocks noChangeArrowheads="1"/>
              </p:cNvSpPr>
              <p:nvPr/>
            </p:nvSpPr>
            <p:spPr bwMode="auto">
              <a:xfrm>
                <a:off x="1547664" y="5805264"/>
                <a:ext cx="36004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i="1"/>
                  <a:t>p</a:t>
                </a:r>
              </a:p>
            </p:txBody>
          </p:sp>
          <p:sp>
            <p:nvSpPr>
              <p:cNvPr id="17424" name="TextovéPole 17"/>
              <p:cNvSpPr txBox="1">
                <a:spLocks noChangeArrowheads="1"/>
              </p:cNvSpPr>
              <p:nvPr/>
            </p:nvSpPr>
            <p:spPr bwMode="auto">
              <a:xfrm>
                <a:off x="2771800" y="5013176"/>
                <a:ext cx="36004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cs-CZ" i="1"/>
                  <a:t>+</a:t>
                </a:r>
              </a:p>
            </p:txBody>
          </p:sp>
        </p:grpSp>
      </p:grpSp>
      <p:sp>
        <p:nvSpPr>
          <p:cNvPr id="17415" name="TextovéPole 20"/>
          <p:cNvSpPr txBox="1">
            <a:spLocks noChangeArrowheads="1"/>
          </p:cNvSpPr>
          <p:nvPr/>
        </p:nvSpPr>
        <p:spPr bwMode="auto">
          <a:xfrm>
            <a:off x="5148263" y="4868863"/>
            <a:ext cx="237648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polorovina… </a:t>
            </a:r>
            <a:r>
              <a:rPr lang="cs-CZ" dirty="0" smtClean="0"/>
              <a:t>     </a:t>
            </a:r>
            <a:r>
              <a:rPr lang="cs-CZ" i="1" dirty="0" err="1" smtClean="0"/>
              <a:t>pA</a:t>
            </a:r>
            <a:endParaRPr lang="cs-CZ" i="1" dirty="0"/>
          </a:p>
          <a:p>
            <a:pPr eaLnBrk="1" hangingPunct="1"/>
            <a:r>
              <a:rPr lang="cs-CZ" dirty="0"/>
              <a:t>hraniční přímka… </a:t>
            </a:r>
            <a:r>
              <a:rPr lang="cs-CZ" i="1" dirty="0"/>
              <a:t>p</a:t>
            </a:r>
          </a:p>
          <a:p>
            <a:pPr eaLnBrk="1" hangingPunct="1"/>
            <a:r>
              <a:rPr lang="cs-CZ" dirty="0"/>
              <a:t>pomocný bod… </a:t>
            </a:r>
            <a:r>
              <a:rPr lang="cs-CZ" i="1" dirty="0"/>
              <a:t>A</a:t>
            </a:r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6623781" y="5042634"/>
            <a:ext cx="216917" cy="81836"/>
            <a:chOff x="7452320" y="5050800"/>
            <a:chExt cx="288925" cy="71624"/>
          </a:xfrm>
        </p:grpSpPr>
        <p:cxnSp>
          <p:nvCxnSpPr>
            <p:cNvPr id="21" name="Přímá spojovací šipka 14"/>
            <p:cNvCxnSpPr/>
            <p:nvPr/>
          </p:nvCxnSpPr>
          <p:spPr>
            <a:xfrm>
              <a:off x="7452320" y="5085184"/>
              <a:ext cx="288925" cy="0"/>
            </a:xfrm>
            <a:prstGeom prst="straightConnector1">
              <a:avLst/>
            </a:prstGeom>
            <a:ln>
              <a:solidFill>
                <a:schemeClr val="tx1"/>
              </a:solidFill>
              <a:bevel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19"/>
            <p:cNvCxnSpPr/>
            <p:nvPr/>
          </p:nvCxnSpPr>
          <p:spPr>
            <a:xfrm>
              <a:off x="7452320" y="5050800"/>
              <a:ext cx="0" cy="716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smtClean="0">
                <a:latin typeface="Arial" charset="0"/>
                <a:cs typeface="Arial" charset="0"/>
              </a:rPr>
              <a:t>Čím se zabývá geometrie a její část planimetrie?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Definujte pojem bod, jak se značí, jaké znáte nejvíce využívané body.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Definujte, znázorněte a popište přímku.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Charakterizujte vzájemné polohy dvou přímek.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Definujte, znázorněte a popište polopřímku.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Definujte, znázorněte a popište úsečku.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Jak vznikne polorovina?</a:t>
            </a:r>
          </a:p>
          <a:p>
            <a:endParaRPr lang="cs-CZ" sz="2400" smtClean="0">
              <a:latin typeface="Arial" charset="0"/>
              <a:cs typeface="Arial" charset="0"/>
            </a:endParaRPr>
          </a:p>
          <a:p>
            <a:r>
              <a:rPr lang="cs-CZ" sz="24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Odpovědi na jednotlivé otázky najdeš v prezentaci.</a:t>
            </a:r>
            <a:endParaRPr lang="cs-CZ" sz="2400" smtClean="0">
              <a:latin typeface="Arial" charset="0"/>
              <a:cs typeface="Arial" charset="0"/>
            </a:endParaRPr>
          </a:p>
          <a:p>
            <a:endParaRPr lang="cs-CZ" sz="24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Font typeface="Arial" charset="0"/>
              <a:buNone/>
              <a:defRPr/>
            </a:pPr>
            <a:r>
              <a:rPr lang="cs-CZ" sz="1800" dirty="0">
                <a:latin typeface="Arial" charset="0"/>
              </a:rPr>
              <a:t>O</a:t>
            </a:r>
            <a:r>
              <a:rPr lang="cs-CZ" sz="1800" dirty="0" smtClean="0">
                <a:latin typeface="Arial" charset="0"/>
              </a:rPr>
              <a:t>brázky: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Obr.6: Pythagoras. In: </a:t>
            </a:r>
            <a:r>
              <a:rPr lang="cs-CZ" sz="1800" i="1" dirty="0" err="1" smtClean="0">
                <a:latin typeface="Arial" charset="0"/>
              </a:rPr>
              <a:t>Wikipedia</a:t>
            </a:r>
            <a:r>
              <a:rPr lang="cs-CZ" sz="1800" i="1" dirty="0" smtClean="0">
                <a:latin typeface="Arial" charset="0"/>
              </a:rPr>
              <a:t>: </a:t>
            </a:r>
            <a:r>
              <a:rPr lang="cs-CZ" sz="1800" i="1" dirty="0" err="1" smtClean="0">
                <a:latin typeface="Arial" charset="0"/>
              </a:rPr>
              <a:t>the</a:t>
            </a:r>
            <a:r>
              <a:rPr lang="cs-CZ" sz="1800" i="1" dirty="0" smtClean="0">
                <a:latin typeface="Arial" charset="0"/>
              </a:rPr>
              <a:t> free </a:t>
            </a:r>
            <a:r>
              <a:rPr lang="cs-CZ" sz="1800" i="1" dirty="0" err="1" smtClean="0">
                <a:latin typeface="Arial" charset="0"/>
              </a:rPr>
              <a:t>encyclopedia</a:t>
            </a:r>
            <a:r>
              <a:rPr lang="cs-CZ" sz="1800" dirty="0" smtClean="0">
                <a:latin typeface="Arial" charset="0"/>
              </a:rPr>
              <a:t> [online]. San </a:t>
            </a:r>
            <a:r>
              <a:rPr lang="cs-CZ" sz="1800" dirty="0" err="1" smtClean="0">
                <a:latin typeface="Arial" charset="0"/>
              </a:rPr>
              <a:t>Francisco</a:t>
            </a:r>
            <a:r>
              <a:rPr lang="cs-CZ" sz="1800" dirty="0" smtClean="0">
                <a:latin typeface="Arial" charset="0"/>
              </a:rPr>
              <a:t> (CA): </a:t>
            </a:r>
            <a:r>
              <a:rPr lang="cs-CZ" sz="1800" dirty="0" err="1" smtClean="0">
                <a:latin typeface="Arial" charset="0"/>
              </a:rPr>
              <a:t>Wikimedia</a:t>
            </a:r>
            <a:r>
              <a:rPr lang="cs-CZ" sz="1800" dirty="0" smtClean="0">
                <a:latin typeface="Arial" charset="0"/>
              </a:rPr>
              <a:t> </a:t>
            </a:r>
            <a:r>
              <a:rPr lang="cs-CZ" sz="1800" dirty="0" err="1" smtClean="0">
                <a:latin typeface="Arial" charset="0"/>
              </a:rPr>
              <a:t>Foundation</a:t>
            </a:r>
            <a:r>
              <a:rPr lang="cs-CZ" sz="1800" dirty="0" smtClean="0">
                <a:latin typeface="Arial" charset="0"/>
              </a:rPr>
              <a:t>, 2007 [cit. 2013-03-18]. Dostupné z: http://upload.wikimedia.org/wikipedia/commons/1/1a/Kapitolinischer_Pythagoras_adjusted.jpg</a:t>
            </a:r>
          </a:p>
          <a:p>
            <a:pPr marL="0" indent="0">
              <a:buNone/>
              <a:defRPr/>
            </a:pPr>
            <a:r>
              <a:rPr lang="ru-RU" sz="18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8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609600" indent="-60960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Text: http</a:t>
            </a:r>
            <a:r>
              <a:rPr lang="cs-CZ" sz="1800" dirty="0">
                <a:latin typeface="Arial" charset="0"/>
              </a:rPr>
              <a:t>://cs.wikipedia.org/wiki/Planimetrie</a:t>
            </a:r>
            <a:endParaRPr lang="cs-CZ" sz="18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800" smtClean="0">
                <a:latin typeface="Arial" charset="0"/>
              </a:rPr>
              <a:t>Autor</a:t>
            </a:r>
            <a:r>
              <a:rPr lang="cs-CZ" sz="1800" dirty="0" smtClean="0">
                <a:latin typeface="Arial" charset="0"/>
              </a:rPr>
              <a:t>: Mgr. Lubomíra Moravcová                                             </a:t>
            </a:r>
          </a:p>
          <a:p>
            <a:pPr marL="609600" indent="-60960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Název díla: Bod, přímka, polopřímka, úsečka, polorovina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</a:rPr>
              <a:t>Datum vzniku: březen 2013                                                                                             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808</TotalTime>
  <Words>1033</Words>
  <Application>Microsoft Office PowerPoint</Application>
  <PresentationFormat>Předvádění na obrazovce (4:3)</PresentationFormat>
  <Paragraphs>182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Obchodní akademie, Střední odborná škola  a Jazyková škola s právem státní jazykové zkoušky,  Hradec Králové</vt:lpstr>
      <vt:lpstr>Obsah prezentace</vt:lpstr>
      <vt:lpstr>Geometrie a její část planimetrie</vt:lpstr>
      <vt:lpstr>Základní pojmy planimetrie</vt:lpstr>
      <vt:lpstr>Historie planimetrie</vt:lpstr>
      <vt:lpstr>Bod</vt:lpstr>
      <vt:lpstr>Bod – značení</vt:lpstr>
      <vt:lpstr>Bod – typy</vt:lpstr>
      <vt:lpstr>Přímka</vt:lpstr>
      <vt:lpstr>Přímka – znázornění a označení</vt:lpstr>
      <vt:lpstr>  Přímky – vzájemná poloha dvou přímek  </vt:lpstr>
      <vt:lpstr>     Různoběžné přímky (různoběžky)</vt:lpstr>
      <vt:lpstr>     Přímky totožné (splývající) </vt:lpstr>
      <vt:lpstr>Polopřímka</vt:lpstr>
      <vt:lpstr>Úsečka</vt:lpstr>
      <vt:lpstr>Polorovina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75</cp:revision>
  <dcterms:created xsi:type="dcterms:W3CDTF">2012-11-30T22:17:21Z</dcterms:created>
  <dcterms:modified xsi:type="dcterms:W3CDTF">2013-07-04T10:08:06Z</dcterms:modified>
</cp:coreProperties>
</file>