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1"/>
  </p:notesMasterIdLst>
  <p:sldIdLst>
    <p:sldId id="257" r:id="rId2"/>
    <p:sldId id="258" r:id="rId3"/>
    <p:sldId id="259" r:id="rId4"/>
    <p:sldId id="260" r:id="rId5"/>
    <p:sldId id="261" r:id="rId6"/>
    <p:sldId id="263" r:id="rId7"/>
    <p:sldId id="262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08F293-90C8-406E-A50C-506DD0190134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D26FC2-7776-43BA-B4BF-137540C98C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943514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3C96133E-DEAD-4384-8182-4D9D5BE8543A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A44F67-61EA-40E4-A3C0-74188DBE5B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ver/>
    <p:sndAc>
      <p:stSnd>
        <p:snd r:embed="rId1" name="explode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6133E-DEAD-4384-8182-4D9D5BE8543A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3A44F67-61EA-40E4-A3C0-74188DBE5B6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cover/>
    <p:sndAc>
      <p:stSnd>
        <p:snd r:embed="rId1" name="explode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6133E-DEAD-4384-8182-4D9D5BE8543A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23A44F67-61EA-40E4-A3C0-74188DBE5B6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cover/>
    <p:sndAc>
      <p:stSnd>
        <p:snd r:embed="rId1" name="explode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3C96133E-DEAD-4384-8182-4D9D5BE8543A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23A44F67-61EA-40E4-A3C0-74188DBE5B6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cover/>
    <p:sndAc>
      <p:stSnd>
        <p:snd r:embed="rId1" name="explode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3C96133E-DEAD-4384-8182-4D9D5BE8543A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23A44F67-61EA-40E4-A3C0-74188DBE5B6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cover/>
    <p:sndAc>
      <p:stSnd>
        <p:snd r:embed="rId1" name="explode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6133E-DEAD-4384-8182-4D9D5BE8543A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3A44F67-61EA-40E4-A3C0-74188DBE5B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  <p:sndAc>
      <p:stSnd>
        <p:snd r:embed="rId1" name="explode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6133E-DEAD-4384-8182-4D9D5BE8543A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A44F67-61EA-40E4-A3C0-74188DBE5B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  <p:sndAc>
      <p:stSnd>
        <p:snd r:embed="rId1" name="explode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6133E-DEAD-4384-8182-4D9D5BE8543A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3A44F67-61EA-40E4-A3C0-74188DBE5B6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cover/>
    <p:sndAc>
      <p:stSnd>
        <p:snd r:embed="rId1" name="explode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3C96133E-DEAD-4384-8182-4D9D5BE8543A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23A44F67-61EA-40E4-A3C0-74188DBE5B6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cover/>
    <p:sndAc>
      <p:stSnd>
        <p:snd r:embed="rId1" name="explode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6133E-DEAD-4384-8182-4D9D5BE8543A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44F67-61EA-40E4-A3C0-74188DBE5B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  <p:sndAc>
      <p:stSnd>
        <p:snd r:embed="rId1" name="explode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3C96133E-DEAD-4384-8182-4D9D5BE8543A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23A44F67-61EA-40E4-A3C0-74188DBE5B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cover/>
    <p:sndAc>
      <p:stSnd>
        <p:snd r:embed="rId1" name="explode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3C96133E-DEAD-4384-8182-4D9D5BE8543A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3A44F67-61EA-40E4-A3C0-74188DBE5B6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cover/>
    <p:sndAc>
      <p:stSnd>
        <p:snd r:embed="rId13" name="explode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187624" y="4509120"/>
            <a:ext cx="712879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prstClr val="black"/>
                </a:solidFill>
              </a:rPr>
              <a:t>Název DUM:  </a:t>
            </a:r>
            <a:r>
              <a:rPr lang="cs-CZ" sz="1600" dirty="0" smtClean="0">
                <a:solidFill>
                  <a:prstClr val="black"/>
                </a:solidFill>
              </a:rPr>
              <a:t>VY_32_INOVACE_XI_3_04  1. světová válka, prezentace</a:t>
            </a:r>
          </a:p>
          <a:p>
            <a:endParaRPr lang="cs-CZ" sz="1600" b="1" dirty="0" smtClean="0">
              <a:solidFill>
                <a:prstClr val="black"/>
              </a:solidFill>
            </a:endParaRPr>
          </a:p>
          <a:p>
            <a:r>
              <a:rPr lang="cs-CZ" sz="1600" b="1" dirty="0" smtClean="0">
                <a:solidFill>
                  <a:prstClr val="black"/>
                </a:solidFill>
              </a:rPr>
              <a:t>Šablona číslo:  </a:t>
            </a:r>
            <a:r>
              <a:rPr lang="cs-CZ" sz="1600" dirty="0" smtClean="0">
                <a:solidFill>
                  <a:prstClr val="black"/>
                </a:solidFill>
              </a:rPr>
              <a:t>XI</a:t>
            </a:r>
            <a:r>
              <a:rPr lang="cs-CZ" sz="1600" b="1" dirty="0" smtClean="0">
                <a:solidFill>
                  <a:prstClr val="black"/>
                </a:solidFill>
              </a:rPr>
              <a:t>           Sada číslo: </a:t>
            </a:r>
            <a:r>
              <a:rPr lang="cs-CZ" sz="1600" dirty="0" smtClean="0">
                <a:solidFill>
                  <a:prstClr val="black"/>
                </a:solidFill>
              </a:rPr>
              <a:t>3</a:t>
            </a:r>
            <a:r>
              <a:rPr lang="cs-CZ" sz="1600" b="1" dirty="0" smtClean="0">
                <a:solidFill>
                  <a:prstClr val="black"/>
                </a:solidFill>
              </a:rPr>
              <a:t>            Pořadové číslo DUM:</a:t>
            </a:r>
            <a:r>
              <a:rPr lang="cs-CZ" sz="1600" dirty="0" smtClean="0">
                <a:solidFill>
                  <a:prstClr val="black"/>
                </a:solidFill>
              </a:rPr>
              <a:t> 04</a:t>
            </a:r>
            <a:r>
              <a:rPr lang="cs-CZ" sz="1600" b="1" dirty="0" smtClean="0">
                <a:solidFill>
                  <a:prstClr val="black"/>
                </a:solidFill>
              </a:rPr>
              <a:t> </a:t>
            </a:r>
            <a:endParaRPr lang="cs-CZ" sz="1600" dirty="0" smtClean="0">
              <a:solidFill>
                <a:prstClr val="black"/>
              </a:solidFill>
            </a:endParaRPr>
          </a:p>
          <a:p>
            <a:endParaRPr lang="cs-CZ" sz="1600" b="1" dirty="0" smtClean="0">
              <a:solidFill>
                <a:prstClr val="black"/>
              </a:solidFill>
            </a:endParaRPr>
          </a:p>
          <a:p>
            <a:r>
              <a:rPr lang="cs-CZ" sz="1600" b="1" dirty="0" smtClean="0">
                <a:solidFill>
                  <a:prstClr val="black"/>
                </a:solidFill>
              </a:rPr>
              <a:t>Autor: </a:t>
            </a:r>
            <a:r>
              <a:rPr lang="cs-CZ" sz="1600" dirty="0" smtClean="0">
                <a:solidFill>
                  <a:prstClr val="black"/>
                </a:solidFill>
              </a:rPr>
              <a:t>Mgr. Radmila Smolíková</a:t>
            </a:r>
            <a:endParaRPr lang="cs-CZ" sz="1600" dirty="0">
              <a:solidFill>
                <a:prstClr val="black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65262" y="404664"/>
            <a:ext cx="62118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659234302"/>
      </p:ext>
    </p:extLst>
  </p:cSld>
  <p:clrMapOvr>
    <a:masterClrMapping/>
  </p:clrMapOvr>
  <p:transition spd="slow">
    <p:cover/>
    <p:sndAc>
      <p:stSnd>
        <p:snd r:embed="rId3" name="explode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51090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/>
              <a:t>Anotace: </a:t>
            </a:r>
            <a:r>
              <a:rPr lang="cs-CZ" sz="1600" dirty="0" smtClean="0"/>
              <a:t>vznik, průběh a výsledek 1. světové války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Očekávaný výstup: </a:t>
            </a:r>
            <a:r>
              <a:rPr lang="cs-CZ" sz="1600" dirty="0" smtClean="0"/>
              <a:t>žáci se seznámí s příčinami vypuknutí 1.SV, zaznamenají její hlavní účastníky, průběh, výsledek. 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Druh učebního materiálu: </a:t>
            </a:r>
            <a:r>
              <a:rPr lang="cs-CZ" sz="1600" dirty="0" smtClean="0"/>
              <a:t>prezentace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Typická věková skupina:</a:t>
            </a:r>
            <a:r>
              <a:rPr lang="cs-CZ" sz="1600" dirty="0" smtClean="0"/>
              <a:t> 9. třída, 14 – 15 let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Klíčová slova: </a:t>
            </a:r>
            <a:r>
              <a:rPr lang="cs-CZ" sz="1600" dirty="0" smtClean="0"/>
              <a:t>1. světová válka, Trojspolek, Trojdohoda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Pomůcky a materiál:</a:t>
            </a:r>
            <a:r>
              <a:rPr lang="cs-CZ" sz="1600" dirty="0" smtClean="0"/>
              <a:t> interaktivní tabule, sešit, psací potřeby</a:t>
            </a:r>
            <a:br>
              <a:rPr lang="cs-CZ" sz="1600" dirty="0" smtClean="0"/>
            </a:br>
            <a:r>
              <a:rPr lang="cs-CZ" sz="1600" b="1" dirty="0" smtClean="0"/>
              <a:t>Potřebný čas pro výuku DUM:</a:t>
            </a:r>
            <a:r>
              <a:rPr lang="cs-CZ" sz="1600" dirty="0" smtClean="0"/>
              <a:t> 35 minut</a:t>
            </a:r>
            <a:endParaRPr lang="cs-CZ" sz="1600" b="1" dirty="0" smtClean="0"/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Metodické zhodnocení a popis práce s digitálním učebním materiálem:</a:t>
            </a:r>
          </a:p>
          <a:p>
            <a:r>
              <a:rPr lang="cs-CZ" sz="1600" dirty="0" smtClean="0"/>
              <a:t>Učitel žákům prezentuje látku na interaktivní tabuli, žáci se aktivně zapojují  se svými znalostmi, úvahami či postřehy. Žáci poté ústně rekapitulují získané vědomosti. </a:t>
            </a:r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86091044"/>
      </p:ext>
    </p:extLst>
  </p:cSld>
  <p:clrMapOvr>
    <a:masterClrMapping/>
  </p:clrMapOvr>
  <p:transition spd="slow">
    <p:cover/>
    <p:sndAc>
      <p:stSnd>
        <p:snd r:embed="rId3" name="explode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55576" y="2276872"/>
            <a:ext cx="7745505" cy="38778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Mandelová, H., Kunstová, E., Pařízková, I.  Dějiny novověku. 1. vydání. Liberec: Dialog, 2003.</a:t>
            </a:r>
          </a:p>
        </p:txBody>
      </p:sp>
    </p:spTree>
    <p:extLst>
      <p:ext uri="{BB962C8B-B14F-4D97-AF65-F5344CB8AC3E}">
        <p14:creationId xmlns:p14="http://schemas.microsoft.com/office/powerpoint/2010/main" xmlns="" val="1813812373"/>
      </p:ext>
    </p:extLst>
  </p:cSld>
  <p:clrMapOvr>
    <a:masterClrMapping/>
  </p:clrMapOvr>
  <p:transition spd="slow">
    <p:cover/>
    <p:sndAc>
      <p:stSnd>
        <p:snd r:embed="rId2" name="explode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1. Světová válka (1914 – 1918)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58194919"/>
      </p:ext>
    </p:extLst>
  </p:cSld>
  <p:clrMapOvr>
    <a:masterClrMapping/>
  </p:clrMapOvr>
  <p:transition spd="slow">
    <p:cover/>
    <p:sndAc>
      <p:stSnd>
        <p:snd r:embed="rId2" name="explode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Politická situace v Evropě na přelomu 19. a 20. století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u="sng" dirty="0" smtClean="0"/>
              <a:t>Proměny vztahů mezi evropskými státy nejvýrazněji ovlivnily události v Německu:</a:t>
            </a:r>
          </a:p>
          <a:p>
            <a:pPr marL="0" indent="0">
              <a:buNone/>
            </a:pPr>
            <a:r>
              <a:rPr lang="cs-CZ" sz="2800" b="1" dirty="0" smtClean="0"/>
              <a:t>výbojné plány císaře Viléma II. </a:t>
            </a:r>
            <a:r>
              <a:rPr lang="cs-CZ" sz="2800" dirty="0" smtClean="0"/>
              <a:t>směrem do Afriky (ohroženy se cítily Francie a Británie) a na Přední východ (ohroženy se cítily Rusko a Británie),</a:t>
            </a:r>
          </a:p>
          <a:p>
            <a:pPr marL="0" indent="0">
              <a:buNone/>
            </a:pPr>
            <a:r>
              <a:rPr lang="cs-CZ" sz="2800" b="1" dirty="0" smtClean="0"/>
              <a:t>Německo</a:t>
            </a:r>
            <a:r>
              <a:rPr lang="cs-CZ" sz="2800" dirty="0" smtClean="0"/>
              <a:t> od 70. let 19. století </a:t>
            </a:r>
            <a:r>
              <a:rPr lang="cs-CZ" sz="2800" b="1" dirty="0" smtClean="0"/>
              <a:t>posilovalo armádu </a:t>
            </a:r>
            <a:r>
              <a:rPr lang="cs-CZ" sz="2800" dirty="0" smtClean="0"/>
              <a:t>a zvyšovalo svůj podíl na světové výrobě,</a:t>
            </a:r>
          </a:p>
          <a:p>
            <a:pPr marL="0" indent="0">
              <a:buNone/>
            </a:pPr>
            <a:r>
              <a:rPr lang="cs-CZ" sz="2800" dirty="0" smtClean="0"/>
              <a:t>Německo se snažilo dohnat opoždění při dělení světa mezi velmoci a </a:t>
            </a:r>
            <a:r>
              <a:rPr lang="cs-CZ" sz="2800" b="1" dirty="0" smtClean="0"/>
              <a:t>získat nové kolonie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316595455"/>
      </p:ext>
    </p:extLst>
  </p:cSld>
  <p:clrMapOvr>
    <a:masterClrMapping/>
  </p:clrMapOvr>
  <p:transition spd="slow">
    <p:cover/>
    <p:sndAc>
      <p:stSnd>
        <p:snd r:embed="rId2" name="explod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2 balkánské války (1912 – 1913)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Balkán se stal na počátku 20. století neklidnou oblastí Evropy.</a:t>
            </a:r>
          </a:p>
          <a:p>
            <a:r>
              <a:rPr lang="cs-CZ" sz="2800" dirty="0" smtClean="0"/>
              <a:t>Velká území zde stále ještě náležela Osmanské říši (Turecku).</a:t>
            </a:r>
          </a:p>
          <a:p>
            <a:r>
              <a:rPr lang="cs-CZ" sz="2800" dirty="0" smtClean="0"/>
              <a:t>V průběhu 2 balkánských válek se Bulharsko, Srbsko, Řecko a Černá Hora zmocnily téměř celého tureckého území na Balkáně.</a:t>
            </a:r>
          </a:p>
          <a:p>
            <a:r>
              <a:rPr lang="cs-CZ" sz="2800" dirty="0" smtClean="0"/>
              <a:t>Území, které získalo Bulharsko, bylo po 2. balkánské válce značně omezeno. To vedlo ke sblížení Bulharska s Německem.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905415539"/>
      </p:ext>
    </p:extLst>
  </p:cSld>
  <p:clrMapOvr>
    <a:masterClrMapping/>
  </p:clrMapOvr>
  <p:transition spd="slow">
    <p:cover/>
    <p:sndAc>
      <p:stSnd>
        <p:snd r:embed="rId2" name="explod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Za účelem spolupráce a obrany vznikla v Evropě nová spojenectví: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u="sng" dirty="0" smtClean="0">
                <a:solidFill>
                  <a:srgbClr val="7030A0"/>
                </a:solidFill>
              </a:rPr>
              <a:t>Trojspolek</a:t>
            </a:r>
          </a:p>
          <a:p>
            <a:pPr marL="0" indent="0" algn="ctr">
              <a:buNone/>
            </a:pPr>
            <a:r>
              <a:rPr lang="cs-CZ" sz="1800" b="1" u="sng" dirty="0" smtClean="0">
                <a:solidFill>
                  <a:srgbClr val="7030A0"/>
                </a:solidFill>
              </a:rPr>
              <a:t>(Centrální mocnosti)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b="1" dirty="0" smtClean="0">
                <a:solidFill>
                  <a:srgbClr val="7030A0"/>
                </a:solidFill>
              </a:rPr>
              <a:t>Německo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7030A0"/>
                </a:solidFill>
              </a:rPr>
              <a:t>Rakousko-Uhersko</a:t>
            </a:r>
          </a:p>
          <a:p>
            <a:pPr marL="0" indent="0" algn="ctr">
              <a:buNone/>
            </a:pPr>
            <a:r>
              <a:rPr lang="cs-CZ" sz="1800" dirty="0" smtClean="0">
                <a:solidFill>
                  <a:srgbClr val="7030A0"/>
                </a:solidFill>
              </a:rPr>
              <a:t>(Itálie, Bulharsko, Osmanská říše)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u="sng" dirty="0" smtClean="0">
                <a:solidFill>
                  <a:srgbClr val="00B050"/>
                </a:solidFill>
              </a:rPr>
              <a:t>Trojdohoda</a:t>
            </a:r>
          </a:p>
          <a:p>
            <a:pPr marL="0" indent="0" algn="ctr">
              <a:buNone/>
            </a:pPr>
            <a:r>
              <a:rPr lang="cs-CZ" sz="1800" b="1" u="sng" dirty="0" smtClean="0">
                <a:solidFill>
                  <a:srgbClr val="00B050"/>
                </a:solidFill>
              </a:rPr>
              <a:t>(Dohoda)</a:t>
            </a:r>
          </a:p>
          <a:p>
            <a:pPr marL="0" indent="0" algn="ctr">
              <a:buNone/>
            </a:pPr>
            <a:endParaRPr lang="cs-CZ" b="1" dirty="0"/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B050"/>
                </a:solidFill>
              </a:rPr>
              <a:t>Velká Británie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B050"/>
                </a:solidFill>
              </a:rPr>
              <a:t>Francie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B050"/>
                </a:solidFill>
              </a:rPr>
              <a:t>Rusko</a:t>
            </a:r>
          </a:p>
          <a:p>
            <a:pPr marL="0" indent="0" algn="ctr">
              <a:buNone/>
            </a:pPr>
            <a:r>
              <a:rPr lang="cs-CZ" sz="1800" dirty="0" smtClean="0">
                <a:solidFill>
                  <a:srgbClr val="00B050"/>
                </a:solidFill>
              </a:rPr>
              <a:t>(Srbsko, Irsko, Itálie, USA, Černá Hora, Japonsko, Řecko,  Kanada, ….)</a:t>
            </a:r>
          </a:p>
        </p:txBody>
      </p:sp>
    </p:spTree>
    <p:extLst>
      <p:ext uri="{BB962C8B-B14F-4D97-AF65-F5344CB8AC3E}">
        <p14:creationId xmlns:p14="http://schemas.microsoft.com/office/powerpoint/2010/main" xmlns="" val="2152066440"/>
      </p:ext>
    </p:extLst>
  </p:cSld>
  <p:clrMapOvr>
    <a:masterClrMapping/>
  </p:clrMapOvr>
  <p:transition spd="slow">
    <p:cover/>
    <p:sndAc>
      <p:stSnd>
        <p:snd r:embed="rId2" name="explod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Příčiny a počátek 1. světové války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Příčiny vzniku války: </a:t>
            </a:r>
          </a:p>
          <a:p>
            <a:pPr marL="0" indent="0">
              <a:buNone/>
            </a:pPr>
            <a:r>
              <a:rPr lang="cs-CZ" dirty="0" smtClean="0"/>
              <a:t>Německo touží rozšířit své koloniální panství, </a:t>
            </a:r>
          </a:p>
          <a:p>
            <a:pPr marL="0" indent="0">
              <a:buNone/>
            </a:pPr>
            <a:r>
              <a:rPr lang="cs-CZ" dirty="0" smtClean="0"/>
              <a:t>ohromný nárůst nacionalismu v Evropě.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b="1" dirty="0" smtClean="0"/>
              <a:t>Záminka k rozpoutání války:</a:t>
            </a:r>
          </a:p>
          <a:p>
            <a:pPr marL="0" indent="0">
              <a:buNone/>
            </a:pPr>
            <a:r>
              <a:rPr lang="cs-CZ" dirty="0" smtClean="0"/>
              <a:t>28. června 1914 byl v Sarajevu zavražděn následník rakousko-uherského trůnu František Ferdinand d´Este se svojí manželkou.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9996737"/>
      </p:ext>
    </p:extLst>
  </p:cSld>
  <p:clrMapOvr>
    <a:masterClrMapping/>
  </p:clrMapOvr>
  <p:transition spd="slow">
    <p:cover/>
    <p:sndAc>
      <p:stSnd>
        <p:snd r:embed="rId2" name="explod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Sarajevský atentát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Přes některá varování odjel následník rakousko-uherského trůnu František Ferdinand d´Este se svojí manželkou hraběnkou Žofií Chotkovou do bosenského hlavního města </a:t>
            </a:r>
            <a:r>
              <a:rPr lang="cs-CZ" sz="2000" b="1" dirty="0" smtClean="0">
                <a:solidFill>
                  <a:srgbClr val="00B0F0"/>
                </a:solidFill>
              </a:rPr>
              <a:t>Sarajeva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Této příležitosti využili členové nacionalistické organizace Mladá Bosna. Ti byli vycvičení srbskými důstojníky.</a:t>
            </a:r>
          </a:p>
          <a:p>
            <a:pPr marL="0" indent="0">
              <a:buNone/>
            </a:pPr>
            <a:r>
              <a:rPr lang="cs-CZ" sz="2000" dirty="0" smtClean="0"/>
              <a:t>Oba manžele zastřelil </a:t>
            </a:r>
            <a:r>
              <a:rPr lang="cs-CZ" sz="2000" b="1" dirty="0" smtClean="0">
                <a:solidFill>
                  <a:srgbClr val="00B0F0"/>
                </a:solidFill>
              </a:rPr>
              <a:t>28.června 1914  </a:t>
            </a:r>
            <a:r>
              <a:rPr lang="cs-CZ" sz="2000" dirty="0" smtClean="0"/>
              <a:t>sedmnáctiletý </a:t>
            </a:r>
            <a:r>
              <a:rPr lang="cs-CZ" sz="2000" b="1" dirty="0" err="1" smtClean="0">
                <a:solidFill>
                  <a:srgbClr val="00B0F0"/>
                </a:solidFill>
              </a:rPr>
              <a:t>Gavrilo</a:t>
            </a:r>
            <a:r>
              <a:rPr lang="cs-CZ" sz="2000" b="1" dirty="0" smtClean="0">
                <a:solidFill>
                  <a:srgbClr val="00B0F0"/>
                </a:solidFill>
              </a:rPr>
              <a:t> Princip</a:t>
            </a:r>
            <a:r>
              <a:rPr lang="cs-CZ" sz="2000" dirty="0" smtClean="0"/>
              <a:t>. </a:t>
            </a:r>
            <a:r>
              <a:rPr lang="cs-CZ" sz="2000" dirty="0" smtClean="0"/>
              <a:t>Byl za </a:t>
            </a:r>
            <a:r>
              <a:rPr lang="cs-CZ" sz="2000" dirty="0" smtClean="0"/>
              <a:t>to odsouzen na 20 let vězení. (Zemřel 28. dubna 1918 na </a:t>
            </a:r>
            <a:r>
              <a:rPr lang="cs-CZ" sz="2000" dirty="0" smtClean="0"/>
              <a:t>tuberkulózu </a:t>
            </a:r>
            <a:r>
              <a:rPr lang="cs-CZ" sz="2000" dirty="0" smtClean="0"/>
              <a:t>v Terezíně.)</a:t>
            </a:r>
          </a:p>
          <a:p>
            <a:pPr marL="0" indent="0">
              <a:buNone/>
            </a:pPr>
            <a:r>
              <a:rPr lang="cs-CZ" sz="2000" dirty="0" smtClean="0"/>
              <a:t>Odpovědnost za atentát  byla svedena na srbskou vládu. Ta přijala ultimátum Rakouska-Uherska, ale nemohla přijmout některé nesplnitelné body. </a:t>
            </a:r>
            <a:r>
              <a:rPr lang="cs-CZ" sz="2000" b="1" dirty="0" smtClean="0">
                <a:solidFill>
                  <a:srgbClr val="00B0F0"/>
                </a:solidFill>
              </a:rPr>
              <a:t>Atentát se stal záminkou k rozpoutání války.</a:t>
            </a:r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368805038"/>
      </p:ext>
    </p:extLst>
  </p:cSld>
  <p:clrMapOvr>
    <a:masterClrMapping/>
  </p:clrMapOvr>
  <p:transition spd="slow">
    <p:cover/>
    <p:sndAc>
      <p:stSnd>
        <p:snd r:embed="rId2" name="explod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Počátek války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000" dirty="0" smtClean="0"/>
              <a:t>Po předložení nesplnitelného ultimáta </a:t>
            </a:r>
            <a:r>
              <a:rPr lang="cs-CZ" sz="2000" b="1" dirty="0" smtClean="0"/>
              <a:t>vyhlásilo</a:t>
            </a:r>
            <a:r>
              <a:rPr lang="cs-CZ" sz="2000" b="1" dirty="0" smtClean="0">
                <a:solidFill>
                  <a:srgbClr val="7030A0"/>
                </a:solidFill>
              </a:rPr>
              <a:t> Rakousko-Uhersko                </a:t>
            </a:r>
            <a:r>
              <a:rPr lang="cs-CZ" sz="2000" b="1" dirty="0" smtClean="0"/>
              <a:t>28. července 1914 </a:t>
            </a:r>
            <a:r>
              <a:rPr lang="cs-CZ" sz="2000" b="1" dirty="0" smtClean="0">
                <a:solidFill>
                  <a:srgbClr val="00B050"/>
                </a:solidFill>
              </a:rPr>
              <a:t>Srbsku</a:t>
            </a:r>
            <a:r>
              <a:rPr lang="cs-CZ" sz="2000" dirty="0" smtClean="0"/>
              <a:t> </a:t>
            </a:r>
            <a:r>
              <a:rPr lang="cs-CZ" sz="2000" b="1" dirty="0" smtClean="0"/>
              <a:t>válku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Podle smlouvy se Srbskem mobilizovalo </a:t>
            </a:r>
            <a:r>
              <a:rPr lang="cs-CZ" sz="2000" b="1" dirty="0" smtClean="0">
                <a:solidFill>
                  <a:srgbClr val="00B050"/>
                </a:solidFill>
              </a:rPr>
              <a:t>Rusko</a:t>
            </a:r>
            <a:r>
              <a:rPr lang="cs-CZ" sz="2000" dirty="0" smtClean="0"/>
              <a:t> a vzápětí i další státy Dohody (Trojdohody).</a:t>
            </a:r>
          </a:p>
          <a:p>
            <a:pPr marL="0" indent="0">
              <a:buNone/>
            </a:pPr>
            <a:r>
              <a:rPr lang="cs-CZ" sz="2000" dirty="0" smtClean="0"/>
              <a:t>Jako rakouský spojenec vstoupilo do války </a:t>
            </a:r>
            <a:r>
              <a:rPr lang="cs-CZ" sz="2000" b="1" dirty="0" smtClean="0">
                <a:solidFill>
                  <a:srgbClr val="7030A0"/>
                </a:solidFill>
              </a:rPr>
              <a:t>Německo</a:t>
            </a:r>
            <a:r>
              <a:rPr lang="cs-CZ" sz="2000" dirty="0" smtClean="0"/>
              <a:t> (napadlo neutrální Belgii a přes její území zaútočilo na </a:t>
            </a:r>
            <a:r>
              <a:rPr lang="cs-CZ" sz="2000" b="1" dirty="0" smtClean="0">
                <a:solidFill>
                  <a:srgbClr val="00B050"/>
                </a:solidFill>
              </a:rPr>
              <a:t>Francii</a:t>
            </a:r>
            <a:r>
              <a:rPr lang="cs-CZ" sz="2000" dirty="0" smtClean="0"/>
              <a:t>). 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b="1" dirty="0" smtClean="0">
                <a:solidFill>
                  <a:srgbClr val="00B050"/>
                </a:solidFill>
              </a:rPr>
              <a:t>Británie</a:t>
            </a:r>
            <a:r>
              <a:rPr lang="cs-CZ" sz="2000" dirty="0" smtClean="0"/>
              <a:t> 4. srpna 1914 vyhlásila válku Německu.</a:t>
            </a:r>
          </a:p>
          <a:p>
            <a:pPr marL="0" indent="0">
              <a:buNone/>
            </a:pPr>
            <a:r>
              <a:rPr lang="cs-CZ" sz="2000" dirty="0" smtClean="0"/>
              <a:t>Postupně se podle svých závazku připojilo na stranu Trojspolku nebo Dohody 33 států.</a:t>
            </a:r>
            <a:r>
              <a:rPr lang="cs-CZ" sz="2000" b="1" dirty="0" smtClean="0"/>
              <a:t> </a:t>
            </a:r>
            <a:r>
              <a:rPr lang="cs-CZ" sz="2000" b="1" dirty="0" smtClean="0">
                <a:solidFill>
                  <a:srgbClr val="7030A0"/>
                </a:solidFill>
              </a:rPr>
              <a:t>Itá</a:t>
            </a:r>
            <a:r>
              <a:rPr lang="cs-CZ" sz="2000" b="1" dirty="0" smtClean="0">
                <a:solidFill>
                  <a:srgbClr val="00B050"/>
                </a:solidFill>
              </a:rPr>
              <a:t>lie</a:t>
            </a:r>
            <a:r>
              <a:rPr lang="cs-CZ" sz="2000" b="1" dirty="0" smtClean="0"/>
              <a:t> </a:t>
            </a:r>
            <a:r>
              <a:rPr lang="cs-CZ" sz="2000" dirty="0" smtClean="0"/>
              <a:t>váhala – když jí byly přislíbeny územní zisky, přešla v následujícím roce na stranu Dohody.</a:t>
            </a:r>
          </a:p>
          <a:p>
            <a:pPr marL="0" indent="0">
              <a:buNone/>
            </a:pPr>
            <a:r>
              <a:rPr lang="cs-CZ" sz="2000" dirty="0" smtClean="0"/>
              <a:t>Válka se stala „světovou“, když se na stranu Dohody ještě v roce 1914 postavilo </a:t>
            </a:r>
            <a:r>
              <a:rPr lang="cs-CZ" sz="2000" b="1" dirty="0" smtClean="0">
                <a:solidFill>
                  <a:srgbClr val="00B050"/>
                </a:solidFill>
              </a:rPr>
              <a:t>Japonsko</a:t>
            </a:r>
            <a:r>
              <a:rPr lang="cs-CZ" sz="2000" dirty="0" smtClean="0"/>
              <a:t>. </a:t>
            </a:r>
          </a:p>
          <a:p>
            <a:pPr marL="0" indent="0">
              <a:buNone/>
            </a:pPr>
            <a:r>
              <a:rPr lang="cs-CZ" sz="2000" dirty="0" smtClean="0"/>
              <a:t>V roce 1915 se na stranu Německa postavila </a:t>
            </a:r>
            <a:r>
              <a:rPr lang="cs-CZ" sz="2000" b="1" dirty="0" smtClean="0">
                <a:solidFill>
                  <a:srgbClr val="7030A0"/>
                </a:solidFill>
              </a:rPr>
              <a:t>Osmanská říše</a:t>
            </a:r>
            <a:r>
              <a:rPr lang="cs-CZ" sz="2000" dirty="0" smtClean="0"/>
              <a:t>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01010987"/>
      </p:ext>
    </p:extLst>
  </p:cSld>
  <p:clrMapOvr>
    <a:masterClrMapping/>
  </p:clrMapOvr>
  <p:transition spd="slow">
    <p:cover/>
    <p:sndAc>
      <p:stSnd>
        <p:snd r:embed="rId2" name="explod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„blesková“ válka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Německo se cítilo dobře připraveno a plánovalo tzv. </a:t>
            </a:r>
            <a:r>
              <a:rPr lang="cs-CZ" sz="2000" b="1" dirty="0" smtClean="0">
                <a:solidFill>
                  <a:srgbClr val="FF0000"/>
                </a:solidFill>
              </a:rPr>
              <a:t>„bleskovou“ válku</a:t>
            </a:r>
            <a:r>
              <a:rPr lang="cs-CZ" sz="2000" dirty="0" smtClean="0"/>
              <a:t>. Němečtí vojáci odjížděli do války s nadšením.</a:t>
            </a:r>
          </a:p>
          <a:p>
            <a:pPr marL="0" indent="0">
              <a:buNone/>
            </a:pPr>
            <a:r>
              <a:rPr lang="cs-CZ" sz="2000" dirty="0" smtClean="0"/>
              <a:t>V průběhu několika měsíců byly v Evropě otevřeny </a:t>
            </a:r>
            <a:r>
              <a:rPr lang="cs-CZ" sz="2000" b="1" dirty="0" smtClean="0">
                <a:solidFill>
                  <a:srgbClr val="FF0000"/>
                </a:solidFill>
              </a:rPr>
              <a:t>tři bojové fronty: západní, východní a jižní </a:t>
            </a:r>
            <a:r>
              <a:rPr lang="cs-CZ" sz="2000" dirty="0" smtClean="0"/>
              <a:t>(balkánská).</a:t>
            </a:r>
          </a:p>
          <a:p>
            <a:pPr marL="0" indent="0">
              <a:buNone/>
            </a:pPr>
            <a:r>
              <a:rPr lang="cs-CZ" sz="2000" dirty="0" smtClean="0"/>
              <a:t>V roce 1915 přibyla </a:t>
            </a:r>
            <a:r>
              <a:rPr lang="cs-CZ" sz="2000" b="1" dirty="0" smtClean="0">
                <a:solidFill>
                  <a:srgbClr val="FF0000"/>
                </a:solidFill>
              </a:rPr>
              <a:t>fronta italská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Na Francii zaútočila silná německá armáda, francouzská armáda před ní ustoupila. Do obrany Paříže se zapojili i civilisté (proslavila se pomoc taxikářů, kteří přepravovali vojáky i munici). Německý útok na Francii byl zastaven v sedmidenní bitvě na Marně.</a:t>
            </a:r>
          </a:p>
          <a:p>
            <a:pPr marL="0" indent="0">
              <a:buNone/>
            </a:pPr>
            <a:r>
              <a:rPr lang="cs-CZ" sz="2000" dirty="0" smtClean="0"/>
              <a:t>Plán „bleskové“ války ztroskotal. Armády se opevnily v zákopech – začala </a:t>
            </a:r>
            <a:r>
              <a:rPr lang="cs-CZ" sz="2000" b="1" dirty="0" smtClean="0">
                <a:solidFill>
                  <a:srgbClr val="FF0000"/>
                </a:solidFill>
              </a:rPr>
              <a:t>válka zákopová </a:t>
            </a:r>
            <a:r>
              <a:rPr lang="cs-CZ" sz="2000" dirty="0" smtClean="0"/>
              <a:t>(poziční).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902117112"/>
      </p:ext>
    </p:extLst>
  </p:cSld>
  <p:clrMapOvr>
    <a:masterClrMapping/>
  </p:clrMapOvr>
  <p:transition spd="slow">
    <p:cover/>
    <p:sndAc>
      <p:stSnd>
        <p:snd r:embed="rId2" name="explod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 v zákopech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000" dirty="0" smtClean="0"/>
              <a:t>Všechny předchozí války se odehrávaly jako kratší či delší střetávání vojenských útvarů v poli. Tato válka vše změnila.</a:t>
            </a:r>
          </a:p>
          <a:p>
            <a:pPr marL="0" indent="0">
              <a:buNone/>
            </a:pPr>
            <a:r>
              <a:rPr lang="cs-CZ" sz="2000" dirty="0" smtClean="0"/>
              <a:t>Když ztroskotaly pokusy o rychlé obsazení nepřátelské země, zastavily se armády na okraji území, které měly hájit. Ke své obraně hloubili vojáci příkopy, které se táhly stovky kilometrů po celé délce bojové fronty.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rgbClr val="00B0F0"/>
                </a:solidFill>
              </a:rPr>
              <a:t>Hlavní zákop </a:t>
            </a:r>
            <a:r>
              <a:rPr lang="cs-CZ" sz="2000" dirty="0" smtClean="0"/>
              <a:t>byl kopán </a:t>
            </a:r>
            <a:r>
              <a:rPr lang="cs-CZ" sz="2000" b="1" dirty="0" smtClean="0">
                <a:solidFill>
                  <a:srgbClr val="00B0F0"/>
                </a:solidFill>
              </a:rPr>
              <a:t>do hloubky 2,5 – 3 metry</a:t>
            </a:r>
            <a:r>
              <a:rPr lang="cs-CZ" sz="2000" dirty="0" smtClean="0"/>
              <a:t>. Nahoře byl široký nejméně 3 metry. 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rgbClr val="00B0F0"/>
                </a:solidFill>
              </a:rPr>
              <a:t>Profil zákopu byl třístupňový: </a:t>
            </a:r>
            <a:r>
              <a:rPr lang="cs-CZ" sz="2000" dirty="0" smtClean="0"/>
              <a:t>dno zákopu sloužilo normální komunikaci, druhá terasa sloužila k tomu, aby se proti sobě jdoucí vojáci mohli vyhnout. Třetí, nejvyšší terasa byla určena pro střelce.</a:t>
            </a:r>
          </a:p>
          <a:p>
            <a:pPr marL="0" indent="0">
              <a:buNone/>
            </a:pPr>
            <a:r>
              <a:rPr lang="cs-CZ" sz="2000" dirty="0" smtClean="0"/>
              <a:t>Rozkazy dobýt zákopy útokem končily smrtí desetitisíců vojáků. Překonat zákopy pomohly teprve </a:t>
            </a:r>
            <a:r>
              <a:rPr lang="cs-CZ" sz="2000" b="1" dirty="0" smtClean="0">
                <a:solidFill>
                  <a:srgbClr val="00B0F0"/>
                </a:solidFill>
              </a:rPr>
              <a:t>nové zbraně </a:t>
            </a:r>
            <a:r>
              <a:rPr lang="cs-CZ" sz="2000" dirty="0" smtClean="0"/>
              <a:t>– </a:t>
            </a:r>
            <a:r>
              <a:rPr lang="cs-CZ" sz="2000" b="1" dirty="0" smtClean="0">
                <a:solidFill>
                  <a:srgbClr val="00B0F0"/>
                </a:solidFill>
              </a:rPr>
              <a:t>tanky</a:t>
            </a:r>
            <a:r>
              <a:rPr lang="cs-CZ" sz="2000" dirty="0" smtClean="0"/>
              <a:t> (Británie). Němci proti pěchotě použili i </a:t>
            </a:r>
            <a:r>
              <a:rPr lang="cs-CZ" sz="2000" dirty="0" smtClean="0">
                <a:solidFill>
                  <a:srgbClr val="00B0F0"/>
                </a:solidFill>
              </a:rPr>
              <a:t>bojové plyny</a:t>
            </a:r>
            <a:r>
              <a:rPr lang="cs-CZ" sz="2000" dirty="0" smtClean="0"/>
              <a:t>.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594729741"/>
      </p:ext>
    </p:extLst>
  </p:cSld>
  <p:clrMapOvr>
    <a:masterClrMapping/>
  </p:clrMapOvr>
  <p:transition spd="slow">
    <p:cover/>
    <p:sndAc>
      <p:stSnd>
        <p:snd r:embed="rId2" name="explod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Válečná technika a vojáci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400" u="sng" dirty="0" smtClean="0">
                <a:solidFill>
                  <a:srgbClr val="FF0000"/>
                </a:solidFill>
              </a:rPr>
              <a:t>Válka dokázala, jak mohou být úspěchy vědy a techniky zneužity k masovému vyvražďování.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rgbClr val="000000"/>
                </a:solidFill>
              </a:rPr>
              <a:t>Pěchota měla </a:t>
            </a:r>
            <a:r>
              <a:rPr lang="cs-CZ" sz="2000" dirty="0" smtClean="0">
                <a:solidFill>
                  <a:srgbClr val="FF0000"/>
                </a:solidFill>
              </a:rPr>
              <a:t>pušky</a:t>
            </a:r>
            <a:r>
              <a:rPr lang="cs-CZ" sz="2000" dirty="0" smtClean="0">
                <a:solidFill>
                  <a:srgbClr val="000000"/>
                </a:solidFill>
              </a:rPr>
              <a:t> (5 ran/min.), </a:t>
            </a:r>
            <a:r>
              <a:rPr lang="cs-CZ" sz="2000" dirty="0" smtClean="0">
                <a:solidFill>
                  <a:srgbClr val="FF0000"/>
                </a:solidFill>
              </a:rPr>
              <a:t>kulomety</a:t>
            </a:r>
            <a:r>
              <a:rPr lang="cs-CZ" sz="2000" dirty="0" smtClean="0">
                <a:solidFill>
                  <a:srgbClr val="000000"/>
                </a:solidFill>
              </a:rPr>
              <a:t> (520 ran/min.) a </a:t>
            </a:r>
            <a:r>
              <a:rPr lang="cs-CZ" sz="2000" dirty="0" smtClean="0">
                <a:solidFill>
                  <a:srgbClr val="FF0000"/>
                </a:solidFill>
              </a:rPr>
              <a:t>dalekonosná děla.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rgbClr val="000000"/>
                </a:solidFill>
              </a:rPr>
              <a:t>V roce 1915 Němci v Belgii u </a:t>
            </a:r>
            <a:r>
              <a:rPr lang="cs-CZ" sz="2000" dirty="0" err="1" smtClean="0">
                <a:solidFill>
                  <a:srgbClr val="000000"/>
                </a:solidFill>
              </a:rPr>
              <a:t>Yper</a:t>
            </a:r>
            <a:r>
              <a:rPr lang="cs-CZ" sz="2000" dirty="0" smtClean="0">
                <a:solidFill>
                  <a:srgbClr val="000000"/>
                </a:solidFill>
              </a:rPr>
              <a:t> použili </a:t>
            </a:r>
            <a:r>
              <a:rPr lang="cs-CZ" sz="2000" dirty="0" smtClean="0">
                <a:solidFill>
                  <a:srgbClr val="FF0000"/>
                </a:solidFill>
              </a:rPr>
              <a:t>chlór</a:t>
            </a:r>
            <a:r>
              <a:rPr lang="cs-CZ" sz="2000" dirty="0" smtClean="0">
                <a:solidFill>
                  <a:srgbClr val="000000"/>
                </a:solidFill>
              </a:rPr>
              <a:t> jako </a:t>
            </a:r>
            <a:r>
              <a:rPr lang="cs-CZ" sz="2000" dirty="0" smtClean="0">
                <a:solidFill>
                  <a:srgbClr val="FF0000"/>
                </a:solidFill>
              </a:rPr>
              <a:t>bojový plyn </a:t>
            </a:r>
            <a:r>
              <a:rPr lang="cs-CZ" sz="2000" dirty="0" smtClean="0">
                <a:solidFill>
                  <a:srgbClr val="000000"/>
                </a:solidFill>
              </a:rPr>
              <a:t>(otráveno bylo 15 000 britských vojáků, 5 000 z nich zemřelo).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rgbClr val="000000"/>
                </a:solidFill>
              </a:rPr>
              <a:t>Pozemní technika Britů byla v roce 1916 obohacena o další účinnou zbraň – </a:t>
            </a:r>
            <a:r>
              <a:rPr lang="cs-CZ" sz="2000" dirty="0" smtClean="0">
                <a:solidFill>
                  <a:srgbClr val="FF0000"/>
                </a:solidFill>
              </a:rPr>
              <a:t>tank</a:t>
            </a:r>
            <a:r>
              <a:rPr lang="cs-CZ" sz="2000" dirty="0" smtClean="0">
                <a:solidFill>
                  <a:srgbClr val="000000"/>
                </a:solidFill>
              </a:rPr>
              <a:t>.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rgbClr val="000000"/>
                </a:solidFill>
              </a:rPr>
              <a:t>Novou ničivou zbraní byly i </a:t>
            </a:r>
            <a:r>
              <a:rPr lang="cs-CZ" sz="2000" dirty="0" smtClean="0">
                <a:solidFill>
                  <a:srgbClr val="FF0000"/>
                </a:solidFill>
              </a:rPr>
              <a:t>plamenomety</a:t>
            </a:r>
            <a:r>
              <a:rPr lang="cs-CZ" sz="2000" dirty="0" smtClean="0">
                <a:solidFill>
                  <a:srgbClr val="000000"/>
                </a:solidFill>
              </a:rPr>
              <a:t>.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rgbClr val="000000"/>
                </a:solidFill>
              </a:rPr>
              <a:t>Bojovalo se i na moři. Obě strany stavěly </a:t>
            </a:r>
            <a:r>
              <a:rPr lang="cs-CZ" sz="2000" dirty="0" smtClean="0">
                <a:solidFill>
                  <a:srgbClr val="FF0000"/>
                </a:solidFill>
              </a:rPr>
              <a:t>bitevní lodi</a:t>
            </a:r>
            <a:r>
              <a:rPr lang="cs-CZ" sz="2000" dirty="0" smtClean="0">
                <a:solidFill>
                  <a:srgbClr val="000000"/>
                </a:solidFill>
              </a:rPr>
              <a:t>, </a:t>
            </a:r>
            <a:r>
              <a:rPr lang="cs-CZ" sz="2000" dirty="0" smtClean="0">
                <a:solidFill>
                  <a:srgbClr val="FF0000"/>
                </a:solidFill>
              </a:rPr>
              <a:t>křižníky</a:t>
            </a:r>
            <a:r>
              <a:rPr lang="cs-CZ" sz="2000" dirty="0" smtClean="0">
                <a:solidFill>
                  <a:srgbClr val="000000"/>
                </a:solidFill>
              </a:rPr>
              <a:t> a </a:t>
            </a:r>
            <a:r>
              <a:rPr lang="cs-CZ" sz="2000" dirty="0" smtClean="0">
                <a:solidFill>
                  <a:srgbClr val="FF0000"/>
                </a:solidFill>
              </a:rPr>
              <a:t>torpédoborce</a:t>
            </a:r>
            <a:r>
              <a:rPr lang="cs-CZ" sz="2000" dirty="0" smtClean="0">
                <a:solidFill>
                  <a:srgbClr val="000000"/>
                </a:solidFill>
              </a:rPr>
              <a:t>. Zvětšoval se také počet</a:t>
            </a:r>
            <a:r>
              <a:rPr lang="cs-CZ" sz="2000" dirty="0" smtClean="0">
                <a:solidFill>
                  <a:srgbClr val="FF0000"/>
                </a:solidFill>
              </a:rPr>
              <a:t> ponorek</a:t>
            </a:r>
            <a:r>
              <a:rPr lang="cs-CZ" sz="2000" dirty="0" smtClean="0">
                <a:solidFill>
                  <a:srgbClr val="000000"/>
                </a:solidFill>
              </a:rPr>
              <a:t>. 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rgbClr val="000000"/>
                </a:solidFill>
              </a:rPr>
              <a:t>K průzkumným letům, později i k bojům byla používána</a:t>
            </a:r>
            <a:r>
              <a:rPr lang="cs-CZ" sz="2000" dirty="0" smtClean="0">
                <a:solidFill>
                  <a:srgbClr val="FF0000"/>
                </a:solidFill>
              </a:rPr>
              <a:t> letadla </a:t>
            </a:r>
            <a:r>
              <a:rPr lang="cs-CZ" sz="2000" dirty="0" smtClean="0">
                <a:solidFill>
                  <a:srgbClr val="000000"/>
                </a:solidFill>
              </a:rPr>
              <a:t>s otevřenou kabinou. K náletům na Británii posloužily </a:t>
            </a:r>
            <a:r>
              <a:rPr lang="cs-CZ" sz="2000" dirty="0" smtClean="0">
                <a:solidFill>
                  <a:srgbClr val="FF0000"/>
                </a:solidFill>
              </a:rPr>
              <a:t>vzducholodi</a:t>
            </a:r>
            <a:r>
              <a:rPr lang="cs-CZ" sz="2000" dirty="0" smtClean="0">
                <a:solidFill>
                  <a:srgbClr val="000000"/>
                </a:solidFill>
              </a:rPr>
              <a:t>. Pozorovatelé obou armád byli vypouštěni až do výše 1 000 metrů v </a:t>
            </a:r>
            <a:r>
              <a:rPr lang="cs-CZ" sz="2000" dirty="0" smtClean="0">
                <a:solidFill>
                  <a:srgbClr val="FF0000"/>
                </a:solidFill>
              </a:rPr>
              <a:t>balonech</a:t>
            </a:r>
            <a:r>
              <a:rPr lang="cs-CZ" sz="2000" dirty="0" smtClean="0">
                <a:solidFill>
                  <a:srgbClr val="000000"/>
                </a:solidFill>
              </a:rPr>
              <a:t>.</a:t>
            </a:r>
            <a:endParaRPr lang="cs-CZ" sz="20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83528068"/>
      </p:ext>
    </p:extLst>
  </p:cSld>
  <p:clrMapOvr>
    <a:masterClrMapping/>
  </p:clrMapOvr>
  <p:transition spd="slow">
    <p:cover/>
    <p:sndAc>
      <p:stSnd>
        <p:snd r:embed="rId2" name="explod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800" dirty="0" smtClean="0"/>
              <a:t>Válka na východní frontě a pád carismu</a:t>
            </a:r>
            <a:endParaRPr lang="cs-CZ" sz="3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1700" dirty="0" smtClean="0"/>
              <a:t>Carské </a:t>
            </a:r>
            <a:r>
              <a:rPr lang="cs-CZ" sz="1700" dirty="0" smtClean="0">
                <a:solidFill>
                  <a:srgbClr val="00B0F0"/>
                </a:solidFill>
              </a:rPr>
              <a:t>Rusko</a:t>
            </a:r>
            <a:r>
              <a:rPr lang="cs-CZ" sz="1700" dirty="0" smtClean="0"/>
              <a:t>  (vládl Romanovec Mikuláš II.) </a:t>
            </a:r>
            <a:r>
              <a:rPr lang="cs-CZ" sz="1700" dirty="0" smtClean="0">
                <a:solidFill>
                  <a:srgbClr val="00B0F0"/>
                </a:solidFill>
              </a:rPr>
              <a:t>vstoupilo do války již 1. srpna 1914</a:t>
            </a:r>
            <a:r>
              <a:rPr lang="cs-CZ" sz="1700" dirty="0" smtClean="0"/>
              <a:t>.</a:t>
            </a:r>
          </a:p>
          <a:p>
            <a:pPr marL="0" indent="0">
              <a:buNone/>
            </a:pPr>
            <a:r>
              <a:rPr lang="cs-CZ" sz="1700" dirty="0" smtClean="0">
                <a:solidFill>
                  <a:srgbClr val="00B0F0"/>
                </a:solidFill>
              </a:rPr>
              <a:t>Nebylo však na ni dobře připraveno: </a:t>
            </a:r>
            <a:r>
              <a:rPr lang="cs-CZ" sz="1700" dirty="0" smtClean="0"/>
              <a:t>armáda neměla moderní výzbroj ani schopné generály. Ve válce mohla spoléhat jen na svou početnost, rozlohu země a přírodní podmínky. Po prvních úspěších přišly porážky a ústup. Postupně bylo mobilizování 15 milionů vojáků (téměř polovina práceschopných mužů).</a:t>
            </a:r>
          </a:p>
          <a:p>
            <a:pPr marL="0" indent="0">
              <a:buNone/>
            </a:pPr>
            <a:r>
              <a:rPr lang="cs-CZ" sz="1700" dirty="0" smtClean="0"/>
              <a:t>Neúspěchy na frontách a hrozba porážky vedla představitele svobodomyslné šlechty a liberální buržoazie k tomu, že v </a:t>
            </a:r>
            <a:r>
              <a:rPr lang="cs-CZ" sz="1700" dirty="0" smtClean="0">
                <a:solidFill>
                  <a:srgbClr val="00B0F0"/>
                </a:solidFill>
              </a:rPr>
              <a:t>březnu 1917 přiměla cara k odstoupení</a:t>
            </a:r>
            <a:r>
              <a:rPr lang="cs-CZ" sz="1700" dirty="0" smtClean="0"/>
              <a:t>. Vytvořili tzv. </a:t>
            </a:r>
            <a:r>
              <a:rPr lang="cs-CZ" sz="1700" dirty="0" smtClean="0">
                <a:solidFill>
                  <a:srgbClr val="00B0F0"/>
                </a:solidFill>
              </a:rPr>
              <a:t>Prozatímní vládu </a:t>
            </a:r>
            <a:r>
              <a:rPr lang="cs-CZ" sz="1700" dirty="0" smtClean="0"/>
              <a:t>(Lvov, </a:t>
            </a:r>
            <a:r>
              <a:rPr lang="cs-CZ" sz="1700" dirty="0" err="1" smtClean="0"/>
              <a:t>Kerenskij</a:t>
            </a:r>
            <a:r>
              <a:rPr lang="cs-CZ" sz="1700" dirty="0" smtClean="0"/>
              <a:t>), která ve válce dosáhla některých dílčích úspěchů.</a:t>
            </a:r>
          </a:p>
          <a:p>
            <a:pPr marL="0" indent="0">
              <a:buNone/>
            </a:pPr>
            <a:r>
              <a:rPr lang="cs-CZ" sz="1700" dirty="0" smtClean="0">
                <a:solidFill>
                  <a:srgbClr val="00B0F0"/>
                </a:solidFill>
              </a:rPr>
              <a:t>Pokračující nespokojenosti lidu využili bolševic</a:t>
            </a:r>
            <a:r>
              <a:rPr lang="cs-CZ" sz="1700" dirty="0">
                <a:solidFill>
                  <a:srgbClr val="00B0F0"/>
                </a:solidFill>
              </a:rPr>
              <a:t>i</a:t>
            </a:r>
            <a:r>
              <a:rPr lang="cs-CZ" sz="1700" dirty="0" smtClean="0"/>
              <a:t>. Jejich agitace proti válce byla velmi silná, dokázali na svou stranu získat i některé vojenské jednotky.  </a:t>
            </a:r>
            <a:r>
              <a:rPr lang="cs-CZ" sz="1700" dirty="0" smtClean="0">
                <a:solidFill>
                  <a:srgbClr val="00B0F0"/>
                </a:solidFill>
              </a:rPr>
              <a:t>7. listopadu 1917  zaútočili na Zimní palác</a:t>
            </a:r>
            <a:r>
              <a:rPr lang="cs-CZ" sz="1700" dirty="0" smtClean="0"/>
              <a:t>, zatkli členy Prozatímní vlády a ujali se moci. Později byla jmenována nová vláda - </a:t>
            </a:r>
            <a:r>
              <a:rPr lang="cs-CZ" sz="1700" dirty="0" smtClean="0">
                <a:solidFill>
                  <a:srgbClr val="FF0000"/>
                </a:solidFill>
              </a:rPr>
              <a:t>„Rada lidových komisařů“, </a:t>
            </a:r>
            <a:r>
              <a:rPr lang="cs-CZ" sz="1700" dirty="0" smtClean="0"/>
              <a:t>předsedou se stal V. I. Lenin. To byl </a:t>
            </a:r>
            <a:r>
              <a:rPr lang="cs-CZ" sz="1700" dirty="0" smtClean="0">
                <a:solidFill>
                  <a:srgbClr val="FF0000"/>
                </a:solidFill>
              </a:rPr>
              <a:t>počátek vlády diktatury proletariátu.</a:t>
            </a:r>
          </a:p>
          <a:p>
            <a:pPr marL="0" indent="0">
              <a:buNone/>
            </a:pPr>
            <a:r>
              <a:rPr lang="cs-CZ" sz="1700" dirty="0" smtClean="0"/>
              <a:t>Bolševici potřebovali upevnit mír v zemi, proto se rozhodli uzavřít s Německem mír.  V březnu 1918 byla v Brestu Litevském podepsána separátní mírová smlouva, podle níž Německo mohlo obsadit území Ruska a Ukrajiny</a:t>
            </a:r>
            <a:r>
              <a:rPr lang="cs-CZ" sz="1700" dirty="0" smtClean="0">
                <a:solidFill>
                  <a:srgbClr val="0070C0"/>
                </a:solidFill>
              </a:rPr>
              <a:t>. Ruská fronta se zhroutila, Němci mohli své síly přesunout jinam.</a:t>
            </a:r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 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404352349"/>
      </p:ext>
    </p:extLst>
  </p:cSld>
  <p:clrMapOvr>
    <a:masterClrMapping/>
  </p:clrMapOvr>
  <p:transition spd="slow">
    <p:cover/>
    <p:sndAc>
      <p:stSnd>
        <p:snd r:embed="rId2" name="explod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České země za 1. SV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000" dirty="0" smtClean="0">
                <a:solidFill>
                  <a:srgbClr val="C00000"/>
                </a:solidFill>
              </a:rPr>
              <a:t>Život a zásobování v českých zemích</a:t>
            </a:r>
          </a:p>
          <a:p>
            <a:pPr marL="0" indent="0">
              <a:buNone/>
            </a:pPr>
            <a:r>
              <a:rPr lang="cs-CZ" sz="2000" dirty="0" smtClean="0"/>
              <a:t>V průběhu války se zásobování obyvatel zhoršovalo. Tisíce lidí hladověly, jiní nedostatku zneužívali a prodávali za přemrštěné ceny a bohatli. V posledních dvou letech války zoufalství vedlo k hladovým demonstracím. Některé skončily i střelbou do protestujících (Prostějov v r. 1917). Stoupala úmrtnost (například o 25% vzrostl počet obětí tuberkulózy).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rgbClr val="C00000"/>
                </a:solidFill>
              </a:rPr>
              <a:t>Vynucená pomoc frontě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rgbClr val="000000"/>
                </a:solidFill>
              </a:rPr>
              <a:t>Když desetitisíce mužů narukovaly, jejich práci v továrnách a na venkově a péči o rodinu musely převzít ženy. Většina průmyslových podniků byla převedena na válečnou výrobu. Lehčí práce vykonávaly děti (např. třídění a balení nábojů). Místo výuky ve škole děti pletly ponožky pro vojáky nebo </a:t>
            </a:r>
            <a:r>
              <a:rPr lang="cs-CZ" sz="2000" dirty="0" smtClean="0">
                <a:solidFill>
                  <a:srgbClr val="000000"/>
                </a:solidFill>
              </a:rPr>
              <a:t>z </a:t>
            </a:r>
            <a:r>
              <a:rPr lang="cs-CZ" sz="2000" dirty="0" smtClean="0">
                <a:solidFill>
                  <a:srgbClr val="000000"/>
                </a:solidFill>
              </a:rPr>
              <a:t>plátna připravovaly tzv. cupaninu, která se používala místo vaty.</a:t>
            </a:r>
          </a:p>
        </p:txBody>
      </p:sp>
    </p:spTree>
    <p:extLst>
      <p:ext uri="{BB962C8B-B14F-4D97-AF65-F5344CB8AC3E}">
        <p14:creationId xmlns:p14="http://schemas.microsoft.com/office/powerpoint/2010/main" xmlns="" val="1441314798"/>
      </p:ext>
    </p:extLst>
  </p:cSld>
  <p:clrMapOvr>
    <a:masterClrMapping/>
  </p:clrMapOvr>
  <p:transition spd="slow">
    <p:cover/>
    <p:sndAc>
      <p:stSnd>
        <p:snd r:embed="rId2" name="explod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Československý odboj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rgbClr val="C00000"/>
                </a:solidFill>
              </a:rPr>
              <a:t>Česká domácí politika</a:t>
            </a:r>
          </a:p>
          <a:p>
            <a:pPr marL="0" indent="0">
              <a:buNone/>
            </a:pPr>
            <a:r>
              <a:rPr lang="cs-CZ" sz="2000" dirty="0" smtClean="0"/>
              <a:t>Velká část domácích politiků v prvních letech války podporovala Rakousko a odmítala činnost čsl. zahraničních orgánů.</a:t>
            </a:r>
          </a:p>
          <a:p>
            <a:pPr marL="0" indent="0">
              <a:buNone/>
            </a:pPr>
            <a:r>
              <a:rPr lang="cs-CZ" sz="2000" dirty="0" smtClean="0"/>
              <a:t>Již od počátku války tu však byla i opozice, která spolupracovala se zahraničím, od roku 1915 skupina označená později jako </a:t>
            </a:r>
            <a:r>
              <a:rPr lang="cs-CZ" sz="2000" dirty="0" err="1" smtClean="0">
                <a:solidFill>
                  <a:srgbClr val="C00000"/>
                </a:solidFill>
              </a:rPr>
              <a:t>Maffie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Z obav před možným odporem proti rakouské politice bylo zatčeno a odsouzeno několik set lidí. Například </a:t>
            </a:r>
            <a:r>
              <a:rPr lang="cs-CZ" sz="2000" dirty="0" smtClean="0">
                <a:solidFill>
                  <a:srgbClr val="C00000"/>
                </a:solidFill>
              </a:rPr>
              <a:t>Karel Kramář a Alois Rašín byli za velezradu odsouzeni k trestu smrti </a:t>
            </a:r>
            <a:r>
              <a:rPr lang="cs-CZ" sz="2000" dirty="0" smtClean="0"/>
              <a:t>(později byli propuštěni).</a:t>
            </a:r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rgbClr val="C00000"/>
                </a:solidFill>
              </a:rPr>
              <a:t>Československý zahraniční odboj</a:t>
            </a:r>
          </a:p>
          <a:p>
            <a:pPr marL="0" indent="0">
              <a:buNone/>
            </a:pPr>
            <a:r>
              <a:rPr lang="cs-CZ" sz="2000" u="sng" dirty="0" smtClean="0">
                <a:solidFill>
                  <a:srgbClr val="C00000"/>
                </a:solidFill>
              </a:rPr>
              <a:t>Diplomatický: </a:t>
            </a:r>
            <a:r>
              <a:rPr lang="cs-CZ" sz="2000" dirty="0" smtClean="0">
                <a:solidFill>
                  <a:srgbClr val="C00000"/>
                </a:solidFill>
              </a:rPr>
              <a:t>T. G. Masaryk, E. Beneš,  </a:t>
            </a:r>
            <a:r>
              <a:rPr lang="cs-CZ" sz="2000" dirty="0" smtClean="0">
                <a:solidFill>
                  <a:srgbClr val="C00000"/>
                </a:solidFill>
              </a:rPr>
              <a:t>M</a:t>
            </a:r>
            <a:r>
              <a:rPr lang="cs-CZ" sz="2000" dirty="0" smtClean="0">
                <a:solidFill>
                  <a:srgbClr val="C00000"/>
                </a:solidFill>
              </a:rPr>
              <a:t>. R. Štefánik </a:t>
            </a:r>
            <a:r>
              <a:rPr lang="cs-CZ" sz="2000" dirty="0" smtClean="0"/>
              <a:t>v r. 1916 v emigraci vytvořili </a:t>
            </a:r>
            <a:r>
              <a:rPr lang="cs-CZ" sz="2000" dirty="0" smtClean="0">
                <a:solidFill>
                  <a:srgbClr val="C00000"/>
                </a:solidFill>
              </a:rPr>
              <a:t>Československou národní radu</a:t>
            </a:r>
            <a:r>
              <a:rPr lang="cs-CZ" sz="2000" dirty="0" smtClean="0"/>
              <a:t>, která se snažila získat podporu západních politiků pro vznik samostatného Československa, ale také přispět k vítězství Dohody vytvořením dobrovolnických vojenských jednotek - legií.</a:t>
            </a:r>
          </a:p>
          <a:p>
            <a:pPr marL="0" indent="0">
              <a:buNone/>
            </a:pPr>
            <a:r>
              <a:rPr lang="cs-CZ" sz="2000" u="sng" dirty="0" smtClean="0">
                <a:solidFill>
                  <a:srgbClr val="C00000"/>
                </a:solidFill>
              </a:rPr>
              <a:t>Vojenský: </a:t>
            </a:r>
            <a:r>
              <a:rPr lang="cs-CZ" sz="2000" dirty="0" smtClean="0">
                <a:solidFill>
                  <a:srgbClr val="C00000"/>
                </a:solidFill>
              </a:rPr>
              <a:t>legie</a:t>
            </a:r>
            <a:r>
              <a:rPr lang="cs-CZ" sz="2000" dirty="0" smtClean="0"/>
              <a:t> se začaly vytvářet nejprve v Rusku a Francii, teprve později v Itálii. Vstupovali do nich lidé žijící v emigraci i tisíce českých a slovenských zajatců, kteří chtěli bojovat na straně Dohody. Celkem   v ruské, francouzské a italské legii bylo  92 763 mužů, padlo 5 092  legionářů.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150577662"/>
      </p:ext>
    </p:extLst>
  </p:cSld>
  <p:clrMapOvr>
    <a:masterClrMapping/>
  </p:clrMapOvr>
  <p:transition spd="slow">
    <p:cover/>
    <p:sndAc>
      <p:stSnd>
        <p:snd r:embed="rId2" name="explod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Vstup USA do války a vítězství Dohody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000" dirty="0" smtClean="0">
                <a:solidFill>
                  <a:srgbClr val="C00000"/>
                </a:solidFill>
              </a:rPr>
              <a:t>USA a válka v Evropě</a:t>
            </a:r>
          </a:p>
          <a:p>
            <a:pPr marL="0" indent="0">
              <a:buNone/>
            </a:pPr>
            <a:r>
              <a:rPr lang="cs-CZ" sz="2000" dirty="0" smtClean="0"/>
              <a:t>Obyvatelstvo, vláda a prezident USA (Thomas </a:t>
            </a:r>
            <a:r>
              <a:rPr lang="cs-CZ" sz="2000" dirty="0" err="1" smtClean="0"/>
              <a:t>Woodrow</a:t>
            </a:r>
            <a:r>
              <a:rPr lang="cs-CZ" sz="2000" dirty="0" smtClean="0"/>
              <a:t> Wilson) sledovali průběh války.  V průběhu války zásobovaly americké zbrojovky dohodové armády. Do Evropy pluly lodě s municí, válečným materiálem, výstrojí pro vojáky atd. USA měly dost sil pomoci Dohodě, ale teprve když Německo        v únoru 1917 vyhlásilo neomezenou ponorkovou válku, získal prezident souhlas Kongresu ke vstupu do války. Stalo se tak </a:t>
            </a:r>
            <a:r>
              <a:rPr lang="cs-CZ" sz="2000" dirty="0" smtClean="0">
                <a:solidFill>
                  <a:srgbClr val="C00000"/>
                </a:solidFill>
              </a:rPr>
              <a:t>6. dubna 1917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rgbClr val="C00000"/>
                </a:solidFill>
              </a:rPr>
              <a:t>Poslední měsíce války</a:t>
            </a:r>
          </a:p>
          <a:p>
            <a:pPr marL="0" indent="0">
              <a:buNone/>
            </a:pPr>
            <a:r>
              <a:rPr lang="cs-CZ" sz="2000" dirty="0" smtClean="0"/>
              <a:t>Po vstupu USA do války přivážely lodi i vojáky armády USA – ve větším počtu připluli Američané do Evropy až v roce 1918. I když Němci mohli přesunout značné síly z východní fronty a v březnu 1918 podnikli i poslední </a:t>
            </a:r>
            <a:r>
              <a:rPr lang="cs-CZ" sz="2000" dirty="0" smtClean="0"/>
              <a:t>průlom u </a:t>
            </a:r>
            <a:r>
              <a:rPr lang="cs-CZ" sz="2000" dirty="0" err="1" smtClean="0"/>
              <a:t>Arrasu</a:t>
            </a:r>
            <a:r>
              <a:rPr lang="cs-CZ" sz="2000" dirty="0" smtClean="0"/>
              <a:t> a bombardovali Paříž, výsledek války již nebylo možné zvrátit. Válku ukončili zástupci Dohody </a:t>
            </a:r>
            <a:r>
              <a:rPr lang="cs-CZ" sz="2000" dirty="0" smtClean="0">
                <a:solidFill>
                  <a:srgbClr val="C00000"/>
                </a:solidFill>
              </a:rPr>
              <a:t>11. listopadu 1918 podepsáním příměří s Německem </a:t>
            </a:r>
            <a:r>
              <a:rPr lang="cs-CZ" sz="2000" dirty="0" smtClean="0"/>
              <a:t>v železničním vagoně v </a:t>
            </a:r>
            <a:r>
              <a:rPr lang="cs-CZ" sz="2000" dirty="0" err="1" smtClean="0"/>
              <a:t>Compiègne</a:t>
            </a:r>
            <a:r>
              <a:rPr lang="cs-CZ" sz="2000" dirty="0" smtClean="0"/>
              <a:t>. Zbývalo však ještě se všemi poraženými státy uzavřít mírové smlouvy.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726233633"/>
      </p:ext>
    </p:extLst>
  </p:cSld>
  <p:clrMapOvr>
    <a:masterClrMapping/>
  </p:clrMapOvr>
  <p:transition spd="slow">
    <p:cover/>
    <p:sndAc>
      <p:stSnd>
        <p:snd r:embed="rId2" name="explod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Konec války – versailleský systém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2000" dirty="0" smtClean="0">
                <a:solidFill>
                  <a:srgbClr val="C00000"/>
                </a:solidFill>
              </a:rPr>
              <a:t>Podepsání příměří ještě neznamená konec války. </a:t>
            </a:r>
            <a:r>
              <a:rPr lang="cs-CZ" sz="2000" dirty="0" smtClean="0"/>
              <a:t>Podle požadavků vítězů je třeba dohodnout podmínky – územní a válečné náhrady jsou obsahem </a:t>
            </a:r>
            <a:r>
              <a:rPr lang="cs-CZ" sz="2000" dirty="0" smtClean="0">
                <a:solidFill>
                  <a:srgbClr val="C00000"/>
                </a:solidFill>
              </a:rPr>
              <a:t>mírové</a:t>
            </a:r>
            <a:r>
              <a:rPr lang="cs-CZ" sz="2000" dirty="0" smtClean="0"/>
              <a:t> </a:t>
            </a:r>
            <a:r>
              <a:rPr lang="cs-CZ" sz="2000" dirty="0" smtClean="0">
                <a:solidFill>
                  <a:srgbClr val="C00000"/>
                </a:solidFill>
              </a:rPr>
              <a:t>smlouvy</a:t>
            </a:r>
            <a:r>
              <a:rPr lang="cs-CZ" sz="2000" dirty="0" smtClean="0"/>
              <a:t>. Vítězové 1. SV svolali </a:t>
            </a:r>
            <a:r>
              <a:rPr lang="cs-CZ" sz="2000" dirty="0" smtClean="0">
                <a:solidFill>
                  <a:srgbClr val="C00000"/>
                </a:solidFill>
              </a:rPr>
              <a:t>mírovou konferenci do Paříže </a:t>
            </a:r>
            <a:r>
              <a:rPr lang="cs-CZ" sz="2000" dirty="0" smtClean="0"/>
              <a:t>a vzhledem k tomu, že poražených států bylo pět, s jejich delegacemi se jednalo na pěti místech v blízkém okolí.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rgbClr val="C00000"/>
                </a:solidFill>
              </a:rPr>
              <a:t>28. června 1919 ve Versailles: </a:t>
            </a:r>
            <a:r>
              <a:rPr lang="cs-CZ" sz="2000" dirty="0" smtClean="0"/>
              <a:t>smlouva s Německem.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rgbClr val="C00000"/>
                </a:solidFill>
              </a:rPr>
              <a:t>10. září 1919  v Sanit-</a:t>
            </a:r>
            <a:r>
              <a:rPr lang="cs-CZ" sz="2000" dirty="0" err="1" smtClean="0">
                <a:solidFill>
                  <a:srgbClr val="C00000"/>
                </a:solidFill>
              </a:rPr>
              <a:t>Germain</a:t>
            </a:r>
            <a:r>
              <a:rPr lang="cs-CZ" sz="2000" dirty="0" smtClean="0">
                <a:solidFill>
                  <a:srgbClr val="C00000"/>
                </a:solidFill>
              </a:rPr>
              <a:t>-en-</a:t>
            </a:r>
            <a:r>
              <a:rPr lang="cs-CZ" sz="2000" dirty="0" err="1" smtClean="0">
                <a:solidFill>
                  <a:srgbClr val="C00000"/>
                </a:solidFill>
              </a:rPr>
              <a:t>Laye</a:t>
            </a:r>
            <a:r>
              <a:rPr lang="cs-CZ" sz="2000" dirty="0" smtClean="0">
                <a:solidFill>
                  <a:srgbClr val="C00000"/>
                </a:solidFill>
              </a:rPr>
              <a:t>: </a:t>
            </a:r>
            <a:r>
              <a:rPr lang="cs-CZ" sz="2000" dirty="0" smtClean="0"/>
              <a:t>smlouva s Rakouskem a uznání nezávislosti nástupnických států.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rgbClr val="C00000"/>
                </a:solidFill>
              </a:rPr>
              <a:t>27. listopadu 1919 v </a:t>
            </a:r>
            <a:r>
              <a:rPr lang="cs-CZ" sz="2000" dirty="0" err="1" smtClean="0">
                <a:solidFill>
                  <a:srgbClr val="C00000"/>
                </a:solidFill>
              </a:rPr>
              <a:t>Neuilly</a:t>
            </a:r>
            <a:r>
              <a:rPr lang="cs-CZ" sz="2000" dirty="0" smtClean="0">
                <a:solidFill>
                  <a:srgbClr val="C00000"/>
                </a:solidFill>
              </a:rPr>
              <a:t>: </a:t>
            </a:r>
            <a:r>
              <a:rPr lang="cs-CZ" sz="2000" dirty="0" smtClean="0"/>
              <a:t>smlouva s Bulharskem.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rgbClr val="C00000"/>
                </a:solidFill>
              </a:rPr>
              <a:t>4. června 1920 v Trianonu: </a:t>
            </a:r>
            <a:r>
              <a:rPr lang="cs-CZ" sz="2000" dirty="0" smtClean="0"/>
              <a:t>smlouva s Maďarskem.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rgbClr val="C00000"/>
                </a:solidFill>
              </a:rPr>
              <a:t>10. srpna 1920 v  </a:t>
            </a:r>
            <a:r>
              <a:rPr lang="cs-CZ" sz="2000" dirty="0" err="1" smtClean="0">
                <a:solidFill>
                  <a:srgbClr val="C00000"/>
                </a:solidFill>
              </a:rPr>
              <a:t>Sèvres</a:t>
            </a:r>
            <a:r>
              <a:rPr lang="cs-CZ" sz="2000" dirty="0" smtClean="0">
                <a:solidFill>
                  <a:srgbClr val="C00000"/>
                </a:solidFill>
              </a:rPr>
              <a:t>: </a:t>
            </a:r>
            <a:r>
              <a:rPr lang="cs-CZ" sz="2000" dirty="0" smtClean="0"/>
              <a:t>navržena mírová smlouva s Tureckem (postoupení části území Řecku a samostatnost Arménie).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00B050"/>
                </a:solidFill>
              </a:rPr>
              <a:t>Versailleský systém – uspořádání Evropy po 1. světové válce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403112490"/>
      </p:ext>
    </p:extLst>
  </p:cSld>
  <p:clrMapOvr>
    <a:masterClrMapping/>
  </p:clrMapOvr>
  <p:transition spd="slow">
    <p:cover/>
    <p:sndAc>
      <p:stSnd>
        <p:snd r:embed="rId2" name="explod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Věděli byste?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000" u="sng" dirty="0" smtClean="0">
                <a:solidFill>
                  <a:srgbClr val="0070C0"/>
                </a:solidFill>
              </a:rPr>
              <a:t>Podmínky pro poražené Německo</a:t>
            </a:r>
          </a:p>
          <a:p>
            <a:pPr marL="0" indent="0">
              <a:buNone/>
            </a:pPr>
            <a:r>
              <a:rPr lang="cs-CZ" sz="2000" dirty="0" smtClean="0"/>
              <a:t>Německo bylo označeno za viníka války a postiženo </a:t>
            </a:r>
            <a:r>
              <a:rPr lang="cs-CZ" sz="2000" dirty="0" smtClean="0">
                <a:solidFill>
                  <a:srgbClr val="0070C0"/>
                </a:solidFill>
              </a:rPr>
              <a:t>územními ztrátami </a:t>
            </a:r>
            <a:r>
              <a:rPr lang="cs-CZ" sz="2000" dirty="0" smtClean="0"/>
              <a:t>(Alsasko, </a:t>
            </a:r>
            <a:r>
              <a:rPr lang="cs-CZ" sz="2000" dirty="0" err="1" smtClean="0"/>
              <a:t>Poznaňsko</a:t>
            </a:r>
            <a:r>
              <a:rPr lang="cs-CZ" sz="2000" dirty="0" smtClean="0"/>
              <a:t>, západní Prusko, …). Německo</a:t>
            </a:r>
            <a:r>
              <a:rPr lang="cs-CZ" sz="2000" dirty="0" smtClean="0">
                <a:solidFill>
                  <a:srgbClr val="0070C0"/>
                </a:solidFill>
              </a:rPr>
              <a:t> ztratilo </a:t>
            </a:r>
            <a:r>
              <a:rPr lang="cs-CZ" sz="2000" dirty="0" smtClean="0"/>
              <a:t>i své </a:t>
            </a:r>
            <a:r>
              <a:rPr lang="cs-CZ" sz="2000" dirty="0" smtClean="0">
                <a:solidFill>
                  <a:srgbClr val="0070C0"/>
                </a:solidFill>
              </a:rPr>
              <a:t>kolonie</a:t>
            </a:r>
            <a:r>
              <a:rPr lang="cs-CZ" sz="2000" dirty="0" smtClean="0"/>
              <a:t>. Silně byla </a:t>
            </a:r>
            <a:r>
              <a:rPr lang="cs-CZ" sz="2000" dirty="0" smtClean="0">
                <a:solidFill>
                  <a:srgbClr val="0070C0"/>
                </a:solidFill>
              </a:rPr>
              <a:t>omezena</a:t>
            </a:r>
            <a:r>
              <a:rPr lang="cs-CZ" sz="2000" dirty="0" smtClean="0"/>
              <a:t> jeho </a:t>
            </a:r>
            <a:r>
              <a:rPr lang="cs-CZ" sz="2000" dirty="0" smtClean="0">
                <a:solidFill>
                  <a:srgbClr val="0070C0"/>
                </a:solidFill>
              </a:rPr>
              <a:t>armáda</a:t>
            </a:r>
            <a:r>
              <a:rPr lang="cs-CZ" sz="2000" dirty="0" smtClean="0"/>
              <a:t>, </a:t>
            </a:r>
            <a:r>
              <a:rPr lang="cs-CZ" sz="2000" dirty="0" smtClean="0">
                <a:solidFill>
                  <a:srgbClr val="0070C0"/>
                </a:solidFill>
              </a:rPr>
              <a:t>redukováno válečné loďstvo, zrušeno letectvo </a:t>
            </a:r>
            <a:r>
              <a:rPr lang="cs-CZ" sz="2000" dirty="0" smtClean="0"/>
              <a:t>a </a:t>
            </a:r>
            <a:r>
              <a:rPr lang="cs-CZ" sz="2000" dirty="0" smtClean="0">
                <a:solidFill>
                  <a:srgbClr val="0070C0"/>
                </a:solidFill>
              </a:rPr>
              <a:t>některé druhy zbraní</a:t>
            </a:r>
            <a:r>
              <a:rPr lang="cs-CZ" sz="2000" dirty="0" smtClean="0"/>
              <a:t>. Německo mělo dále </a:t>
            </a:r>
            <a:r>
              <a:rPr lang="cs-CZ" sz="2000" dirty="0" smtClean="0">
                <a:solidFill>
                  <a:srgbClr val="0070C0"/>
                </a:solidFill>
              </a:rPr>
              <a:t>zaplatit reparace</a:t>
            </a:r>
            <a:r>
              <a:rPr lang="cs-CZ" sz="2000" dirty="0" smtClean="0"/>
              <a:t>, jejichž výše měla být určena do května 1921. </a:t>
            </a:r>
            <a:r>
              <a:rPr lang="cs-CZ" sz="2000" smtClean="0"/>
              <a:t>Součásti </a:t>
            </a:r>
            <a:r>
              <a:rPr lang="cs-CZ" sz="2000" dirty="0" smtClean="0"/>
              <a:t>reparací bylo předání zbraní, lodí, aut, lokomotiv, továren, strojů, uhlí a chemikálií vítězům. Německo se na základě versailleské smlouvy stalo republikou, jejíž občané pociťovali mírové podmínky jako nespravedlivé, ponižující a zničující.</a:t>
            </a:r>
          </a:p>
          <a:p>
            <a:pPr marL="0" indent="0">
              <a:buNone/>
            </a:pPr>
            <a:r>
              <a:rPr lang="cs-CZ" sz="2000" u="sng" dirty="0" smtClean="0">
                <a:solidFill>
                  <a:srgbClr val="00B050"/>
                </a:solidFill>
              </a:rPr>
              <a:t>Nástupnické státy</a:t>
            </a:r>
          </a:p>
          <a:p>
            <a:pPr marL="0" indent="0">
              <a:buNone/>
            </a:pPr>
            <a:r>
              <a:rPr lang="cs-CZ" sz="2000" dirty="0" smtClean="0"/>
              <a:t>Tak se označují státy, které vznikly po 1. SV na území bývalého Rakouska-Uherska a Německa. Předchozí vývoj určoval hranice</a:t>
            </a:r>
            <a:r>
              <a:rPr lang="cs-CZ" sz="2000" dirty="0" smtClean="0">
                <a:solidFill>
                  <a:srgbClr val="00B050"/>
                </a:solidFill>
              </a:rPr>
              <a:t> Rakouska </a:t>
            </a:r>
            <a:r>
              <a:rPr lang="cs-CZ" sz="2000" dirty="0" smtClean="0"/>
              <a:t>a </a:t>
            </a:r>
            <a:r>
              <a:rPr lang="cs-CZ" sz="2000" dirty="0" smtClean="0">
                <a:solidFill>
                  <a:srgbClr val="00B050"/>
                </a:solidFill>
              </a:rPr>
              <a:t>Maďarska</a:t>
            </a:r>
            <a:r>
              <a:rPr lang="cs-CZ" sz="2000" dirty="0" smtClean="0"/>
              <a:t>. </a:t>
            </a:r>
            <a:r>
              <a:rPr lang="cs-CZ" sz="2000" dirty="0" smtClean="0">
                <a:solidFill>
                  <a:srgbClr val="00B050"/>
                </a:solidFill>
              </a:rPr>
              <a:t>Československo</a:t>
            </a:r>
            <a:r>
              <a:rPr lang="cs-CZ" sz="2000" dirty="0" smtClean="0"/>
              <a:t> navázalo na své historické hranice. Po více než století bylo obnoveno </a:t>
            </a:r>
            <a:r>
              <a:rPr lang="cs-CZ" sz="2000" dirty="0" smtClean="0">
                <a:solidFill>
                  <a:srgbClr val="00B050"/>
                </a:solidFill>
              </a:rPr>
              <a:t>Polsko</a:t>
            </a:r>
            <a:r>
              <a:rPr lang="cs-CZ" sz="2000" dirty="0" smtClean="0"/>
              <a:t>. Srbsko se spojilo s oblastmi chorvatskými, bosenskými a slovinskými – vytvořili </a:t>
            </a:r>
            <a:r>
              <a:rPr lang="cs-CZ" sz="2000" dirty="0" smtClean="0">
                <a:solidFill>
                  <a:srgbClr val="00B050"/>
                </a:solidFill>
              </a:rPr>
              <a:t>Království SHS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888682659"/>
      </p:ext>
    </p:extLst>
  </p:cSld>
  <p:clrMapOvr>
    <a:masterClrMapping/>
  </p:clrMapOvr>
  <p:transition spd="slow">
    <p:cover/>
    <p:sndAc>
      <p:stSnd>
        <p:snd r:embed="rId2" name="explod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308</TotalTime>
  <Words>2024</Words>
  <Application>Microsoft Office PowerPoint</Application>
  <PresentationFormat>Předvádění na obrazovce (4:3)</PresentationFormat>
  <Paragraphs>130</Paragraphs>
  <Slides>19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Medián</vt:lpstr>
      <vt:lpstr>Snímek 1</vt:lpstr>
      <vt:lpstr>Snímek 2</vt:lpstr>
      <vt:lpstr>zdroje</vt:lpstr>
      <vt:lpstr>1. Světová válka (1914 – 1918)</vt:lpstr>
      <vt:lpstr>Politická situace v Evropě na přelomu 19. a 20. století</vt:lpstr>
      <vt:lpstr>2 balkánské války (1912 – 1913)</vt:lpstr>
      <vt:lpstr>Za účelem spolupráce a obrany vznikla v Evropě nová spojenectví:</vt:lpstr>
      <vt:lpstr>Příčiny a počátek 1. světové války</vt:lpstr>
      <vt:lpstr>Sarajevský atentát</vt:lpstr>
      <vt:lpstr>Počátek války</vt:lpstr>
      <vt:lpstr>„blesková“ válka</vt:lpstr>
      <vt:lpstr>Život v zákopech</vt:lpstr>
      <vt:lpstr>Válečná technika a vojáci</vt:lpstr>
      <vt:lpstr>Válka na východní frontě a pád carismu</vt:lpstr>
      <vt:lpstr>České země za 1. SV</vt:lpstr>
      <vt:lpstr>Československý odboj</vt:lpstr>
      <vt:lpstr>Vstup USA do války a vítězství Dohody</vt:lpstr>
      <vt:lpstr>Konec války – versailleský systém</vt:lpstr>
      <vt:lpstr>Věděli byste?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smolikovar</dc:creator>
  <cp:lastModifiedBy>U1</cp:lastModifiedBy>
  <cp:revision>32</cp:revision>
  <dcterms:created xsi:type="dcterms:W3CDTF">2013-07-06T15:50:51Z</dcterms:created>
  <dcterms:modified xsi:type="dcterms:W3CDTF">2013-07-14T20:55:25Z</dcterms:modified>
</cp:coreProperties>
</file>