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78" r:id="rId3"/>
    <p:sldId id="290" r:id="rId4"/>
    <p:sldId id="280" r:id="rId5"/>
    <p:sldId id="281" r:id="rId6"/>
    <p:sldId id="282" r:id="rId7"/>
    <p:sldId id="283" r:id="rId8"/>
    <p:sldId id="285" r:id="rId9"/>
    <p:sldId id="286" r:id="rId10"/>
    <p:sldId id="287" r:id="rId11"/>
    <p:sldId id="288" r:id="rId12"/>
    <p:sldId id="289" r:id="rId13"/>
    <p:sldId id="25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83" autoAdjust="0"/>
  </p:normalViewPr>
  <p:slideViewPr>
    <p:cSldViewPr>
      <p:cViewPr>
        <p:scale>
          <a:sx n="100" d="100"/>
          <a:sy n="100" d="100"/>
        </p:scale>
        <p:origin x="-80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71130ABF-B72B-46D8-9D7E-CEF47ED19F40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6F04BB4F-5AFF-42F1-9410-A4771200EF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474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7EEA24B-D1AF-4496-81C2-97AD45D95344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2F0F9B3D-02E3-4563-BA91-CAA1DEEE2F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9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obrazu snímky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Zástupný symbol poznámo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http://upload.wikimedia.org/wikipedia/commons/7/7d/StridaveUhly.jpg</a:t>
            </a:r>
          </a:p>
        </p:txBody>
      </p:sp>
      <p:sp>
        <p:nvSpPr>
          <p:cNvPr id="17412" name="Zástupný symbol čísla snímky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2106780C-02F2-4735-AD77-6074D17CFCE9}" type="slidenum">
              <a:rPr lang="cs-CZ" sz="1200">
                <a:latin typeface="Calibri" pitchFamily="34" charset="0"/>
              </a:rPr>
              <a:pPr algn="r" eaLnBrk="1" hangingPunct="1"/>
              <a:t>10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DD383-BF8D-401C-AFAE-F67E3E2CF24D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43260-FFED-4A8A-97CF-53FD3C7148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4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E5DC2-71B1-463F-86D7-3115C27CCEFD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B243C-811E-4CCC-9E10-CA7E41230F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508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A6837-4E5D-44C4-B337-67ABD68CB25B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92D4E-825D-4DD6-8F09-92F92B2F1D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695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3CD55-CBD8-4789-9582-C27BDB2B12A8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2C108-03FB-4540-AB4B-6BF7831C9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120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B77FD-994F-4CF6-85DA-32CAF74C0640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A031C-8EB6-4D0D-B159-D3E9FEA4AF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306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9F7A1-6BF6-4A8B-ABBE-C4E16EE24EF0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12F9C-CEBC-482E-AE9E-57C2037C50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873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B0C5C-582B-4FAE-B506-D81188354F76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5BFAE-6715-43CE-9677-D5A7185DFE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190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3F11A-6F84-46EC-8924-EA7FCE8CEF78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690AF-3BBE-40ED-833A-59E175E399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042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808B0-207D-4C92-9361-7A7AF11BFB2B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698D6-3273-4F09-B337-C038818F74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638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9A29E-28F3-4213-B03B-191044CE6445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40775-FFFD-45BA-B5A0-2599C81480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815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A9B4F-35F9-47D6-B353-4CE63037EB31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77ACE-9F53-4386-BCA1-D43F5C0F96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499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AD5699-ED29-45F0-AEA6-B1A6E4380C2F}" type="datetimeFigureOut">
              <a:rPr lang="cs-CZ"/>
              <a:pPr>
                <a:defRPr/>
              </a:pPr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9BDE70-C0AA-433A-AF8F-DBFA8427FA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%C5%98eck%C3%A1_abeced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68" name="Group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4158"/>
              </p:ext>
            </p:extLst>
          </p:nvPr>
        </p:nvGraphicFramePr>
        <p:xfrm>
          <a:off x="250825" y="2781300"/>
          <a:ext cx="8713788" cy="4057810"/>
        </p:xfrm>
        <a:graphic>
          <a:graphicData uri="http://schemas.openxmlformats.org/drawingml/2006/table">
            <a:tbl>
              <a:tblPr/>
              <a:tblGrid>
                <a:gridCol w="2122755"/>
                <a:gridCol w="6591033"/>
              </a:tblGrid>
              <a:tr h="5555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Lubomíra Moravcová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VY_32_INOVACE_7_PLANIMETRIE_A_STEREOMETRIE_12 Úhly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Planimetrie a stereometrie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Ekonomické lyceum, Obchodní akademie, Sociální činnost, Veřejnosprávní činnost, 1.–4. ročník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březen 2013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Základní rozdělení a popis úhlů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Dělení úhlů na konvexní a konkávní, popis úhlu, dělení úhlů podle velikosti, dvojice úhlů, úhly příslušné k obvodu kružnice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549275"/>
            <a:ext cx="7772400" cy="2016125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cs-CZ" sz="2900" dirty="0" smtClean="0">
                <a:solidFill>
                  <a:srgbClr val="A50021"/>
                </a:solidFill>
                <a:latin typeface="Arial" charset="0"/>
                <a:cs typeface="Arial" charset="0"/>
              </a:rPr>
              <a:t/>
            </a:r>
            <a:br>
              <a:rPr lang="cs-CZ" sz="2900" dirty="0" smtClean="0">
                <a:solidFill>
                  <a:srgbClr val="A50021"/>
                </a:solidFill>
                <a:latin typeface="Arial" charset="0"/>
                <a:cs typeface="Arial" charset="0"/>
              </a:rPr>
            </a:br>
            <a:r>
              <a:rPr lang="cs-CZ" sz="3200" b="1" dirty="0" smtClean="0">
                <a:solidFill>
                  <a:srgbClr val="A50021"/>
                </a:solidFill>
                <a:latin typeface="Arial" charset="0"/>
                <a:cs typeface="Arial" charset="0"/>
              </a:rPr>
              <a:t>Konvexní útvar</a:t>
            </a:r>
            <a:br>
              <a:rPr lang="cs-CZ" sz="3200" b="1" dirty="0" smtClean="0">
                <a:solidFill>
                  <a:srgbClr val="A50021"/>
                </a:solidFill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>libovolné dva body tohoto útvaru lze spojit úsečkou, která celá (tj. všechny její body) leží v tomto útvaru</a:t>
            </a:r>
            <a:r>
              <a:rPr lang="cs-CZ" sz="2800" b="1" dirty="0" smtClean="0">
                <a:latin typeface="Arial" charset="0"/>
                <a:cs typeface="Arial" charset="0"/>
              </a:rPr>
              <a:t/>
            </a:r>
            <a:br>
              <a:rPr lang="cs-CZ" sz="2800" b="1" dirty="0" smtClean="0">
                <a:latin typeface="Arial" charset="0"/>
                <a:cs typeface="Arial" charset="0"/>
              </a:rPr>
            </a:br>
            <a:endParaRPr lang="cs-CZ" sz="2800" b="1" dirty="0" smtClean="0">
              <a:solidFill>
                <a:srgbClr val="A50021"/>
              </a:solidFill>
              <a:latin typeface="Arial" charset="0"/>
              <a:cs typeface="Arial" charset="0"/>
            </a:endParaRPr>
          </a:p>
        </p:txBody>
      </p:sp>
      <p:sp>
        <p:nvSpPr>
          <p:cNvPr id="3075" name="Obdélník 4"/>
          <p:cNvSpPr>
            <a:spLocks noChangeArrowheads="1"/>
          </p:cNvSpPr>
          <p:nvPr/>
        </p:nvSpPr>
        <p:spPr bwMode="auto">
          <a:xfrm>
            <a:off x="5220072" y="6021288"/>
            <a:ext cx="3168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cs-CZ" sz="1200" i="1" dirty="0"/>
              <a:t>Obr. 1 Konvexní útvar</a:t>
            </a:r>
          </a:p>
        </p:txBody>
      </p:sp>
      <p:cxnSp>
        <p:nvCxnSpPr>
          <p:cNvPr id="20" name="Přímá spojovací čára 19"/>
          <p:cNvCxnSpPr/>
          <p:nvPr/>
        </p:nvCxnSpPr>
        <p:spPr bwMode="auto">
          <a:xfrm flipV="1">
            <a:off x="2628900" y="3429000"/>
            <a:ext cx="2212975" cy="720725"/>
          </a:xfrm>
          <a:prstGeom prst="line">
            <a:avLst/>
          </a:prstGeom>
          <a:ln w="19050">
            <a:solidFill>
              <a:schemeClr val="tx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 bwMode="auto">
          <a:xfrm rot="540000">
            <a:off x="4799013" y="3362325"/>
            <a:ext cx="73025" cy="1428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 bwMode="auto">
          <a:xfrm flipH="1">
            <a:off x="900113" y="2781300"/>
            <a:ext cx="1223962" cy="15843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 bwMode="auto">
          <a:xfrm>
            <a:off x="900113" y="4365625"/>
            <a:ext cx="1295400" cy="11509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 bwMode="auto">
          <a:xfrm flipV="1">
            <a:off x="2195513" y="4940300"/>
            <a:ext cx="2808287" cy="5762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 bwMode="auto">
          <a:xfrm flipV="1">
            <a:off x="5003800" y="3644900"/>
            <a:ext cx="720725" cy="12954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 bwMode="auto">
          <a:xfrm flipH="1" flipV="1">
            <a:off x="2124075" y="2781300"/>
            <a:ext cx="3600450" cy="8636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 bwMode="auto">
          <a:xfrm rot="540000">
            <a:off x="2592388" y="4076700"/>
            <a:ext cx="71437" cy="1444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4" name="TextovéPole 45"/>
          <p:cNvSpPr txBox="1">
            <a:spLocks noChangeArrowheads="1"/>
          </p:cNvSpPr>
          <p:nvPr/>
        </p:nvSpPr>
        <p:spPr bwMode="auto">
          <a:xfrm>
            <a:off x="2555875" y="3716338"/>
            <a:ext cx="215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/>
              <a:t>A</a:t>
            </a:r>
          </a:p>
        </p:txBody>
      </p:sp>
      <p:sp>
        <p:nvSpPr>
          <p:cNvPr id="3085" name="TextovéPole 46"/>
          <p:cNvSpPr txBox="1">
            <a:spLocks noChangeArrowheads="1"/>
          </p:cNvSpPr>
          <p:nvPr/>
        </p:nvSpPr>
        <p:spPr bwMode="auto">
          <a:xfrm>
            <a:off x="4716463" y="3068638"/>
            <a:ext cx="215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/>
              <a:t>B</a:t>
            </a:r>
          </a:p>
        </p:txBody>
      </p:sp>
      <p:grpSp>
        <p:nvGrpSpPr>
          <p:cNvPr id="3086" name="Skupina 20"/>
          <p:cNvGrpSpPr>
            <a:grpSpLocks/>
          </p:cNvGrpSpPr>
          <p:nvPr/>
        </p:nvGrpSpPr>
        <p:grpSpPr bwMode="auto">
          <a:xfrm>
            <a:off x="2052638" y="4581525"/>
            <a:ext cx="1368425" cy="142875"/>
            <a:chOff x="2052638" y="4581525"/>
            <a:chExt cx="1368425" cy="142875"/>
          </a:xfrm>
        </p:grpSpPr>
        <p:cxnSp>
          <p:nvCxnSpPr>
            <p:cNvPr id="49" name="Přímá spojovací čára 48"/>
            <p:cNvCxnSpPr/>
            <p:nvPr/>
          </p:nvCxnSpPr>
          <p:spPr bwMode="auto">
            <a:xfrm>
              <a:off x="2052638" y="4652963"/>
              <a:ext cx="136842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ovací čára 50"/>
            <p:cNvCxnSpPr/>
            <p:nvPr/>
          </p:nvCxnSpPr>
          <p:spPr bwMode="auto">
            <a:xfrm>
              <a:off x="3421063" y="4581525"/>
              <a:ext cx="0" cy="14287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ovací čára 51"/>
            <p:cNvCxnSpPr/>
            <p:nvPr/>
          </p:nvCxnSpPr>
          <p:spPr bwMode="auto">
            <a:xfrm>
              <a:off x="2052638" y="4581525"/>
              <a:ext cx="0" cy="14287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87" name="TextovéPole 52"/>
          <p:cNvSpPr txBox="1">
            <a:spLocks noChangeArrowheads="1"/>
          </p:cNvSpPr>
          <p:nvPr/>
        </p:nvSpPr>
        <p:spPr bwMode="auto">
          <a:xfrm>
            <a:off x="1836738" y="4292600"/>
            <a:ext cx="215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/>
              <a:t>C</a:t>
            </a:r>
          </a:p>
        </p:txBody>
      </p:sp>
      <p:sp>
        <p:nvSpPr>
          <p:cNvPr id="3088" name="TextovéPole 53"/>
          <p:cNvSpPr txBox="1">
            <a:spLocks noChangeArrowheads="1"/>
          </p:cNvSpPr>
          <p:nvPr/>
        </p:nvSpPr>
        <p:spPr bwMode="auto">
          <a:xfrm>
            <a:off x="3276600" y="4292600"/>
            <a:ext cx="215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/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 idx="4294967295"/>
          </p:nvPr>
        </p:nvSpPr>
        <p:spPr>
          <a:xfrm>
            <a:off x="457200" y="548680"/>
            <a:ext cx="8229600" cy="2016720"/>
          </a:xfrm>
        </p:spPr>
        <p:txBody>
          <a:bodyPr/>
          <a:lstStyle/>
          <a:p>
            <a:pPr algn="l"/>
            <a:r>
              <a:rPr lang="cs-CZ" sz="3200" b="1" dirty="0" smtClean="0">
                <a:solidFill>
                  <a:srgbClr val="A50021"/>
                </a:solidFill>
                <a:latin typeface="Arial" charset="0"/>
                <a:cs typeface="Arial" charset="0"/>
              </a:rPr>
              <a:t/>
            </a:r>
            <a:br>
              <a:rPr lang="cs-CZ" sz="3200" b="1" dirty="0" smtClean="0">
                <a:solidFill>
                  <a:srgbClr val="A50021"/>
                </a:solidFill>
                <a:latin typeface="Arial" charset="0"/>
                <a:cs typeface="Arial" charset="0"/>
              </a:rPr>
            </a:br>
            <a:r>
              <a:rPr lang="cs-CZ" sz="3200" b="1" dirty="0" smtClean="0">
                <a:solidFill>
                  <a:srgbClr val="A50021"/>
                </a:solidFill>
                <a:latin typeface="Arial" charset="0"/>
                <a:cs typeface="Arial" charset="0"/>
              </a:rPr>
              <a:t>Nekonvexní útvar (konkávní)</a:t>
            </a:r>
            <a:br>
              <a:rPr lang="cs-CZ" sz="3200" b="1" dirty="0" smtClean="0">
                <a:solidFill>
                  <a:srgbClr val="A50021"/>
                </a:solidFill>
                <a:latin typeface="Arial" charset="0"/>
                <a:cs typeface="Arial" charset="0"/>
              </a:rPr>
            </a:br>
            <a:r>
              <a:rPr lang="cs-CZ" sz="3200" b="1" dirty="0" smtClean="0">
                <a:solidFill>
                  <a:srgbClr val="A50021"/>
                </a:solidFill>
                <a:latin typeface="Arial" charset="0"/>
                <a:cs typeface="Arial" charset="0"/>
              </a:rPr>
              <a:t/>
            </a:r>
            <a:br>
              <a:rPr lang="cs-CZ" sz="3200" b="1" dirty="0" smtClean="0">
                <a:solidFill>
                  <a:srgbClr val="A50021"/>
                </a:solidFill>
                <a:latin typeface="Arial" charset="0"/>
                <a:cs typeface="Arial" charset="0"/>
              </a:rPr>
            </a:br>
            <a:r>
              <a:rPr lang="cs-CZ" sz="2800" b="1" dirty="0" smtClean="0">
                <a:latin typeface="Arial" charset="0"/>
                <a:cs typeface="Arial" charset="0"/>
              </a:rPr>
              <a:t>existuje-li úsečka, která spojuje dva body tohoto útvaru a přitom některé body úsečky neleží v tomto útvaru</a:t>
            </a:r>
            <a:br>
              <a:rPr lang="cs-CZ" sz="2800" b="1" dirty="0" smtClean="0">
                <a:latin typeface="Arial" charset="0"/>
                <a:cs typeface="Arial" charset="0"/>
              </a:rPr>
            </a:br>
            <a:endParaRPr lang="cs-CZ" sz="2800" b="1" dirty="0" smtClean="0">
              <a:solidFill>
                <a:srgbClr val="A50021"/>
              </a:solidFill>
              <a:latin typeface="Arial" charset="0"/>
              <a:cs typeface="Arial" charset="0"/>
            </a:endParaRPr>
          </a:p>
        </p:txBody>
      </p:sp>
      <p:sp>
        <p:nvSpPr>
          <p:cNvPr id="5123" name="Obdélník 4"/>
          <p:cNvSpPr>
            <a:spLocks noChangeArrowheads="1"/>
          </p:cNvSpPr>
          <p:nvPr/>
        </p:nvSpPr>
        <p:spPr bwMode="auto">
          <a:xfrm>
            <a:off x="6616896" y="6165304"/>
            <a:ext cx="184447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cs-CZ" sz="1200" i="1" dirty="0"/>
              <a:t>Obr. 2 Nekonvexní útvar</a:t>
            </a:r>
          </a:p>
        </p:txBody>
      </p:sp>
      <p:sp>
        <p:nvSpPr>
          <p:cNvPr id="5" name="Volný tvar 4"/>
          <p:cNvSpPr/>
          <p:nvPr/>
        </p:nvSpPr>
        <p:spPr>
          <a:xfrm>
            <a:off x="1114053" y="3143722"/>
            <a:ext cx="5419725" cy="2590800"/>
          </a:xfrm>
          <a:custGeom>
            <a:avLst/>
            <a:gdLst>
              <a:gd name="connsiteX0" fmla="*/ 5181600 w 5419725"/>
              <a:gd name="connsiteY0" fmla="*/ 0 h 2590800"/>
              <a:gd name="connsiteX1" fmla="*/ 304800 w 5419725"/>
              <a:gd name="connsiteY1" fmla="*/ 38100 h 2590800"/>
              <a:gd name="connsiteX2" fmla="*/ 2171700 w 5419725"/>
              <a:gd name="connsiteY2" fmla="*/ 771525 h 2590800"/>
              <a:gd name="connsiteX3" fmla="*/ 0 w 5419725"/>
              <a:gd name="connsiteY3" fmla="*/ 1543050 h 2590800"/>
              <a:gd name="connsiteX4" fmla="*/ 5419725 w 5419725"/>
              <a:gd name="connsiteY4" fmla="*/ 2590800 h 2590800"/>
              <a:gd name="connsiteX5" fmla="*/ 5181600 w 5419725"/>
              <a:gd name="connsiteY5" fmla="*/ 0 h 259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19725" h="2590800">
                <a:moveTo>
                  <a:pt x="5181600" y="0"/>
                </a:moveTo>
                <a:lnTo>
                  <a:pt x="304800" y="38100"/>
                </a:lnTo>
                <a:lnTo>
                  <a:pt x="2171700" y="771525"/>
                </a:lnTo>
                <a:lnTo>
                  <a:pt x="0" y="1543050"/>
                </a:lnTo>
                <a:lnTo>
                  <a:pt x="5419725" y="2590800"/>
                </a:lnTo>
                <a:lnTo>
                  <a:pt x="518160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125" name="TextovéPole 46"/>
          <p:cNvSpPr txBox="1">
            <a:spLocks noChangeArrowheads="1"/>
          </p:cNvSpPr>
          <p:nvPr/>
        </p:nvSpPr>
        <p:spPr bwMode="auto">
          <a:xfrm>
            <a:off x="2699792" y="3212976"/>
            <a:ext cx="2159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/>
              <a:t>B</a:t>
            </a:r>
          </a:p>
        </p:txBody>
      </p:sp>
      <p:sp>
        <p:nvSpPr>
          <p:cNvPr id="5126" name="TextovéPole 46"/>
          <p:cNvSpPr txBox="1">
            <a:spLocks noChangeArrowheads="1"/>
          </p:cNvSpPr>
          <p:nvPr/>
        </p:nvSpPr>
        <p:spPr bwMode="auto">
          <a:xfrm>
            <a:off x="2771800" y="4293096"/>
            <a:ext cx="2159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/>
              <a:t>A</a:t>
            </a:r>
          </a:p>
        </p:txBody>
      </p:sp>
      <p:grpSp>
        <p:nvGrpSpPr>
          <p:cNvPr id="5127" name="Skupina 20"/>
          <p:cNvGrpSpPr>
            <a:grpSpLocks/>
          </p:cNvGrpSpPr>
          <p:nvPr/>
        </p:nvGrpSpPr>
        <p:grpSpPr bwMode="auto">
          <a:xfrm rot="-5400000">
            <a:off x="2112864" y="3871912"/>
            <a:ext cx="1028700" cy="142875"/>
            <a:chOff x="2052638" y="4581525"/>
            <a:chExt cx="1368425" cy="142875"/>
          </a:xfrm>
        </p:grpSpPr>
        <p:cxnSp>
          <p:nvCxnSpPr>
            <p:cNvPr id="22" name="Přímá spojovací čára 21"/>
            <p:cNvCxnSpPr/>
            <p:nvPr/>
          </p:nvCxnSpPr>
          <p:spPr bwMode="auto">
            <a:xfrm>
              <a:off x="2052637" y="4652963"/>
              <a:ext cx="136842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 bwMode="auto">
            <a:xfrm>
              <a:off x="3421063" y="4581525"/>
              <a:ext cx="0" cy="14287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 bwMode="auto">
            <a:xfrm>
              <a:off x="2052638" y="4581525"/>
              <a:ext cx="0" cy="14287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8" name="Skupina 24"/>
          <p:cNvGrpSpPr>
            <a:grpSpLocks/>
          </p:cNvGrpSpPr>
          <p:nvPr/>
        </p:nvGrpSpPr>
        <p:grpSpPr bwMode="auto">
          <a:xfrm rot="-3694481">
            <a:off x="4788694" y="3861594"/>
            <a:ext cx="1150937" cy="142875"/>
            <a:chOff x="2052638" y="4581525"/>
            <a:chExt cx="1368425" cy="142875"/>
          </a:xfrm>
        </p:grpSpPr>
        <p:cxnSp>
          <p:nvCxnSpPr>
            <p:cNvPr id="26" name="Přímá spojovací čára 25"/>
            <p:cNvCxnSpPr/>
            <p:nvPr/>
          </p:nvCxnSpPr>
          <p:spPr bwMode="auto">
            <a:xfrm>
              <a:off x="2052637" y="4652963"/>
              <a:ext cx="136842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 bwMode="auto">
            <a:xfrm>
              <a:off x="3420074" y="4580975"/>
              <a:ext cx="0" cy="14287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 bwMode="auto">
            <a:xfrm>
              <a:off x="2051070" y="4581436"/>
              <a:ext cx="0" cy="14287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29" name="TextovéPole 46"/>
          <p:cNvSpPr txBox="1">
            <a:spLocks noChangeArrowheads="1"/>
          </p:cNvSpPr>
          <p:nvPr/>
        </p:nvSpPr>
        <p:spPr bwMode="auto">
          <a:xfrm>
            <a:off x="5795963" y="3141663"/>
            <a:ext cx="2159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/>
              <a:t>C</a:t>
            </a:r>
          </a:p>
        </p:txBody>
      </p:sp>
      <p:sp>
        <p:nvSpPr>
          <p:cNvPr id="5130" name="TextovéPole 46"/>
          <p:cNvSpPr txBox="1">
            <a:spLocks noChangeArrowheads="1"/>
          </p:cNvSpPr>
          <p:nvPr/>
        </p:nvSpPr>
        <p:spPr bwMode="auto">
          <a:xfrm>
            <a:off x="5219700" y="4365625"/>
            <a:ext cx="2159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/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cs-CZ" sz="3200" b="1" smtClean="0">
                <a:solidFill>
                  <a:srgbClr val="A50021"/>
                </a:solidFill>
                <a:latin typeface="Arial" charset="0"/>
                <a:cs typeface="Arial" charset="0"/>
              </a:rPr>
              <a:t>Úhly konvexní a konkávní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4294967295"/>
          </p:nvPr>
        </p:nvSpPr>
        <p:spPr>
          <a:xfrm>
            <a:off x="281449" y="1654037"/>
            <a:ext cx="9294813" cy="5921375"/>
          </a:xfrm>
        </p:spPr>
        <p:txBody>
          <a:bodyPr/>
          <a:lstStyle/>
          <a:p>
            <a:pPr marL="44450" indent="0"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Konvexní úhel</a:t>
            </a:r>
            <a:r>
              <a:rPr lang="cs-CZ" sz="2400" b="1" dirty="0" smtClean="0">
                <a:solidFill>
                  <a:srgbClr val="376092"/>
                </a:solidFill>
                <a:latin typeface="Arial" charset="0"/>
              </a:rPr>
              <a:t> </a:t>
            </a:r>
            <a:r>
              <a:rPr lang="cs-CZ" sz="2400" b="1" dirty="0" smtClean="0">
                <a:latin typeface="Arial" charset="0"/>
              </a:rPr>
              <a:t>je úhel přímý nebo menší než přímý</a:t>
            </a:r>
          </a:p>
          <a:p>
            <a:pPr marL="44450" indent="0"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Konkávní úhel (nekonvexní) </a:t>
            </a:r>
            <a:r>
              <a:rPr lang="cs-CZ" sz="2400" b="1" dirty="0" smtClean="0">
                <a:latin typeface="Arial" charset="0"/>
              </a:rPr>
              <a:t>je větší než přímý úhel</a:t>
            </a:r>
          </a:p>
          <a:p>
            <a:pPr marL="44450" indent="0">
              <a:buFont typeface="Arial" charset="0"/>
              <a:buNone/>
            </a:pPr>
            <a:endParaRPr lang="cs-CZ" sz="2800" b="1" dirty="0" smtClean="0">
              <a:latin typeface="Arial" charset="0"/>
            </a:endParaRPr>
          </a:p>
        </p:txBody>
      </p:sp>
      <p:grpSp>
        <p:nvGrpSpPr>
          <p:cNvPr id="6148" name="Group 4"/>
          <p:cNvGrpSpPr>
            <a:grpSpLocks noChangeAspect="1"/>
          </p:cNvGrpSpPr>
          <p:nvPr/>
        </p:nvGrpSpPr>
        <p:grpSpPr bwMode="auto">
          <a:xfrm>
            <a:off x="15875" y="3429000"/>
            <a:ext cx="8078788" cy="2201863"/>
            <a:chOff x="544" y="2894"/>
            <a:chExt cx="9049" cy="1584"/>
          </a:xfrm>
        </p:grpSpPr>
        <p:sp>
          <p:nvSpPr>
            <p:cNvPr id="6153" name="AutoShape 12"/>
            <p:cNvSpPr>
              <a:spLocks noChangeAspect="1" noChangeArrowheads="1" noTextEdit="1"/>
            </p:cNvSpPr>
            <p:nvPr/>
          </p:nvSpPr>
          <p:spPr bwMode="auto">
            <a:xfrm>
              <a:off x="544" y="2894"/>
              <a:ext cx="7200" cy="1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4" name="Line 11"/>
            <p:cNvSpPr>
              <a:spLocks noChangeShapeType="1"/>
            </p:cNvSpPr>
            <p:nvPr/>
          </p:nvSpPr>
          <p:spPr bwMode="auto">
            <a:xfrm flipH="1">
              <a:off x="2848" y="2894"/>
              <a:ext cx="1152" cy="72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5" name="Freeform 10"/>
            <p:cNvSpPr>
              <a:spLocks/>
            </p:cNvSpPr>
            <p:nvPr/>
          </p:nvSpPr>
          <p:spPr bwMode="auto">
            <a:xfrm>
              <a:off x="2848" y="3614"/>
              <a:ext cx="1253" cy="266"/>
            </a:xfrm>
            <a:custGeom>
              <a:avLst/>
              <a:gdLst>
                <a:gd name="T0" fmla="*/ 0 w 1566"/>
                <a:gd name="T1" fmla="*/ 0 h 332"/>
                <a:gd name="T2" fmla="*/ 803 w 1566"/>
                <a:gd name="T3" fmla="*/ 171 h 332"/>
                <a:gd name="T4" fmla="*/ 0 60000 65536"/>
                <a:gd name="T5" fmla="*/ 0 60000 65536"/>
                <a:gd name="T6" fmla="*/ 0 w 1566"/>
                <a:gd name="T7" fmla="*/ 0 h 332"/>
                <a:gd name="T8" fmla="*/ 1566 w 1566"/>
                <a:gd name="T9" fmla="*/ 332 h 33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566" h="332">
                  <a:moveTo>
                    <a:pt x="0" y="0"/>
                  </a:moveTo>
                  <a:lnTo>
                    <a:pt x="1566" y="332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6" name="Freeform 8"/>
            <p:cNvSpPr>
              <a:spLocks/>
            </p:cNvSpPr>
            <p:nvPr/>
          </p:nvSpPr>
          <p:spPr bwMode="auto">
            <a:xfrm rot="-179419">
              <a:off x="6234" y="2894"/>
              <a:ext cx="934" cy="646"/>
            </a:xfrm>
            <a:custGeom>
              <a:avLst/>
              <a:gdLst>
                <a:gd name="T0" fmla="*/ 0 w 1168"/>
                <a:gd name="T1" fmla="*/ 413 h 808"/>
                <a:gd name="T2" fmla="*/ 597 w 1168"/>
                <a:gd name="T3" fmla="*/ 0 h 808"/>
                <a:gd name="T4" fmla="*/ 0 60000 65536"/>
                <a:gd name="T5" fmla="*/ 0 60000 65536"/>
                <a:gd name="T6" fmla="*/ 0 w 1168"/>
                <a:gd name="T7" fmla="*/ 0 h 808"/>
                <a:gd name="T8" fmla="*/ 1168 w 1168"/>
                <a:gd name="T9" fmla="*/ 808 h 80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68" h="808">
                  <a:moveTo>
                    <a:pt x="0" y="808"/>
                  </a:moveTo>
                  <a:lnTo>
                    <a:pt x="1168" y="0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7" name="Freeform 7"/>
            <p:cNvSpPr>
              <a:spLocks/>
            </p:cNvSpPr>
            <p:nvPr/>
          </p:nvSpPr>
          <p:spPr bwMode="auto">
            <a:xfrm>
              <a:off x="6254" y="3540"/>
              <a:ext cx="1000" cy="424"/>
            </a:xfrm>
            <a:custGeom>
              <a:avLst/>
              <a:gdLst>
                <a:gd name="T0" fmla="*/ 0 w 1250"/>
                <a:gd name="T1" fmla="*/ 0 h 530"/>
                <a:gd name="T2" fmla="*/ 640 w 1250"/>
                <a:gd name="T3" fmla="*/ 271 h 530"/>
                <a:gd name="T4" fmla="*/ 0 60000 65536"/>
                <a:gd name="T5" fmla="*/ 0 60000 65536"/>
                <a:gd name="T6" fmla="*/ 0 w 1250"/>
                <a:gd name="T7" fmla="*/ 0 h 530"/>
                <a:gd name="T8" fmla="*/ 1250 w 1250"/>
                <a:gd name="T9" fmla="*/ 530 h 53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250" h="530">
                  <a:moveTo>
                    <a:pt x="0" y="0"/>
                  </a:moveTo>
                  <a:lnTo>
                    <a:pt x="1250" y="530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8" name="Text Box 5"/>
            <p:cNvSpPr txBox="1">
              <a:spLocks noChangeArrowheads="1"/>
            </p:cNvSpPr>
            <p:nvPr/>
          </p:nvSpPr>
          <p:spPr bwMode="auto">
            <a:xfrm>
              <a:off x="2501" y="4046"/>
              <a:ext cx="7092" cy="28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sz="1000" dirty="0">
                  <a:cs typeface="Times New Roman" pitchFamily="18" charset="0"/>
                </a:rPr>
                <a:t>      </a:t>
              </a:r>
              <a:r>
                <a:rPr lang="cs-CZ" sz="1200" b="1" dirty="0">
                  <a:cs typeface="Times New Roman" pitchFamily="18" charset="0"/>
                </a:rPr>
                <a:t>úhel konvexní	</a:t>
              </a:r>
              <a:r>
                <a:rPr lang="cs-CZ" sz="1000" dirty="0">
                  <a:cs typeface="Times New Roman" pitchFamily="18" charset="0"/>
                </a:rPr>
                <a:t>	      </a:t>
              </a:r>
              <a:r>
                <a:rPr lang="cs-CZ" sz="1200" b="1" dirty="0">
                  <a:cs typeface="Times New Roman" pitchFamily="18" charset="0"/>
                </a:rPr>
                <a:t>úhel nekonvexní (konkávní)</a:t>
              </a:r>
            </a:p>
          </p:txBody>
        </p:sp>
      </p:grpSp>
      <p:sp>
        <p:nvSpPr>
          <p:cNvPr id="6149" name="Obdélník 12"/>
          <p:cNvSpPr>
            <a:spLocks noChangeArrowheads="1"/>
          </p:cNvSpPr>
          <p:nvPr/>
        </p:nvSpPr>
        <p:spPr bwMode="auto">
          <a:xfrm>
            <a:off x="2826037" y="5817797"/>
            <a:ext cx="16216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cs-CZ" sz="1200" i="1" dirty="0"/>
              <a:t>Obr. 3 Konvexní úhel</a:t>
            </a:r>
          </a:p>
        </p:txBody>
      </p:sp>
      <p:sp>
        <p:nvSpPr>
          <p:cNvPr id="6150" name="Obdélník 13"/>
          <p:cNvSpPr>
            <a:spLocks noChangeArrowheads="1"/>
          </p:cNvSpPr>
          <p:nvPr/>
        </p:nvSpPr>
        <p:spPr bwMode="auto">
          <a:xfrm>
            <a:off x="6542527" y="5805264"/>
            <a:ext cx="17915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cs-CZ" sz="1200" i="1" dirty="0"/>
              <a:t>Obr. 4 Nekonvexní úhel</a:t>
            </a:r>
          </a:p>
        </p:txBody>
      </p:sp>
      <p:sp>
        <p:nvSpPr>
          <p:cNvPr id="15" name="Výseč 14"/>
          <p:cNvSpPr/>
          <p:nvPr/>
        </p:nvSpPr>
        <p:spPr>
          <a:xfrm rot="2106333">
            <a:off x="4829175" y="4046538"/>
            <a:ext cx="576263" cy="576262"/>
          </a:xfrm>
          <a:prstGeom prst="pie">
            <a:avLst>
              <a:gd name="adj1" fmla="val 21496480"/>
              <a:gd name="adj2" fmla="val 16623593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Výseč 16"/>
          <p:cNvSpPr/>
          <p:nvPr/>
        </p:nvSpPr>
        <p:spPr>
          <a:xfrm rot="19048070">
            <a:off x="1612900" y="3967163"/>
            <a:ext cx="925513" cy="927100"/>
          </a:xfrm>
          <a:prstGeom prst="pie">
            <a:avLst>
              <a:gd name="adj1" fmla="val 21496480"/>
              <a:gd name="adj2" fmla="val 3665327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</a:rPr>
              <a:t>Co je to úhel</a:t>
            </a:r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Aft>
                <a:spcPts val="1200"/>
              </a:spcAft>
              <a:buFont typeface="Arial" charset="0"/>
              <a:buNone/>
            </a:pPr>
            <a:r>
              <a:rPr lang="cs-CZ" sz="2800" b="1" dirty="0" smtClean="0">
                <a:solidFill>
                  <a:schemeClr val="hlink"/>
                </a:solidFill>
                <a:latin typeface="Arial" charset="0"/>
              </a:rPr>
              <a:t>Úhel (rovinný) může být definován takto:</a:t>
            </a:r>
          </a:p>
          <a:p>
            <a:pPr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</a:pPr>
            <a:r>
              <a:rPr lang="cs-CZ" sz="2800" b="1" dirty="0" smtClean="0">
                <a:latin typeface="Arial" charset="0"/>
              </a:rPr>
              <a:t>je to </a:t>
            </a:r>
            <a:r>
              <a:rPr lang="cs-CZ" sz="2800" b="1" dirty="0" smtClean="0">
                <a:solidFill>
                  <a:srgbClr val="33CC33"/>
                </a:solidFill>
                <a:latin typeface="Arial" charset="0"/>
              </a:rPr>
              <a:t>část roviny</a:t>
            </a:r>
            <a:r>
              <a:rPr lang="cs-CZ" sz="2800" b="1" dirty="0" smtClean="0">
                <a:latin typeface="Arial" charset="0"/>
              </a:rPr>
              <a:t> určená dvěma polopřímkami ležícími v této rovině se společným počátkem</a:t>
            </a:r>
          </a:p>
          <a:p>
            <a:pPr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</a:pPr>
            <a:r>
              <a:rPr lang="cs-CZ" sz="2800" b="1" dirty="0" smtClean="0">
                <a:latin typeface="Arial" charset="0"/>
              </a:rPr>
              <a:t>je to </a:t>
            </a:r>
            <a:r>
              <a:rPr lang="cs-CZ" sz="2800" b="1" dirty="0" smtClean="0">
                <a:solidFill>
                  <a:srgbClr val="33CC33"/>
                </a:solidFill>
                <a:latin typeface="Arial" charset="0"/>
              </a:rPr>
              <a:t>dvojice polopřímek</a:t>
            </a:r>
            <a:r>
              <a:rPr lang="cs-CZ" sz="2800" b="1" dirty="0" smtClean="0">
                <a:latin typeface="Arial" charset="0"/>
              </a:rPr>
              <a:t> se společným počátkem nebo dvojice přímek v rovině nebo v prostoru 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cs-CZ" sz="2800" b="1" dirty="0" smtClean="0">
                <a:latin typeface="Arial" charset="0"/>
              </a:rPr>
              <a:t>je to </a:t>
            </a:r>
            <a:r>
              <a:rPr lang="cs-CZ" sz="2800" b="1" dirty="0" smtClean="0">
                <a:solidFill>
                  <a:srgbClr val="33CC33"/>
                </a:solidFill>
                <a:latin typeface="Arial" charset="0"/>
              </a:rPr>
              <a:t>uspořádaná dvojice</a:t>
            </a:r>
            <a:r>
              <a:rPr lang="cs-CZ" sz="2800" b="1" dirty="0" smtClean="0">
                <a:latin typeface="Arial" charset="0"/>
              </a:rPr>
              <a:t> dvou orientovaných přímek nebo dvou polopřímek se společným počátkem nebo veličina charakterizující polohový vztah mezi nimi</a:t>
            </a:r>
          </a:p>
          <a:p>
            <a:pPr>
              <a:lnSpc>
                <a:spcPct val="80000"/>
              </a:lnSpc>
            </a:pPr>
            <a:endParaRPr lang="cs-CZ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</a:rPr>
              <a:t>Popis úhlu</a:t>
            </a:r>
          </a:p>
        </p:txBody>
      </p:sp>
      <p:sp>
        <p:nvSpPr>
          <p:cNvPr id="8196" name="Rectangle 6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2087563"/>
          </a:xfrm>
        </p:spPr>
        <p:txBody>
          <a:bodyPr/>
          <a:lstStyle/>
          <a:p>
            <a:r>
              <a:rPr lang="cs-CZ" sz="2800" b="1" dirty="0" smtClean="0">
                <a:latin typeface="Arial" charset="0"/>
              </a:rPr>
              <a:t>Úhel se znázorňuje pomocí jeho ramen, mezi kterými se vyznačí oblouček kolem vrcholu úhlu. Zápis úhlu se provádí pomocí </a:t>
            </a:r>
            <a:r>
              <a:rPr lang="cs-CZ" sz="2800" b="1" u="sng" dirty="0" smtClean="0">
                <a:latin typeface="Arial" charset="0"/>
                <a:hlinkClick r:id="rId2" tooltip="Řecká abeceda"/>
              </a:rPr>
              <a:t>řeckého písmene</a:t>
            </a:r>
            <a:r>
              <a:rPr lang="cs-CZ" sz="2800" b="1" dirty="0" smtClean="0">
                <a:latin typeface="Arial" charset="0"/>
              </a:rPr>
              <a:t>, nebo pomocí symbolu úhlu a tří bodů</a:t>
            </a:r>
          </a:p>
        </p:txBody>
      </p:sp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5724128" y="6165850"/>
            <a:ext cx="2881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5 Popis a znázornění </a:t>
            </a:r>
            <a:r>
              <a:rPr lang="cs-CZ" sz="1200" i="1" dirty="0" smtClean="0"/>
              <a:t>úhlu</a:t>
            </a:r>
            <a:endParaRPr lang="cs-CZ" sz="1200" i="1" dirty="0"/>
          </a:p>
          <a:p>
            <a:pPr eaLnBrk="1" hangingPunct="1"/>
            <a:endParaRPr lang="cs-CZ" sz="1200" b="1" dirty="0"/>
          </a:p>
        </p:txBody>
      </p:sp>
      <p:grpSp>
        <p:nvGrpSpPr>
          <p:cNvPr id="51" name="Skupina 50"/>
          <p:cNvGrpSpPr/>
          <p:nvPr/>
        </p:nvGrpSpPr>
        <p:grpSpPr>
          <a:xfrm>
            <a:off x="855421" y="3346682"/>
            <a:ext cx="2964107" cy="2180859"/>
            <a:chOff x="3840141" y="3356992"/>
            <a:chExt cx="2964107" cy="2180859"/>
          </a:xfrm>
        </p:grpSpPr>
        <p:grpSp>
          <p:nvGrpSpPr>
            <p:cNvPr id="50" name="Skupina 49"/>
            <p:cNvGrpSpPr/>
            <p:nvPr/>
          </p:nvGrpSpPr>
          <p:grpSpPr>
            <a:xfrm>
              <a:off x="3840141" y="3356992"/>
              <a:ext cx="2964107" cy="2180859"/>
              <a:chOff x="3840141" y="3356992"/>
              <a:chExt cx="2964107" cy="2180859"/>
            </a:xfrm>
          </p:grpSpPr>
          <p:grpSp>
            <p:nvGrpSpPr>
              <p:cNvPr id="29" name="Skupina 28"/>
              <p:cNvGrpSpPr/>
              <p:nvPr/>
            </p:nvGrpSpPr>
            <p:grpSpPr>
              <a:xfrm>
                <a:off x="3840141" y="3356992"/>
                <a:ext cx="2964107" cy="2088232"/>
                <a:chOff x="3840141" y="3356992"/>
                <a:chExt cx="2964107" cy="2088232"/>
              </a:xfrm>
            </p:grpSpPr>
            <p:cxnSp>
              <p:nvCxnSpPr>
                <p:cNvPr id="6" name="Přímá spojnice 5"/>
                <p:cNvCxnSpPr/>
                <p:nvPr/>
              </p:nvCxnSpPr>
              <p:spPr>
                <a:xfrm>
                  <a:off x="4283968" y="4710980"/>
                  <a:ext cx="2520280" cy="7342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" name="Přímá spojnice 2"/>
                <p:cNvCxnSpPr/>
                <p:nvPr/>
              </p:nvCxnSpPr>
              <p:spPr>
                <a:xfrm flipH="1">
                  <a:off x="4283968" y="3356992"/>
                  <a:ext cx="1872208" cy="135398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" name="Výseč 7"/>
                <p:cNvSpPr/>
                <p:nvPr/>
              </p:nvSpPr>
              <p:spPr>
                <a:xfrm rot="19497933">
                  <a:off x="3840141" y="4246469"/>
                  <a:ext cx="929022" cy="929022"/>
                </a:xfrm>
                <a:prstGeom prst="pie">
                  <a:avLst>
                    <a:gd name="adj1" fmla="val 21516269"/>
                    <a:gd name="adj2" fmla="val 3102995"/>
                  </a:avLst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9" name="TextovéPole 8"/>
              <p:cNvSpPr txBox="1"/>
              <p:nvPr/>
            </p:nvSpPr>
            <p:spPr>
              <a:xfrm>
                <a:off x="4063104" y="4667144"/>
                <a:ext cx="432048" cy="367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V</a:t>
                </a:r>
                <a:endParaRPr lang="cs-CZ" i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4788024" y="4437112"/>
                <a:ext cx="432048" cy="367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i="1" dirty="0" smtClean="0"/>
                  <a:t>α</a:t>
                </a:r>
                <a:endParaRPr lang="cs-CZ" i="1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5292080" y="3356992"/>
                <a:ext cx="432048" cy="367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B</a:t>
                </a:r>
                <a:endParaRPr lang="cs-CZ" i="1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5580936" y="5170729"/>
                <a:ext cx="432048" cy="367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/>
                  <a:t>A</a:t>
                </a:r>
              </a:p>
            </p:txBody>
          </p:sp>
          <p:cxnSp>
            <p:nvCxnSpPr>
              <p:cNvPr id="13" name="Přímá spojnice 12"/>
              <p:cNvCxnSpPr/>
              <p:nvPr/>
            </p:nvCxnSpPr>
            <p:spPr>
              <a:xfrm>
                <a:off x="5565874" y="3676328"/>
                <a:ext cx="144016" cy="13693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4" name="Přímá spojnice 23"/>
            <p:cNvCxnSpPr/>
            <p:nvPr/>
          </p:nvCxnSpPr>
          <p:spPr>
            <a:xfrm flipH="1">
              <a:off x="5896446" y="5078102"/>
              <a:ext cx="57857" cy="1944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ovéPole 9"/>
          <p:cNvSpPr txBox="1"/>
          <p:nvPr/>
        </p:nvSpPr>
        <p:spPr>
          <a:xfrm>
            <a:off x="4634993" y="4510156"/>
            <a:ext cx="2781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úhel…        </a:t>
            </a:r>
            <a:r>
              <a:rPr lang="cs-CZ" i="1" dirty="0" smtClean="0"/>
              <a:t>AVB</a:t>
            </a:r>
            <a:r>
              <a:rPr lang="cs-CZ" dirty="0" smtClean="0"/>
              <a:t> nebo </a:t>
            </a:r>
            <a:r>
              <a:rPr lang="el-GR" i="1" dirty="0"/>
              <a:t>α</a:t>
            </a:r>
            <a:endParaRPr lang="cs-CZ" i="1" dirty="0"/>
          </a:p>
          <a:p>
            <a:r>
              <a:rPr lang="cs-CZ" dirty="0" smtClean="0"/>
              <a:t>ramena…   </a:t>
            </a:r>
            <a:r>
              <a:rPr lang="cs-CZ" i="1" dirty="0" smtClean="0"/>
              <a:t>VA</a:t>
            </a:r>
            <a:r>
              <a:rPr lang="cs-CZ" dirty="0" smtClean="0"/>
              <a:t>,   </a:t>
            </a:r>
            <a:r>
              <a:rPr lang="cs-CZ" i="1" dirty="0" smtClean="0"/>
              <a:t>VB</a:t>
            </a:r>
          </a:p>
          <a:p>
            <a:r>
              <a:rPr lang="cs-CZ" dirty="0" smtClean="0"/>
              <a:t>vrchol…   </a:t>
            </a:r>
            <a:r>
              <a:rPr lang="cs-CZ" i="1" dirty="0" smtClean="0"/>
              <a:t>V</a:t>
            </a:r>
            <a:endParaRPr lang="cs-CZ" i="1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5802023" y="4937437"/>
            <a:ext cx="144463" cy="71624"/>
            <a:chOff x="7452320" y="5050800"/>
            <a:chExt cx="288925" cy="71624"/>
          </a:xfrm>
        </p:grpSpPr>
        <p:cxnSp>
          <p:nvCxnSpPr>
            <p:cNvPr id="19" name="Přímá spojovací šipka 14"/>
            <p:cNvCxnSpPr/>
            <p:nvPr/>
          </p:nvCxnSpPr>
          <p:spPr>
            <a:xfrm>
              <a:off x="7452320" y="5085184"/>
              <a:ext cx="288925" cy="0"/>
            </a:xfrm>
            <a:prstGeom prst="straightConnector1">
              <a:avLst/>
            </a:prstGeom>
            <a:ln>
              <a:solidFill>
                <a:schemeClr val="tx1"/>
              </a:solidFill>
              <a:bevel/>
              <a:headEnd type="none" w="med" len="med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7452320" y="5050800"/>
              <a:ext cx="0" cy="716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Skupina 20"/>
          <p:cNvGrpSpPr/>
          <p:nvPr/>
        </p:nvGrpSpPr>
        <p:grpSpPr>
          <a:xfrm>
            <a:off x="6354224" y="4936009"/>
            <a:ext cx="144463" cy="71624"/>
            <a:chOff x="7452320" y="5050800"/>
            <a:chExt cx="288925" cy="71624"/>
          </a:xfrm>
        </p:grpSpPr>
        <p:cxnSp>
          <p:nvCxnSpPr>
            <p:cNvPr id="22" name="Přímá spojovací šipka 14"/>
            <p:cNvCxnSpPr/>
            <p:nvPr/>
          </p:nvCxnSpPr>
          <p:spPr>
            <a:xfrm>
              <a:off x="7452320" y="5085184"/>
              <a:ext cx="288925" cy="0"/>
            </a:xfrm>
            <a:prstGeom prst="straightConnector1">
              <a:avLst/>
            </a:prstGeom>
            <a:ln>
              <a:solidFill>
                <a:schemeClr val="tx1"/>
              </a:solidFill>
              <a:bevel/>
              <a:headEnd type="none" w="med" len="med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19"/>
            <p:cNvCxnSpPr/>
            <p:nvPr/>
          </p:nvCxnSpPr>
          <p:spPr>
            <a:xfrm>
              <a:off x="7452320" y="5050800"/>
              <a:ext cx="0" cy="716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Skupina 4"/>
          <p:cNvGrpSpPr/>
          <p:nvPr/>
        </p:nvGrpSpPr>
        <p:grpSpPr>
          <a:xfrm>
            <a:off x="5674441" y="4672233"/>
            <a:ext cx="165608" cy="138925"/>
            <a:chOff x="5409128" y="4658037"/>
            <a:chExt cx="165608" cy="138925"/>
          </a:xfrm>
        </p:grpSpPr>
        <p:grpSp>
          <p:nvGrpSpPr>
            <p:cNvPr id="4" name="Skupina 3"/>
            <p:cNvGrpSpPr/>
            <p:nvPr/>
          </p:nvGrpSpPr>
          <p:grpSpPr>
            <a:xfrm>
              <a:off x="5478337" y="4658037"/>
              <a:ext cx="96399" cy="97602"/>
              <a:chOff x="5478337" y="4658037"/>
              <a:chExt cx="96399" cy="97602"/>
            </a:xfrm>
          </p:grpSpPr>
          <p:cxnSp>
            <p:nvCxnSpPr>
              <p:cNvPr id="38" name="Přímá spojnice 37"/>
              <p:cNvCxnSpPr/>
              <p:nvPr/>
            </p:nvCxnSpPr>
            <p:spPr>
              <a:xfrm>
                <a:off x="5478337" y="4727753"/>
                <a:ext cx="96399" cy="2788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Přímá spojnice 38"/>
              <p:cNvCxnSpPr/>
              <p:nvPr/>
            </p:nvCxnSpPr>
            <p:spPr>
              <a:xfrm flipH="1">
                <a:off x="5478337" y="4658037"/>
                <a:ext cx="96399" cy="6971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0" name="Výseč 39"/>
            <p:cNvSpPr/>
            <p:nvPr/>
          </p:nvSpPr>
          <p:spPr>
            <a:xfrm rot="19497933">
              <a:off x="5409128" y="4658545"/>
              <a:ext cx="138417" cy="138417"/>
            </a:xfrm>
            <a:prstGeom prst="pie">
              <a:avLst>
                <a:gd name="adj1" fmla="val 21516269"/>
                <a:gd name="adj2" fmla="val 3102995"/>
              </a:avLst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</a:rPr>
              <a:t>Druhy úhlů podle velikosti</a:t>
            </a:r>
          </a:p>
        </p:txBody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53276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 b="1" dirty="0" smtClean="0">
                <a:latin typeface="Arial" charset="0"/>
              </a:rPr>
              <a:t>Nulový úhel</a:t>
            </a:r>
            <a:r>
              <a:rPr lang="cs-CZ" sz="2400" dirty="0" smtClean="0">
                <a:latin typeface="Arial" charset="0"/>
              </a:rPr>
              <a:t> je úhel, jehož ramena leží na sobě. Mezi rameny není nic. </a:t>
            </a:r>
            <a:r>
              <a:rPr lang="cs-CZ" sz="1800" i="1" dirty="0" smtClean="0">
                <a:solidFill>
                  <a:schemeClr val="hlink"/>
                </a:solidFill>
                <a:latin typeface="Arial" charset="0"/>
              </a:rPr>
              <a:t>nulový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………  0</a:t>
            </a:r>
            <a:r>
              <a:rPr lang="cs-CZ" sz="1800" baseline="30000" dirty="0" smtClean="0">
                <a:solidFill>
                  <a:schemeClr val="hlink"/>
                </a:solidFill>
                <a:latin typeface="Arial" charset="0"/>
              </a:rPr>
              <a:t>°</a:t>
            </a:r>
            <a:endParaRPr lang="cs-CZ" sz="1800" dirty="0" smtClean="0">
              <a:solidFill>
                <a:schemeClr val="hlink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sz="2400" b="1" dirty="0" smtClean="0">
                <a:latin typeface="Arial" charset="0"/>
              </a:rPr>
              <a:t>Ostrý úhel</a:t>
            </a:r>
            <a:r>
              <a:rPr lang="cs-CZ" sz="2400" dirty="0" smtClean="0">
                <a:latin typeface="Arial" charset="0"/>
              </a:rPr>
              <a:t> je úhel menší než pravý úhel.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cs-CZ" sz="1800" i="1" dirty="0" smtClean="0">
                <a:solidFill>
                  <a:schemeClr val="hlink"/>
                </a:solidFill>
                <a:latin typeface="Arial" charset="0"/>
              </a:rPr>
              <a:t>      ostrý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………. 0</a:t>
            </a:r>
            <a:r>
              <a:rPr lang="cs-CZ" sz="1800" baseline="30000" dirty="0" smtClean="0">
                <a:solidFill>
                  <a:schemeClr val="hlink"/>
                </a:solidFill>
                <a:latin typeface="Arial" charset="0"/>
              </a:rPr>
              <a:t>°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  <a:sym typeface="Symbol" pitchFamily="18" charset="2"/>
              </a:rPr>
              <a:t>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 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  <a:sym typeface="Symbol" pitchFamily="18" charset="2"/>
              </a:rPr>
              <a:t>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 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  <a:sym typeface="Symbol" pitchFamily="18" charset="2"/>
              </a:rPr>
              <a:t>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 90</a:t>
            </a:r>
            <a:r>
              <a:rPr lang="cs-CZ" sz="1800" baseline="30000" dirty="0" smtClean="0">
                <a:solidFill>
                  <a:schemeClr val="hlink"/>
                </a:solidFill>
                <a:latin typeface="Arial" charset="0"/>
              </a:rPr>
              <a:t>°</a:t>
            </a:r>
            <a:endParaRPr lang="cs-CZ" sz="1800" dirty="0" smtClean="0">
              <a:solidFill>
                <a:schemeClr val="hlink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sz="2400" b="1" dirty="0" smtClean="0">
                <a:latin typeface="Arial" charset="0"/>
              </a:rPr>
              <a:t>Pravý úhel</a:t>
            </a:r>
            <a:r>
              <a:rPr lang="cs-CZ" sz="2400" dirty="0" smtClean="0">
                <a:latin typeface="Arial" charset="0"/>
              </a:rPr>
              <a:t> je polovina přímého úhlu. Dvě přímky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cs-CZ" sz="2400" dirty="0" smtClean="0">
                <a:latin typeface="Arial" charset="0"/>
              </a:rPr>
              <a:t>    v pravém úhlu dělí plochu na 4 shodné kvadranty.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cs-CZ" sz="2400" dirty="0" smtClean="0">
                <a:latin typeface="Arial" charset="0"/>
              </a:rPr>
              <a:t>    </a:t>
            </a:r>
            <a:r>
              <a:rPr lang="cs-CZ" sz="1800" i="1" dirty="0" smtClean="0">
                <a:solidFill>
                  <a:schemeClr val="hlink"/>
                </a:solidFill>
                <a:latin typeface="Arial" charset="0"/>
              </a:rPr>
              <a:t>pravý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………. 90</a:t>
            </a:r>
            <a:r>
              <a:rPr lang="cs-CZ" sz="1800" baseline="30000" dirty="0" smtClean="0">
                <a:solidFill>
                  <a:schemeClr val="hlink"/>
                </a:solidFill>
                <a:latin typeface="Arial" charset="0"/>
              </a:rPr>
              <a:t>°</a:t>
            </a:r>
            <a:endParaRPr lang="cs-CZ" sz="1800" dirty="0" smtClean="0">
              <a:solidFill>
                <a:schemeClr val="hlink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sz="2400" b="1" dirty="0" smtClean="0">
                <a:latin typeface="Arial" charset="0"/>
              </a:rPr>
              <a:t>Tupý úhel</a:t>
            </a:r>
            <a:r>
              <a:rPr lang="cs-CZ" sz="2400" dirty="0" smtClean="0">
                <a:latin typeface="Arial" charset="0"/>
              </a:rPr>
              <a:t> je větší než pravý úhel, ale menší než přímý úhel. </a:t>
            </a:r>
            <a:r>
              <a:rPr lang="cs-CZ" sz="1800" i="1" dirty="0" smtClean="0">
                <a:solidFill>
                  <a:schemeClr val="hlink"/>
                </a:solidFill>
                <a:latin typeface="Arial" charset="0"/>
              </a:rPr>
              <a:t>tupý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……… 90</a:t>
            </a:r>
            <a:r>
              <a:rPr lang="cs-CZ" sz="1800" baseline="30000" dirty="0" smtClean="0">
                <a:solidFill>
                  <a:schemeClr val="hlink"/>
                </a:solidFill>
                <a:latin typeface="Arial" charset="0"/>
              </a:rPr>
              <a:t>°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  <a:sym typeface="Symbol" pitchFamily="18" charset="2"/>
              </a:rPr>
              <a:t>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 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  <a:sym typeface="Symbol" pitchFamily="18" charset="2"/>
              </a:rPr>
              <a:t>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 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  <a:sym typeface="Symbol" pitchFamily="18" charset="2"/>
              </a:rPr>
              <a:t>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 180</a:t>
            </a:r>
            <a:r>
              <a:rPr lang="cs-CZ" sz="1800" baseline="30000" dirty="0" smtClean="0">
                <a:solidFill>
                  <a:schemeClr val="hlink"/>
                </a:solidFill>
                <a:latin typeface="Arial" charset="0"/>
              </a:rPr>
              <a:t>°</a:t>
            </a:r>
            <a:endParaRPr lang="cs-CZ" sz="1800" dirty="0" smtClean="0">
              <a:solidFill>
                <a:schemeClr val="hlink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sz="2400" b="1" dirty="0" smtClean="0">
                <a:latin typeface="Arial" charset="0"/>
              </a:rPr>
              <a:t>Přímý úhel</a:t>
            </a:r>
            <a:r>
              <a:rPr lang="cs-CZ" sz="2400" dirty="0" smtClean="0">
                <a:latin typeface="Arial" charset="0"/>
              </a:rPr>
              <a:t> je úhel, jehož ramena jsou opačné polopřímky. </a:t>
            </a:r>
            <a:r>
              <a:rPr lang="cs-CZ" sz="1800" i="1" dirty="0" smtClean="0">
                <a:solidFill>
                  <a:schemeClr val="hlink"/>
                </a:solidFill>
                <a:latin typeface="Arial" charset="0"/>
              </a:rPr>
              <a:t>přímý</a:t>
            </a:r>
            <a:r>
              <a:rPr lang="cs-CZ" sz="1800" dirty="0" smtClean="0">
                <a:solidFill>
                  <a:schemeClr val="hlink"/>
                </a:solidFill>
                <a:latin typeface="Arial" charset="0"/>
              </a:rPr>
              <a:t>………180</a:t>
            </a:r>
            <a:r>
              <a:rPr lang="cs-CZ" sz="1800" baseline="30000" dirty="0" smtClean="0">
                <a:solidFill>
                  <a:schemeClr val="hlink"/>
                </a:solidFill>
                <a:latin typeface="Arial" charset="0"/>
              </a:rPr>
              <a:t>°</a:t>
            </a:r>
            <a:endParaRPr lang="cs-CZ" sz="1800" dirty="0" smtClean="0">
              <a:solidFill>
                <a:schemeClr val="hlink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sz="2400" b="1" dirty="0" smtClean="0">
                <a:latin typeface="Arial" charset="0"/>
              </a:rPr>
              <a:t>Plný úhel</a:t>
            </a:r>
            <a:r>
              <a:rPr lang="cs-CZ" sz="2400" dirty="0" smtClean="0">
                <a:latin typeface="Arial" charset="0"/>
              </a:rPr>
              <a:t> je úhel, jehož ramena leží na sobě, za úhel se považuje celá rovina kolem nich. </a:t>
            </a:r>
            <a:r>
              <a:rPr lang="cs-CZ" sz="1800" i="1" dirty="0" smtClean="0">
                <a:solidFill>
                  <a:schemeClr val="hlink"/>
                </a:solidFill>
                <a:latin typeface="Arial" charset="0"/>
              </a:rPr>
              <a:t>plný……….. 360</a:t>
            </a:r>
            <a:r>
              <a:rPr lang="cs-CZ" sz="1800" i="1" baseline="30000" dirty="0" smtClean="0">
                <a:solidFill>
                  <a:schemeClr val="hlink"/>
                </a:solidFill>
                <a:latin typeface="Arial" charset="0"/>
              </a:rPr>
              <a:t>°</a:t>
            </a:r>
            <a:endParaRPr lang="cs-CZ" sz="1800" i="1" dirty="0" smtClean="0">
              <a:solidFill>
                <a:schemeClr val="hlink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sz="2400" b="1" dirty="0" smtClean="0">
                <a:latin typeface="Arial" charset="0"/>
              </a:rPr>
              <a:t>Kosý úhel</a:t>
            </a:r>
            <a:r>
              <a:rPr lang="cs-CZ" sz="2400" dirty="0" smtClean="0">
                <a:latin typeface="Arial" charset="0"/>
              </a:rPr>
              <a:t> je úhel, který není nulový, pravý, přímý nebo plný. </a:t>
            </a:r>
          </a:p>
          <a:p>
            <a:pPr>
              <a:lnSpc>
                <a:spcPct val="80000"/>
              </a:lnSpc>
            </a:pPr>
            <a:r>
              <a:rPr lang="cs-CZ" sz="2400" b="1" dirty="0" smtClean="0">
                <a:latin typeface="Arial" charset="0"/>
              </a:rPr>
              <a:t>Dutý úhel</a:t>
            </a:r>
            <a:r>
              <a:rPr lang="cs-CZ" sz="2400" dirty="0" smtClean="0">
                <a:latin typeface="Arial" charset="0"/>
              </a:rPr>
              <a:t> je úhel, který je menší než přímý úhel.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3" name="Group 1"/>
          <p:cNvGrpSpPr>
            <a:grpSpLocks noChangeAspect="1"/>
          </p:cNvGrpSpPr>
          <p:nvPr/>
        </p:nvGrpSpPr>
        <p:grpSpPr bwMode="auto">
          <a:xfrm>
            <a:off x="147472" y="557212"/>
            <a:ext cx="8867775" cy="6300788"/>
            <a:chOff x="2272" y="3012"/>
            <a:chExt cx="7200" cy="3888"/>
          </a:xfrm>
        </p:grpSpPr>
        <p:sp>
          <p:nvSpPr>
            <p:cNvPr id="10250" name="AutoShape 38"/>
            <p:cNvSpPr>
              <a:spLocks noChangeAspect="1" noChangeArrowheads="1" noTextEdit="1"/>
            </p:cNvSpPr>
            <p:nvPr/>
          </p:nvSpPr>
          <p:spPr bwMode="auto">
            <a:xfrm>
              <a:off x="2272" y="3012"/>
              <a:ext cx="7200" cy="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51" name="Line 37"/>
            <p:cNvSpPr>
              <a:spLocks noChangeShapeType="1"/>
            </p:cNvSpPr>
            <p:nvPr/>
          </p:nvSpPr>
          <p:spPr bwMode="auto">
            <a:xfrm>
              <a:off x="2848" y="3876"/>
              <a:ext cx="1296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52" name="Line 36"/>
            <p:cNvSpPr>
              <a:spLocks noChangeShapeType="1"/>
            </p:cNvSpPr>
            <p:nvPr/>
          </p:nvSpPr>
          <p:spPr bwMode="auto">
            <a:xfrm>
              <a:off x="5008" y="3876"/>
              <a:ext cx="1296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53" name="Line 35"/>
            <p:cNvSpPr>
              <a:spLocks noChangeShapeType="1"/>
            </p:cNvSpPr>
            <p:nvPr/>
          </p:nvSpPr>
          <p:spPr bwMode="auto">
            <a:xfrm>
              <a:off x="6880" y="3876"/>
              <a:ext cx="230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54" name="Freeform 34"/>
            <p:cNvSpPr>
              <a:spLocks/>
            </p:cNvSpPr>
            <p:nvPr/>
          </p:nvSpPr>
          <p:spPr bwMode="auto">
            <a:xfrm>
              <a:off x="8024" y="3777"/>
              <a:ext cx="1" cy="185"/>
            </a:xfrm>
            <a:custGeom>
              <a:avLst/>
              <a:gdLst>
                <a:gd name="T0" fmla="*/ 0 w 1"/>
                <a:gd name="T1" fmla="*/ 0 h 232"/>
                <a:gd name="T2" fmla="*/ 0 w 1"/>
                <a:gd name="T3" fmla="*/ 118 h 232"/>
                <a:gd name="T4" fmla="*/ 0 60000 65536"/>
                <a:gd name="T5" fmla="*/ 0 60000 65536"/>
                <a:gd name="T6" fmla="*/ 0 w 1"/>
                <a:gd name="T7" fmla="*/ 0 h 232"/>
                <a:gd name="T8" fmla="*/ 1 w 1"/>
                <a:gd name="T9" fmla="*/ 232 h 23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32">
                  <a:moveTo>
                    <a:pt x="0" y="0"/>
                  </a:moveTo>
                  <a:lnTo>
                    <a:pt x="0" y="23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55" name="Freeform 33"/>
            <p:cNvSpPr>
              <a:spLocks/>
            </p:cNvSpPr>
            <p:nvPr/>
          </p:nvSpPr>
          <p:spPr bwMode="auto">
            <a:xfrm>
              <a:off x="2840" y="3777"/>
              <a:ext cx="1" cy="175"/>
            </a:xfrm>
            <a:custGeom>
              <a:avLst/>
              <a:gdLst>
                <a:gd name="T0" fmla="*/ 0 w 1"/>
                <a:gd name="T1" fmla="*/ 0 h 219"/>
                <a:gd name="T2" fmla="*/ 0 w 1"/>
                <a:gd name="T3" fmla="*/ 112 h 219"/>
                <a:gd name="T4" fmla="*/ 0 60000 65536"/>
                <a:gd name="T5" fmla="*/ 0 60000 65536"/>
                <a:gd name="T6" fmla="*/ 0 w 1"/>
                <a:gd name="T7" fmla="*/ 0 h 219"/>
                <a:gd name="T8" fmla="*/ 1 w 1"/>
                <a:gd name="T9" fmla="*/ 219 h 2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19">
                  <a:moveTo>
                    <a:pt x="0" y="0"/>
                  </a:moveTo>
                  <a:lnTo>
                    <a:pt x="0" y="21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56" name="Freeform 32"/>
            <p:cNvSpPr>
              <a:spLocks/>
            </p:cNvSpPr>
            <p:nvPr/>
          </p:nvSpPr>
          <p:spPr bwMode="auto">
            <a:xfrm>
              <a:off x="4008" y="3777"/>
              <a:ext cx="5" cy="206"/>
            </a:xfrm>
            <a:custGeom>
              <a:avLst/>
              <a:gdLst>
                <a:gd name="T0" fmla="*/ 0 w 6"/>
                <a:gd name="T1" fmla="*/ 0 h 258"/>
                <a:gd name="T2" fmla="*/ 3 w 6"/>
                <a:gd name="T3" fmla="*/ 131 h 258"/>
                <a:gd name="T4" fmla="*/ 0 60000 65536"/>
                <a:gd name="T5" fmla="*/ 0 60000 65536"/>
                <a:gd name="T6" fmla="*/ 0 w 6"/>
                <a:gd name="T7" fmla="*/ 0 h 258"/>
                <a:gd name="T8" fmla="*/ 6 w 6"/>
                <a:gd name="T9" fmla="*/ 258 h 25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" h="258">
                  <a:moveTo>
                    <a:pt x="0" y="0"/>
                  </a:moveTo>
                  <a:lnTo>
                    <a:pt x="6" y="25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57" name="Text Box 31"/>
            <p:cNvSpPr txBox="1">
              <a:spLocks noChangeArrowheads="1"/>
            </p:cNvSpPr>
            <p:nvPr/>
          </p:nvSpPr>
          <p:spPr bwMode="auto">
            <a:xfrm>
              <a:off x="2704" y="4420"/>
              <a:ext cx="1872" cy="1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sz="1000" dirty="0">
                  <a:cs typeface="Times New Roman" pitchFamily="18" charset="0"/>
                </a:rPr>
                <a:t>		</a:t>
              </a:r>
              <a:endParaRPr lang="cs-CZ" sz="1200" b="1" dirty="0"/>
            </a:p>
          </p:txBody>
        </p:sp>
        <p:sp>
          <p:nvSpPr>
            <p:cNvPr id="10259" name="Freeform 29"/>
            <p:cNvSpPr>
              <a:spLocks/>
            </p:cNvSpPr>
            <p:nvPr/>
          </p:nvSpPr>
          <p:spPr bwMode="auto">
            <a:xfrm>
              <a:off x="5058" y="3798"/>
              <a:ext cx="0" cy="0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260" name="Text Box 28"/>
            <p:cNvSpPr txBox="1">
              <a:spLocks noChangeArrowheads="1"/>
            </p:cNvSpPr>
            <p:nvPr/>
          </p:nvSpPr>
          <p:spPr bwMode="auto">
            <a:xfrm>
              <a:off x="4864" y="4213"/>
              <a:ext cx="1584" cy="3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sz="1000" dirty="0">
                  <a:cs typeface="Times New Roman" pitchFamily="18" charset="0"/>
                </a:rPr>
                <a:t>		</a:t>
              </a:r>
              <a:endParaRPr lang="cs-CZ" sz="800" dirty="0">
                <a:cs typeface="Times New Roman" pitchFamily="18" charset="0"/>
              </a:endParaRPr>
            </a:p>
          </p:txBody>
        </p:sp>
        <p:sp>
          <p:nvSpPr>
            <p:cNvPr id="10261" name="Text Box 27"/>
            <p:cNvSpPr txBox="1">
              <a:spLocks noChangeArrowheads="1"/>
            </p:cNvSpPr>
            <p:nvPr/>
          </p:nvSpPr>
          <p:spPr bwMode="auto">
            <a:xfrm>
              <a:off x="4720" y="3212"/>
              <a:ext cx="288" cy="2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>
                  <a:cs typeface="Times New Roman" pitchFamily="18" charset="0"/>
                </a:rPr>
                <a:t>B</a:t>
              </a:r>
            </a:p>
          </p:txBody>
        </p:sp>
        <p:sp>
          <p:nvSpPr>
            <p:cNvPr id="10262" name="Line 26"/>
            <p:cNvSpPr>
              <a:spLocks noChangeShapeType="1"/>
            </p:cNvSpPr>
            <p:nvPr/>
          </p:nvSpPr>
          <p:spPr bwMode="auto">
            <a:xfrm flipV="1">
              <a:off x="5008" y="3012"/>
              <a:ext cx="0" cy="86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63" name="Freeform 25"/>
            <p:cNvSpPr>
              <a:spLocks/>
            </p:cNvSpPr>
            <p:nvPr/>
          </p:nvSpPr>
          <p:spPr bwMode="auto">
            <a:xfrm>
              <a:off x="4954" y="3294"/>
              <a:ext cx="124" cy="1"/>
            </a:xfrm>
            <a:custGeom>
              <a:avLst/>
              <a:gdLst>
                <a:gd name="T0" fmla="*/ 0 w 154"/>
                <a:gd name="T1" fmla="*/ 1 h 1"/>
                <a:gd name="T2" fmla="*/ 81 w 154"/>
                <a:gd name="T3" fmla="*/ 0 h 1"/>
                <a:gd name="T4" fmla="*/ 0 60000 65536"/>
                <a:gd name="T5" fmla="*/ 0 60000 65536"/>
                <a:gd name="T6" fmla="*/ 0 w 154"/>
                <a:gd name="T7" fmla="*/ 0 h 1"/>
                <a:gd name="T8" fmla="*/ 154 w 154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54" h="1">
                  <a:moveTo>
                    <a:pt x="0" y="1"/>
                  </a:moveTo>
                  <a:lnTo>
                    <a:pt x="154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64" name="Freeform 24"/>
            <p:cNvSpPr>
              <a:spLocks/>
            </p:cNvSpPr>
            <p:nvPr/>
          </p:nvSpPr>
          <p:spPr bwMode="auto">
            <a:xfrm>
              <a:off x="6147" y="3798"/>
              <a:ext cx="1" cy="133"/>
            </a:xfrm>
            <a:custGeom>
              <a:avLst/>
              <a:gdLst>
                <a:gd name="T0" fmla="*/ 0 w 1"/>
                <a:gd name="T1" fmla="*/ 0 h 166"/>
                <a:gd name="T2" fmla="*/ 0 w 1"/>
                <a:gd name="T3" fmla="*/ 86 h 166"/>
                <a:gd name="T4" fmla="*/ 0 60000 65536"/>
                <a:gd name="T5" fmla="*/ 0 60000 65536"/>
                <a:gd name="T6" fmla="*/ 0 w 1"/>
                <a:gd name="T7" fmla="*/ 0 h 166"/>
                <a:gd name="T8" fmla="*/ 1 w 1"/>
                <a:gd name="T9" fmla="*/ 166 h 1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66">
                  <a:moveTo>
                    <a:pt x="0" y="0"/>
                  </a:moveTo>
                  <a:lnTo>
                    <a:pt x="0" y="1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68" name="Freeform 20"/>
            <p:cNvSpPr>
              <a:spLocks/>
            </p:cNvSpPr>
            <p:nvPr/>
          </p:nvSpPr>
          <p:spPr bwMode="auto">
            <a:xfrm>
              <a:off x="2918" y="5480"/>
              <a:ext cx="1" cy="113"/>
            </a:xfrm>
            <a:custGeom>
              <a:avLst/>
              <a:gdLst>
                <a:gd name="T0" fmla="*/ 1 w 1"/>
                <a:gd name="T1" fmla="*/ 0 h 141"/>
                <a:gd name="T2" fmla="*/ 0 w 1"/>
                <a:gd name="T3" fmla="*/ 73 h 141"/>
                <a:gd name="T4" fmla="*/ 0 60000 65536"/>
                <a:gd name="T5" fmla="*/ 0 60000 65536"/>
                <a:gd name="T6" fmla="*/ 0 w 1"/>
                <a:gd name="T7" fmla="*/ 0 h 141"/>
                <a:gd name="T8" fmla="*/ 1 w 1"/>
                <a:gd name="T9" fmla="*/ 141 h 1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41">
                  <a:moveTo>
                    <a:pt x="1" y="0"/>
                  </a:moveTo>
                  <a:lnTo>
                    <a:pt x="0" y="1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69" name="Line 19"/>
            <p:cNvSpPr>
              <a:spLocks noChangeShapeType="1"/>
            </p:cNvSpPr>
            <p:nvPr/>
          </p:nvSpPr>
          <p:spPr bwMode="auto">
            <a:xfrm>
              <a:off x="4000" y="5460"/>
              <a:ext cx="1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71" name="Freeform 17"/>
            <p:cNvSpPr>
              <a:spLocks/>
            </p:cNvSpPr>
            <p:nvPr/>
          </p:nvSpPr>
          <p:spPr bwMode="auto">
            <a:xfrm>
              <a:off x="5008" y="4904"/>
              <a:ext cx="1016" cy="700"/>
            </a:xfrm>
            <a:custGeom>
              <a:avLst/>
              <a:gdLst>
                <a:gd name="T0" fmla="*/ 0 w 1270"/>
                <a:gd name="T1" fmla="*/ 448 h 875"/>
                <a:gd name="T2" fmla="*/ 650 w 1270"/>
                <a:gd name="T3" fmla="*/ 0 h 875"/>
                <a:gd name="T4" fmla="*/ 0 60000 65536"/>
                <a:gd name="T5" fmla="*/ 0 60000 65536"/>
                <a:gd name="T6" fmla="*/ 0 w 1270"/>
                <a:gd name="T7" fmla="*/ 0 h 875"/>
                <a:gd name="T8" fmla="*/ 1270 w 1270"/>
                <a:gd name="T9" fmla="*/ 875 h 87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270" h="875">
                  <a:moveTo>
                    <a:pt x="0" y="875"/>
                  </a:moveTo>
                  <a:lnTo>
                    <a:pt x="1270" y="0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72" name="Line 16"/>
            <p:cNvSpPr>
              <a:spLocks noChangeShapeType="1"/>
            </p:cNvSpPr>
            <p:nvPr/>
          </p:nvSpPr>
          <p:spPr bwMode="auto">
            <a:xfrm>
              <a:off x="5008" y="5604"/>
              <a:ext cx="1296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74" name="Freeform 14"/>
            <p:cNvSpPr>
              <a:spLocks/>
            </p:cNvSpPr>
            <p:nvPr/>
          </p:nvSpPr>
          <p:spPr bwMode="auto">
            <a:xfrm>
              <a:off x="5870" y="4924"/>
              <a:ext cx="103" cy="124"/>
            </a:xfrm>
            <a:custGeom>
              <a:avLst/>
              <a:gdLst>
                <a:gd name="T0" fmla="*/ 0 w 128"/>
                <a:gd name="T1" fmla="*/ 0 h 155"/>
                <a:gd name="T2" fmla="*/ 67 w 128"/>
                <a:gd name="T3" fmla="*/ 79 h 155"/>
                <a:gd name="T4" fmla="*/ 0 60000 65536"/>
                <a:gd name="T5" fmla="*/ 0 60000 65536"/>
                <a:gd name="T6" fmla="*/ 0 w 128"/>
                <a:gd name="T7" fmla="*/ 0 h 155"/>
                <a:gd name="T8" fmla="*/ 128 w 128"/>
                <a:gd name="T9" fmla="*/ 155 h 15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28" h="155">
                  <a:moveTo>
                    <a:pt x="0" y="0"/>
                  </a:moveTo>
                  <a:lnTo>
                    <a:pt x="128" y="15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76" name="Freeform 12"/>
            <p:cNvSpPr>
              <a:spLocks/>
            </p:cNvSpPr>
            <p:nvPr/>
          </p:nvSpPr>
          <p:spPr bwMode="auto">
            <a:xfrm>
              <a:off x="6168" y="5521"/>
              <a:ext cx="10" cy="175"/>
            </a:xfrm>
            <a:custGeom>
              <a:avLst/>
              <a:gdLst>
                <a:gd name="T0" fmla="*/ 6 w 13"/>
                <a:gd name="T1" fmla="*/ 0 h 219"/>
                <a:gd name="T2" fmla="*/ 0 w 13"/>
                <a:gd name="T3" fmla="*/ 112 h 219"/>
                <a:gd name="T4" fmla="*/ 0 60000 65536"/>
                <a:gd name="T5" fmla="*/ 0 60000 65536"/>
                <a:gd name="T6" fmla="*/ 0 w 13"/>
                <a:gd name="T7" fmla="*/ 0 h 219"/>
                <a:gd name="T8" fmla="*/ 13 w 13"/>
                <a:gd name="T9" fmla="*/ 219 h 2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" h="219">
                  <a:moveTo>
                    <a:pt x="13" y="0"/>
                  </a:moveTo>
                  <a:lnTo>
                    <a:pt x="0" y="21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78" name="Line 10"/>
            <p:cNvSpPr>
              <a:spLocks noChangeShapeType="1"/>
            </p:cNvSpPr>
            <p:nvPr/>
          </p:nvSpPr>
          <p:spPr bwMode="auto">
            <a:xfrm>
              <a:off x="6880" y="5028"/>
              <a:ext cx="720" cy="57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79" name="Line 9"/>
            <p:cNvSpPr>
              <a:spLocks noChangeShapeType="1"/>
            </p:cNvSpPr>
            <p:nvPr/>
          </p:nvSpPr>
          <p:spPr bwMode="auto">
            <a:xfrm>
              <a:off x="7600" y="5604"/>
              <a:ext cx="1152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80" name="Freeform 8"/>
            <p:cNvSpPr>
              <a:spLocks/>
            </p:cNvSpPr>
            <p:nvPr/>
          </p:nvSpPr>
          <p:spPr bwMode="auto">
            <a:xfrm>
              <a:off x="2918" y="5531"/>
              <a:ext cx="1285" cy="1"/>
            </a:xfrm>
            <a:custGeom>
              <a:avLst/>
              <a:gdLst>
                <a:gd name="T0" fmla="*/ 0 w 1606"/>
                <a:gd name="T1" fmla="*/ 0 h 1"/>
                <a:gd name="T2" fmla="*/ 823 w 1606"/>
                <a:gd name="T3" fmla="*/ 0 h 1"/>
                <a:gd name="T4" fmla="*/ 0 60000 65536"/>
                <a:gd name="T5" fmla="*/ 0 60000 65536"/>
                <a:gd name="T6" fmla="*/ 0 w 1606"/>
                <a:gd name="T7" fmla="*/ 0 h 1"/>
                <a:gd name="T8" fmla="*/ 1606 w 160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606" h="1">
                  <a:moveTo>
                    <a:pt x="0" y="0"/>
                  </a:moveTo>
                  <a:lnTo>
                    <a:pt x="1606" y="0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83" name="Freeform 5"/>
            <p:cNvSpPr>
              <a:spLocks/>
            </p:cNvSpPr>
            <p:nvPr/>
          </p:nvSpPr>
          <p:spPr bwMode="auto">
            <a:xfrm>
              <a:off x="6909" y="5028"/>
              <a:ext cx="115" cy="110"/>
            </a:xfrm>
            <a:custGeom>
              <a:avLst/>
              <a:gdLst>
                <a:gd name="T0" fmla="*/ 0 w 144"/>
                <a:gd name="T1" fmla="*/ 70 h 138"/>
                <a:gd name="T2" fmla="*/ 73 w 144"/>
                <a:gd name="T3" fmla="*/ 0 h 138"/>
                <a:gd name="T4" fmla="*/ 0 60000 65536"/>
                <a:gd name="T5" fmla="*/ 0 60000 65536"/>
                <a:gd name="T6" fmla="*/ 0 w 144"/>
                <a:gd name="T7" fmla="*/ 0 h 138"/>
                <a:gd name="T8" fmla="*/ 144 w 144"/>
                <a:gd name="T9" fmla="*/ 138 h 13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44" h="138">
                  <a:moveTo>
                    <a:pt x="0" y="138"/>
                  </a:moveTo>
                  <a:lnTo>
                    <a:pt x="144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84" name="Freeform 4"/>
            <p:cNvSpPr>
              <a:spLocks/>
            </p:cNvSpPr>
            <p:nvPr/>
          </p:nvSpPr>
          <p:spPr bwMode="auto">
            <a:xfrm>
              <a:off x="8616" y="5530"/>
              <a:ext cx="1" cy="144"/>
            </a:xfrm>
            <a:custGeom>
              <a:avLst/>
              <a:gdLst>
                <a:gd name="T0" fmla="*/ 0 w 1"/>
                <a:gd name="T1" fmla="*/ 0 h 179"/>
                <a:gd name="T2" fmla="*/ 0 w 1"/>
                <a:gd name="T3" fmla="*/ 93 h 179"/>
                <a:gd name="T4" fmla="*/ 0 60000 65536"/>
                <a:gd name="T5" fmla="*/ 0 60000 65536"/>
                <a:gd name="T6" fmla="*/ 0 w 1"/>
                <a:gd name="T7" fmla="*/ 0 h 179"/>
                <a:gd name="T8" fmla="*/ 1 w 1"/>
                <a:gd name="T9" fmla="*/ 179 h 17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79">
                  <a:moveTo>
                    <a:pt x="0" y="0"/>
                  </a:moveTo>
                  <a:lnTo>
                    <a:pt x="0" y="17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0" name="Text Box 27"/>
            <p:cNvSpPr txBox="1">
              <a:spLocks noChangeArrowheads="1"/>
            </p:cNvSpPr>
            <p:nvPr/>
          </p:nvSpPr>
          <p:spPr bwMode="auto">
            <a:xfrm>
              <a:off x="6003" y="3963"/>
              <a:ext cx="288" cy="2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 smtClean="0">
                  <a:cs typeface="Times New Roman" pitchFamily="18" charset="0"/>
                </a:rPr>
                <a:t>A</a:t>
              </a:r>
              <a:endParaRPr lang="cs-CZ" i="1" dirty="0">
                <a:cs typeface="Times New Roman" pitchFamily="18" charset="0"/>
              </a:endParaRPr>
            </a:p>
          </p:txBody>
        </p:sp>
        <p:sp>
          <p:nvSpPr>
            <p:cNvPr id="52" name="Text Box 27"/>
            <p:cNvSpPr txBox="1">
              <a:spLocks noChangeArrowheads="1"/>
            </p:cNvSpPr>
            <p:nvPr/>
          </p:nvSpPr>
          <p:spPr bwMode="auto">
            <a:xfrm>
              <a:off x="7092" y="3962"/>
              <a:ext cx="288" cy="27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>
                  <a:cs typeface="Times New Roman" pitchFamily="18" charset="0"/>
                </a:rPr>
                <a:t>B</a:t>
              </a:r>
            </a:p>
          </p:txBody>
        </p:sp>
        <p:sp>
          <p:nvSpPr>
            <p:cNvPr id="53" name="Text Box 27"/>
            <p:cNvSpPr txBox="1">
              <a:spLocks noChangeArrowheads="1"/>
            </p:cNvSpPr>
            <p:nvPr/>
          </p:nvSpPr>
          <p:spPr bwMode="auto">
            <a:xfrm>
              <a:off x="8752" y="3983"/>
              <a:ext cx="288" cy="2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 smtClean="0">
                  <a:cs typeface="Times New Roman" pitchFamily="18" charset="0"/>
                </a:rPr>
                <a:t>A</a:t>
              </a:r>
              <a:endParaRPr lang="cs-CZ" i="1" dirty="0">
                <a:cs typeface="Times New Roman" pitchFamily="18" charset="0"/>
              </a:endParaRPr>
            </a:p>
          </p:txBody>
        </p:sp>
        <p:sp>
          <p:nvSpPr>
            <p:cNvPr id="64" name="Text Box 27"/>
            <p:cNvSpPr txBox="1">
              <a:spLocks noChangeArrowheads="1"/>
            </p:cNvSpPr>
            <p:nvPr/>
          </p:nvSpPr>
          <p:spPr bwMode="auto">
            <a:xfrm>
              <a:off x="5958" y="5758"/>
              <a:ext cx="288" cy="2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 smtClean="0">
                  <a:cs typeface="Times New Roman" pitchFamily="18" charset="0"/>
                </a:rPr>
                <a:t>A</a:t>
              </a:r>
              <a:endParaRPr lang="cs-CZ" i="1" dirty="0">
                <a:cs typeface="Times New Roman" pitchFamily="18" charset="0"/>
              </a:endParaRPr>
            </a:p>
          </p:txBody>
        </p:sp>
        <p:sp>
          <p:nvSpPr>
            <p:cNvPr id="65" name="Text Box 27"/>
            <p:cNvSpPr txBox="1">
              <a:spLocks noChangeArrowheads="1"/>
            </p:cNvSpPr>
            <p:nvPr/>
          </p:nvSpPr>
          <p:spPr bwMode="auto">
            <a:xfrm>
              <a:off x="5958" y="5725"/>
              <a:ext cx="288" cy="2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 smtClean="0">
                  <a:cs typeface="Times New Roman" pitchFamily="18" charset="0"/>
                </a:rPr>
                <a:t>A</a:t>
              </a:r>
              <a:endParaRPr lang="cs-CZ" i="1" dirty="0">
                <a:cs typeface="Times New Roman" pitchFamily="18" charset="0"/>
              </a:endParaRPr>
            </a:p>
          </p:txBody>
        </p:sp>
        <p:sp>
          <p:nvSpPr>
            <p:cNvPr id="66" name="Text Box 27"/>
            <p:cNvSpPr txBox="1">
              <a:spLocks noChangeArrowheads="1"/>
            </p:cNvSpPr>
            <p:nvPr/>
          </p:nvSpPr>
          <p:spPr bwMode="auto">
            <a:xfrm>
              <a:off x="5958" y="5699"/>
              <a:ext cx="288" cy="2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 smtClean="0">
                  <a:cs typeface="Times New Roman" pitchFamily="18" charset="0"/>
                </a:rPr>
                <a:t>A</a:t>
              </a:r>
              <a:endParaRPr lang="cs-CZ" i="1" dirty="0">
                <a:cs typeface="Times New Roman" pitchFamily="18" charset="0"/>
              </a:endParaRPr>
            </a:p>
          </p:txBody>
        </p:sp>
        <p:sp>
          <p:nvSpPr>
            <p:cNvPr id="67" name="Text Box 27"/>
            <p:cNvSpPr txBox="1">
              <a:spLocks noChangeArrowheads="1"/>
            </p:cNvSpPr>
            <p:nvPr/>
          </p:nvSpPr>
          <p:spPr bwMode="auto">
            <a:xfrm>
              <a:off x="5651" y="4799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>
                  <a:cs typeface="Times New Roman" pitchFamily="18" charset="0"/>
                </a:rPr>
                <a:t>B</a:t>
              </a:r>
            </a:p>
          </p:txBody>
        </p:sp>
        <p:sp>
          <p:nvSpPr>
            <p:cNvPr id="69" name="Text Box 27"/>
            <p:cNvSpPr txBox="1">
              <a:spLocks noChangeArrowheads="1"/>
            </p:cNvSpPr>
            <p:nvPr/>
          </p:nvSpPr>
          <p:spPr bwMode="auto">
            <a:xfrm>
              <a:off x="7005" y="485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>
                  <a:cs typeface="Times New Roman" pitchFamily="18" charset="0"/>
                </a:rPr>
                <a:t>B</a:t>
              </a:r>
            </a:p>
          </p:txBody>
        </p:sp>
        <p:sp>
          <p:nvSpPr>
            <p:cNvPr id="70" name="Text Box 27"/>
            <p:cNvSpPr txBox="1">
              <a:spLocks noChangeArrowheads="1"/>
            </p:cNvSpPr>
            <p:nvPr/>
          </p:nvSpPr>
          <p:spPr bwMode="auto">
            <a:xfrm>
              <a:off x="8472" y="5692"/>
              <a:ext cx="288" cy="2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 smtClean="0">
                  <a:cs typeface="Times New Roman" pitchFamily="18" charset="0"/>
                </a:rPr>
                <a:t>A</a:t>
              </a:r>
              <a:endParaRPr lang="cs-CZ" i="1" dirty="0">
                <a:cs typeface="Times New Roman" pitchFamily="18" charset="0"/>
              </a:endParaRPr>
            </a:p>
          </p:txBody>
        </p:sp>
      </p:grpSp>
      <p:sp>
        <p:nvSpPr>
          <p:cNvPr id="10244" name="TextovéPole 40"/>
          <p:cNvSpPr txBox="1">
            <a:spLocks noChangeArrowheads="1"/>
          </p:cNvSpPr>
          <p:nvPr/>
        </p:nvSpPr>
        <p:spPr bwMode="auto">
          <a:xfrm>
            <a:off x="606260" y="2609850"/>
            <a:ext cx="2076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 sz="1200" b="1" dirty="0"/>
          </a:p>
          <a:p>
            <a:pPr algn="r" eaLnBrk="1" hangingPunct="1"/>
            <a:r>
              <a:rPr lang="cs-CZ" sz="1200" i="1" dirty="0"/>
              <a:t>Obr. 6 Nulový </a:t>
            </a:r>
            <a:r>
              <a:rPr lang="cs-CZ" sz="1200" i="1" dirty="0" smtClean="0"/>
              <a:t>úhel</a:t>
            </a:r>
            <a:endParaRPr lang="cs-CZ" sz="1200" i="1" dirty="0"/>
          </a:p>
        </p:txBody>
      </p:sp>
      <p:sp>
        <p:nvSpPr>
          <p:cNvPr id="10245" name="TextovéPole 41"/>
          <p:cNvSpPr txBox="1">
            <a:spLocks noChangeArrowheads="1"/>
          </p:cNvSpPr>
          <p:nvPr/>
        </p:nvSpPr>
        <p:spPr bwMode="auto">
          <a:xfrm>
            <a:off x="3343110" y="2754312"/>
            <a:ext cx="2155825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7 Pravý </a:t>
            </a:r>
            <a:r>
              <a:rPr lang="cs-CZ" sz="1200" i="1" dirty="0" smtClean="0"/>
              <a:t>úhel</a:t>
            </a:r>
            <a:endParaRPr lang="cs-CZ" sz="1200" i="1" dirty="0"/>
          </a:p>
          <a:p>
            <a:pPr eaLnBrk="1" hangingPunct="1"/>
            <a:endParaRPr lang="cs-CZ" sz="1600" dirty="0">
              <a:latin typeface="Calibri" pitchFamily="34" charset="0"/>
            </a:endParaRPr>
          </a:p>
          <a:p>
            <a:pPr eaLnBrk="1" hangingPunct="1"/>
            <a:endParaRPr lang="cs-CZ" dirty="0">
              <a:latin typeface="Calibri" pitchFamily="34" charset="0"/>
            </a:endParaRPr>
          </a:p>
        </p:txBody>
      </p:sp>
      <p:sp>
        <p:nvSpPr>
          <p:cNvPr id="10246" name="TextovéPole 42"/>
          <p:cNvSpPr txBox="1">
            <a:spLocks noChangeArrowheads="1"/>
          </p:cNvSpPr>
          <p:nvPr/>
        </p:nvSpPr>
        <p:spPr bwMode="auto">
          <a:xfrm>
            <a:off x="6511288" y="2753692"/>
            <a:ext cx="229076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8 Přímý </a:t>
            </a:r>
            <a:r>
              <a:rPr lang="cs-CZ" sz="1200" i="1" dirty="0" smtClean="0"/>
              <a:t>úhel</a:t>
            </a:r>
            <a:endParaRPr lang="cs-CZ" sz="1200" i="1" dirty="0"/>
          </a:p>
          <a:p>
            <a:pPr algn="r" eaLnBrk="1" hangingPunct="1"/>
            <a:endParaRPr lang="cs-CZ" sz="1200" b="1" dirty="0"/>
          </a:p>
          <a:p>
            <a:pPr algn="r" eaLnBrk="1" hangingPunct="1"/>
            <a:endParaRPr lang="cs-CZ" dirty="0">
              <a:latin typeface="Calibri" pitchFamily="34" charset="0"/>
            </a:endParaRPr>
          </a:p>
        </p:txBody>
      </p:sp>
      <p:sp>
        <p:nvSpPr>
          <p:cNvPr id="10247" name="TextovéPole 43"/>
          <p:cNvSpPr txBox="1">
            <a:spLocks noChangeArrowheads="1"/>
          </p:cNvSpPr>
          <p:nvPr/>
        </p:nvSpPr>
        <p:spPr bwMode="auto">
          <a:xfrm>
            <a:off x="599307" y="5849937"/>
            <a:ext cx="2083403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9 Plný </a:t>
            </a:r>
            <a:r>
              <a:rPr lang="cs-CZ" sz="1200" i="1" dirty="0" smtClean="0"/>
              <a:t>úhel</a:t>
            </a:r>
            <a:endParaRPr lang="cs-CZ" sz="1200" i="1" dirty="0"/>
          </a:p>
          <a:p>
            <a:pPr eaLnBrk="1" hangingPunct="1"/>
            <a:endParaRPr lang="cs-CZ" sz="1200" b="1" dirty="0"/>
          </a:p>
          <a:p>
            <a:pPr eaLnBrk="1" hangingPunct="1"/>
            <a:endParaRPr lang="cs-CZ" dirty="0">
              <a:latin typeface="Calibri" pitchFamily="34" charset="0"/>
            </a:endParaRPr>
          </a:p>
        </p:txBody>
      </p:sp>
      <p:sp>
        <p:nvSpPr>
          <p:cNvPr id="10248" name="TextovéPole 44"/>
          <p:cNvSpPr txBox="1">
            <a:spLocks noChangeArrowheads="1"/>
          </p:cNvSpPr>
          <p:nvPr/>
        </p:nvSpPr>
        <p:spPr bwMode="auto">
          <a:xfrm>
            <a:off x="3342936" y="5850036"/>
            <a:ext cx="223520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10 Ostrý </a:t>
            </a:r>
            <a:r>
              <a:rPr lang="cs-CZ" sz="1200" i="1" dirty="0" smtClean="0"/>
              <a:t>úhel</a:t>
            </a:r>
            <a:endParaRPr lang="cs-CZ" sz="1200" i="1" dirty="0"/>
          </a:p>
          <a:p>
            <a:pPr eaLnBrk="1" hangingPunct="1"/>
            <a:endParaRPr lang="cs-CZ" sz="1600" dirty="0">
              <a:latin typeface="Calibri" pitchFamily="34" charset="0"/>
            </a:endParaRPr>
          </a:p>
          <a:p>
            <a:pPr eaLnBrk="1" hangingPunct="1"/>
            <a:endParaRPr lang="cs-CZ" dirty="0">
              <a:latin typeface="Calibri" pitchFamily="34" charset="0"/>
            </a:endParaRPr>
          </a:p>
        </p:txBody>
      </p:sp>
      <p:sp>
        <p:nvSpPr>
          <p:cNvPr id="10249" name="TextovéPole 45"/>
          <p:cNvSpPr txBox="1">
            <a:spLocks noChangeArrowheads="1"/>
          </p:cNvSpPr>
          <p:nvPr/>
        </p:nvSpPr>
        <p:spPr bwMode="auto">
          <a:xfrm>
            <a:off x="6367297" y="5778500"/>
            <a:ext cx="239395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11 Tupý </a:t>
            </a:r>
            <a:r>
              <a:rPr lang="cs-CZ" sz="1200" i="1" dirty="0" smtClean="0"/>
              <a:t>úhel</a:t>
            </a:r>
            <a:endParaRPr lang="cs-CZ" sz="1200" i="1" dirty="0"/>
          </a:p>
          <a:p>
            <a:pPr eaLnBrk="1" hangingPunct="1"/>
            <a:endParaRPr lang="cs-CZ" sz="1600" dirty="0">
              <a:latin typeface="Calibri" pitchFamily="34" charset="0"/>
            </a:endParaRPr>
          </a:p>
          <a:p>
            <a:pPr eaLnBrk="1" hangingPunct="1"/>
            <a:endParaRPr lang="cs-CZ" dirty="0">
              <a:latin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92537" y="2472144"/>
            <a:ext cx="763178" cy="27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cs-CZ" sz="1200" b="1" dirty="0">
                <a:cs typeface="Times New Roman" pitchFamily="18" charset="0"/>
              </a:rPr>
              <a:t>nulový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79539" y="2096756"/>
            <a:ext cx="262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V</a:t>
            </a:r>
            <a:endParaRPr lang="cs-CZ" i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998939" y="2133591"/>
            <a:ext cx="911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A = B</a:t>
            </a:r>
            <a:endParaRPr lang="cs-CZ" i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363406" y="2102812"/>
            <a:ext cx="262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V</a:t>
            </a:r>
            <a:endParaRPr lang="cs-CZ" i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3450718" y="2461140"/>
            <a:ext cx="763178" cy="27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cs typeface="Times New Roman" pitchFamily="18" charset="0"/>
              </a:rPr>
              <a:t>pravý</a:t>
            </a:r>
            <a:endParaRPr lang="cs-CZ" sz="12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7101902" y="2102812"/>
            <a:ext cx="262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V</a:t>
            </a:r>
            <a:endParaRPr lang="cs-CZ" i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5820489" y="2459807"/>
            <a:ext cx="763178" cy="27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 </a:t>
            </a:r>
            <a:r>
              <a:rPr lang="cs-CZ" sz="1200" b="1" dirty="0"/>
              <a:t>přímý</a:t>
            </a:r>
            <a:endParaRPr lang="cs-CZ" sz="1200" dirty="0"/>
          </a:p>
        </p:txBody>
      </p:sp>
      <p:sp>
        <p:nvSpPr>
          <p:cNvPr id="4" name="Výseč 3"/>
          <p:cNvSpPr/>
          <p:nvPr/>
        </p:nvSpPr>
        <p:spPr>
          <a:xfrm rot="10800000">
            <a:off x="6923207" y="1628886"/>
            <a:ext cx="619728" cy="619728"/>
          </a:xfrm>
          <a:prstGeom prst="pie">
            <a:avLst>
              <a:gd name="adj1" fmla="val 0"/>
              <a:gd name="adj2" fmla="val 1078342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729571" y="5378349"/>
            <a:ext cx="763178" cy="27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cs-CZ" sz="1200" b="1" dirty="0" smtClean="0">
                <a:cs typeface="Times New Roman" pitchFamily="18" charset="0"/>
              </a:rPr>
              <a:t>plný</a:t>
            </a:r>
            <a:endParaRPr lang="cs-CZ" sz="1200" b="1" dirty="0">
              <a:cs typeface="Times New Roman" pitchFamily="18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716573" y="5002961"/>
            <a:ext cx="262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V</a:t>
            </a:r>
            <a:endParaRPr lang="cs-CZ" i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2035973" y="5002961"/>
            <a:ext cx="911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A = B</a:t>
            </a:r>
            <a:endParaRPr lang="cs-CZ" i="1" dirty="0"/>
          </a:p>
        </p:txBody>
      </p:sp>
      <p:sp>
        <p:nvSpPr>
          <p:cNvPr id="5" name="Ovál 4"/>
          <p:cNvSpPr/>
          <p:nvPr/>
        </p:nvSpPr>
        <p:spPr>
          <a:xfrm>
            <a:off x="679539" y="4349025"/>
            <a:ext cx="548409" cy="54840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TextovéPole 60"/>
          <p:cNvSpPr txBox="1"/>
          <p:nvPr/>
        </p:nvSpPr>
        <p:spPr>
          <a:xfrm>
            <a:off x="3383111" y="4906830"/>
            <a:ext cx="262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V</a:t>
            </a:r>
            <a:endParaRPr lang="cs-CZ" i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6573303" y="4871178"/>
            <a:ext cx="262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V</a:t>
            </a:r>
            <a:endParaRPr lang="cs-CZ" i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3450718" y="5378349"/>
            <a:ext cx="763178" cy="27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cs typeface="Times New Roman" pitchFamily="18" charset="0"/>
              </a:rPr>
              <a:t>ostrý</a:t>
            </a:r>
            <a:endParaRPr lang="cs-CZ" sz="12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560053" y="5420552"/>
            <a:ext cx="763178" cy="27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cs typeface="Times New Roman" pitchFamily="18" charset="0"/>
              </a:rPr>
              <a:t>tupý</a:t>
            </a:r>
            <a:endParaRPr lang="cs-CZ" sz="1200" dirty="0"/>
          </a:p>
        </p:txBody>
      </p:sp>
      <p:sp>
        <p:nvSpPr>
          <p:cNvPr id="6" name="Výseč 5"/>
          <p:cNvSpPr/>
          <p:nvPr/>
        </p:nvSpPr>
        <p:spPr>
          <a:xfrm rot="18955608">
            <a:off x="2827294" y="4054711"/>
            <a:ext cx="1399570" cy="1399570"/>
          </a:xfrm>
          <a:prstGeom prst="pie">
            <a:avLst>
              <a:gd name="adj1" fmla="val 113432"/>
              <a:gd name="adj2" fmla="val 2667904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2" name="Výseč 71"/>
          <p:cNvSpPr/>
          <p:nvPr/>
        </p:nvSpPr>
        <p:spPr>
          <a:xfrm rot="18955608">
            <a:off x="6240353" y="4287711"/>
            <a:ext cx="938548" cy="938548"/>
          </a:xfrm>
          <a:prstGeom prst="pie">
            <a:avLst>
              <a:gd name="adj1" fmla="val 16264521"/>
              <a:gd name="adj2" fmla="val 2667904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07950" y="0"/>
            <a:ext cx="7559675" cy="9080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3200" b="1" smtClean="0">
                <a:solidFill>
                  <a:srgbClr val="990033"/>
                </a:solidFill>
                <a:latin typeface="Arial" charset="0"/>
              </a:rPr>
              <a:t/>
            </a:r>
            <a:br>
              <a:rPr lang="cs-CZ" sz="3200" b="1" smtClean="0">
                <a:solidFill>
                  <a:srgbClr val="990033"/>
                </a:solidFill>
                <a:latin typeface="Arial" charset="0"/>
              </a:rPr>
            </a:br>
            <a:r>
              <a:rPr lang="cs-CZ" sz="3200" b="1" smtClean="0">
                <a:solidFill>
                  <a:srgbClr val="990033"/>
                </a:solidFill>
                <a:latin typeface="Arial" charset="0"/>
              </a:rPr>
              <a:t>Dvojice úhlů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11267" name="Zástupný symbol obsahu 2"/>
          <p:cNvSpPr>
            <a:spLocks noGrp="1"/>
          </p:cNvSpPr>
          <p:nvPr>
            <p:ph idx="4294967295"/>
          </p:nvPr>
        </p:nvSpPr>
        <p:spPr>
          <a:xfrm>
            <a:off x="179388" y="765175"/>
            <a:ext cx="8713787" cy="5903913"/>
          </a:xfrm>
        </p:spPr>
        <p:txBody>
          <a:bodyPr/>
          <a:lstStyle/>
          <a:p>
            <a:pPr marL="44450" indent="0"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Vrcholové úhly</a:t>
            </a:r>
            <a:r>
              <a:rPr lang="cs-CZ" sz="2400" b="1" dirty="0" smtClean="0">
                <a:latin typeface="Arial" charset="0"/>
              </a:rPr>
              <a:t> jsou dva úhly, jejichž ramena jsou opačné polopřímky. Vrcholové úhly jsou shodné.</a:t>
            </a:r>
          </a:p>
          <a:p>
            <a:pPr marL="44450" indent="0"/>
            <a:endParaRPr lang="cs-CZ" sz="2400" dirty="0" smtClean="0">
              <a:latin typeface="Arial" charset="0"/>
            </a:endParaRPr>
          </a:p>
          <a:p>
            <a:pPr marL="44450" indent="0">
              <a:buNone/>
            </a:pPr>
            <a:endParaRPr lang="cs-CZ" sz="2400" dirty="0" smtClean="0">
              <a:latin typeface="Arial" charset="0"/>
            </a:endParaRPr>
          </a:p>
          <a:p>
            <a:pPr marL="44450" indent="0"/>
            <a:endParaRPr lang="cs-CZ" sz="2400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Vedlejší úhly</a:t>
            </a:r>
            <a:r>
              <a:rPr lang="cs-CZ" sz="2400" b="1" dirty="0" smtClean="0">
                <a:latin typeface="Arial" charset="0"/>
              </a:rPr>
              <a:t> jsou dva úhly, jejichž jedno rameno je společné a druhá ramena jsou opačné polopřímky. Součet vedlejších úhlů je přímý úhel.</a:t>
            </a:r>
          </a:p>
          <a:p>
            <a:pPr marL="44450" indent="0">
              <a:buFont typeface="Arial" charset="0"/>
              <a:buNone/>
            </a:pPr>
            <a:endParaRPr lang="cs-CZ" sz="2400" b="1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sz="2400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sz="2400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sz="2400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sz="1600" dirty="0" smtClean="0"/>
          </a:p>
        </p:txBody>
      </p:sp>
      <p:sp>
        <p:nvSpPr>
          <p:cNvPr id="11270" name="Text Box 8"/>
          <p:cNvSpPr txBox="1">
            <a:spLocks noChangeArrowheads="1"/>
          </p:cNvSpPr>
          <p:nvPr/>
        </p:nvSpPr>
        <p:spPr bwMode="auto">
          <a:xfrm>
            <a:off x="6876256" y="6093296"/>
            <a:ext cx="19145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cs-CZ" sz="1200" i="1" dirty="0"/>
              <a:t>Obr. 13 Vedlejší </a:t>
            </a:r>
            <a:r>
              <a:rPr lang="cs-CZ" sz="1200" i="1" dirty="0" smtClean="0"/>
              <a:t>úhly</a:t>
            </a:r>
            <a:endParaRPr lang="cs-CZ" sz="1200" i="1" dirty="0"/>
          </a:p>
          <a:p>
            <a:pPr eaLnBrk="1" hangingPunct="1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58452" y="2586471"/>
            <a:ext cx="4536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450" indent="0" algn="r">
              <a:buFont typeface="Arial" charset="0"/>
              <a:buNone/>
            </a:pPr>
            <a:r>
              <a:rPr lang="cs-CZ" sz="1200" i="1" dirty="0" smtClean="0"/>
              <a:t>Obr. 12 Vrcholové úhly</a:t>
            </a:r>
          </a:p>
        </p:txBody>
      </p:sp>
      <p:grpSp>
        <p:nvGrpSpPr>
          <p:cNvPr id="12" name="Skupina 11"/>
          <p:cNvGrpSpPr/>
          <p:nvPr/>
        </p:nvGrpSpPr>
        <p:grpSpPr>
          <a:xfrm>
            <a:off x="1043608" y="1659593"/>
            <a:ext cx="2376264" cy="1368152"/>
            <a:chOff x="4788024" y="1628800"/>
            <a:chExt cx="2376264" cy="1368152"/>
          </a:xfrm>
        </p:grpSpPr>
        <p:sp>
          <p:nvSpPr>
            <p:cNvPr id="9" name="Výseč 8"/>
            <p:cNvSpPr/>
            <p:nvPr/>
          </p:nvSpPr>
          <p:spPr>
            <a:xfrm rot="9896996">
              <a:off x="5616189" y="1892958"/>
              <a:ext cx="720080" cy="720080"/>
            </a:xfrm>
            <a:prstGeom prst="pie">
              <a:avLst>
                <a:gd name="adj1" fmla="val 21230492"/>
                <a:gd name="adj2" fmla="val 2923582"/>
              </a:avLst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4788024" y="1628800"/>
              <a:ext cx="2376264" cy="1368152"/>
              <a:chOff x="4788024" y="1628800"/>
              <a:chExt cx="2376264" cy="1368152"/>
            </a:xfrm>
          </p:grpSpPr>
          <p:cxnSp>
            <p:nvCxnSpPr>
              <p:cNvPr id="4" name="Přímá spojnice 3"/>
              <p:cNvCxnSpPr/>
              <p:nvPr/>
            </p:nvCxnSpPr>
            <p:spPr>
              <a:xfrm flipV="1">
                <a:off x="4788024" y="1844824"/>
                <a:ext cx="2232248" cy="86409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Přímá spojnice se šipkou 5"/>
              <p:cNvCxnSpPr/>
              <p:nvPr/>
            </p:nvCxnSpPr>
            <p:spPr>
              <a:xfrm>
                <a:off x="5004048" y="1628800"/>
                <a:ext cx="2160240" cy="136815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Výseč 13"/>
              <p:cNvSpPr/>
              <p:nvPr/>
            </p:nvSpPr>
            <p:spPr>
              <a:xfrm rot="12263611" flipH="1">
                <a:off x="5627151" y="1892958"/>
                <a:ext cx="720080" cy="720080"/>
              </a:xfrm>
              <a:prstGeom prst="pie">
                <a:avLst>
                  <a:gd name="adj1" fmla="val 21122658"/>
                  <a:gd name="adj2" fmla="val 2772938"/>
                </a:avLst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391980" y="1928170"/>
                <a:ext cx="234026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/>
                  <a:t>vrcholové úhly </a:t>
                </a:r>
                <a:r>
                  <a:rPr lang="el-GR" i="1" dirty="0" smtClean="0"/>
                  <a:t>α</a:t>
                </a:r>
                <a:r>
                  <a:rPr lang="cs-CZ" dirty="0" smtClean="0"/>
                  <a:t> a </a:t>
                </a:r>
                <a:r>
                  <a:rPr lang="el-GR" i="1" dirty="0" smtClean="0"/>
                  <a:t>β</a:t>
                </a:r>
                <a:endParaRPr lang="cs-CZ" i="1" dirty="0" smtClean="0"/>
              </a:p>
              <a:p>
                <a:pPr algn="ctr"/>
                <a:r>
                  <a:rPr lang="cs-CZ" dirty="0" smtClean="0"/>
                  <a:t>  </a:t>
                </a:r>
                <a:r>
                  <a:rPr lang="el-GR" i="1" dirty="0"/>
                  <a:t>α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≅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el-GR" i="1" dirty="0" smtClean="0"/>
                  <a:t>β</a:t>
                </a:r>
                <a:endParaRPr lang="cs-CZ" i="1" dirty="0"/>
              </a:p>
              <a:p>
                <a:endParaRPr lang="cs-CZ" sz="16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1980" y="1928170"/>
                <a:ext cx="2340260" cy="892552"/>
              </a:xfrm>
              <a:prstGeom prst="rect">
                <a:avLst/>
              </a:prstGeom>
              <a:blipFill rotWithShape="1">
                <a:blip r:embed="rId2"/>
                <a:stretch>
                  <a:fillRect t="-34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2651803" y="2122999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/>
              <a:t>β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547664" y="2093003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/>
              <a:t>α</a:t>
            </a:r>
            <a:endParaRPr lang="cs-CZ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899592" y="5805264"/>
            <a:ext cx="3024336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Výseč 16"/>
          <p:cNvSpPr/>
          <p:nvPr/>
        </p:nvSpPr>
        <p:spPr>
          <a:xfrm rot="11112240">
            <a:off x="1604135" y="5475753"/>
            <a:ext cx="885625" cy="885625"/>
          </a:xfrm>
          <a:prstGeom prst="pie">
            <a:avLst>
              <a:gd name="adj1" fmla="val 0"/>
              <a:gd name="adj2" fmla="val 7971828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20" name="Přímá spojnice 19"/>
          <p:cNvCxnSpPr/>
          <p:nvPr/>
        </p:nvCxnSpPr>
        <p:spPr>
          <a:xfrm flipV="1">
            <a:off x="2046947" y="4653136"/>
            <a:ext cx="1444933" cy="12654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Výseč 21"/>
          <p:cNvSpPr/>
          <p:nvPr/>
        </p:nvSpPr>
        <p:spPr>
          <a:xfrm rot="18165233">
            <a:off x="1444369" y="5315987"/>
            <a:ext cx="1205157" cy="1205157"/>
          </a:xfrm>
          <a:prstGeom prst="pie">
            <a:avLst>
              <a:gd name="adj1" fmla="val 927354"/>
              <a:gd name="adj2" fmla="val 3692161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597140" y="5101184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/>
              <a:t>α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811706" y="5444534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/>
              <a:t>β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481990" y="5029035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vedlejší úhly </a:t>
            </a:r>
            <a:r>
              <a:rPr lang="el-GR" i="1" dirty="0"/>
              <a:t>α</a:t>
            </a:r>
            <a:r>
              <a:rPr lang="cs-CZ" dirty="0"/>
              <a:t> a </a:t>
            </a:r>
            <a:r>
              <a:rPr lang="el-GR" i="1" dirty="0" smtClean="0"/>
              <a:t>β</a:t>
            </a:r>
            <a:endParaRPr lang="cs-CZ" i="1" dirty="0" smtClean="0"/>
          </a:p>
          <a:p>
            <a:pPr algn="ctr"/>
            <a:r>
              <a:rPr lang="el-GR" i="1" dirty="0" smtClean="0"/>
              <a:t>α</a:t>
            </a:r>
            <a:r>
              <a:rPr lang="cs-CZ" dirty="0" smtClean="0"/>
              <a:t> + </a:t>
            </a:r>
            <a:r>
              <a:rPr lang="el-GR" i="1" dirty="0" smtClean="0"/>
              <a:t>β</a:t>
            </a:r>
            <a:r>
              <a:rPr lang="cs-CZ" i="1" dirty="0" smtClean="0"/>
              <a:t> = </a:t>
            </a:r>
            <a:r>
              <a:rPr lang="cs-CZ" dirty="0" smtClean="0"/>
              <a:t>180</a:t>
            </a:r>
            <a:r>
              <a:rPr lang="cs-CZ" dirty="0" smtClean="0">
                <a:latin typeface="Arial"/>
                <a:cs typeface="Arial"/>
              </a:rPr>
              <a:t>°</a:t>
            </a:r>
            <a:endParaRPr lang="cs-CZ" dirty="0"/>
          </a:p>
          <a:p>
            <a:endParaRPr lang="cs-CZ" i="1" dirty="0"/>
          </a:p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obsahu 2"/>
          <p:cNvSpPr>
            <a:spLocks noGrp="1"/>
          </p:cNvSpPr>
          <p:nvPr>
            <p:ph idx="4294967295"/>
          </p:nvPr>
        </p:nvSpPr>
        <p:spPr>
          <a:xfrm>
            <a:off x="179512" y="404664"/>
            <a:ext cx="8785225" cy="6553200"/>
          </a:xfrm>
        </p:spPr>
        <p:txBody>
          <a:bodyPr/>
          <a:lstStyle/>
          <a:p>
            <a:pPr marL="44450" indent="0"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Souhlasné úhly</a:t>
            </a:r>
            <a:r>
              <a:rPr lang="cs-CZ" sz="2400" b="1" dirty="0" smtClean="0">
                <a:latin typeface="Arial" charset="0"/>
              </a:rPr>
              <a:t> jsou dva úhly, jejichž první ramena leží na jedné přímce a druhá ramena jsou rovnoběžná, přitom směr příslušných ramen je stejný (souhlasný). Souhlasné úhly jsou </a:t>
            </a:r>
            <a:r>
              <a:rPr lang="cs-CZ" sz="2400" b="1" i="1" dirty="0" smtClean="0">
                <a:latin typeface="Arial" charset="0"/>
              </a:rPr>
              <a:t>shodné</a:t>
            </a:r>
          </a:p>
          <a:p>
            <a:pPr marL="44450" indent="0">
              <a:buFont typeface="Arial" charset="0"/>
              <a:buNone/>
            </a:pPr>
            <a:endParaRPr lang="cs-CZ" sz="2400" b="1" i="1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i="1" dirty="0" smtClean="0"/>
          </a:p>
          <a:p>
            <a:pPr marL="44450" indent="0">
              <a:buFont typeface="Arial" charset="0"/>
              <a:buNone/>
            </a:pPr>
            <a:endParaRPr lang="cs-CZ" i="1" dirty="0" smtClean="0"/>
          </a:p>
          <a:p>
            <a:pPr marL="44450" indent="0"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Střídavé úhly</a:t>
            </a:r>
            <a:r>
              <a:rPr lang="cs-CZ" sz="2400" b="1" dirty="0" smtClean="0">
                <a:latin typeface="Arial" charset="0"/>
              </a:rPr>
              <a:t> jsou dva úhly, jejichž první ramena leží na jedné přímce a druhá ramena jsou rovnoběžná, přitom směr příslušných ramen je opačný (střídavý). Střídavé úhly jsou </a:t>
            </a:r>
            <a:r>
              <a:rPr lang="cs-CZ" sz="2400" b="1" i="1" dirty="0" smtClean="0">
                <a:latin typeface="Arial" charset="0"/>
              </a:rPr>
              <a:t>shodné</a:t>
            </a:r>
            <a:endParaRPr lang="cs-CZ" sz="2400" b="1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dirty="0" smtClean="0"/>
          </a:p>
        </p:txBody>
      </p:sp>
      <p:sp>
        <p:nvSpPr>
          <p:cNvPr id="12293" name="TextovéPole 1"/>
          <p:cNvSpPr txBox="1">
            <a:spLocks noChangeArrowheads="1"/>
          </p:cNvSpPr>
          <p:nvPr/>
        </p:nvSpPr>
        <p:spPr bwMode="auto">
          <a:xfrm>
            <a:off x="5979840" y="3068960"/>
            <a:ext cx="27352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14 Souhlasné </a:t>
            </a:r>
            <a:r>
              <a:rPr lang="cs-CZ" sz="1200" i="1" dirty="0" smtClean="0"/>
              <a:t>úhly</a:t>
            </a:r>
            <a:endParaRPr lang="cs-CZ" sz="1200" i="1" dirty="0"/>
          </a:p>
          <a:p>
            <a:pPr eaLnBrk="1" hangingPunct="1"/>
            <a:endParaRPr lang="cs-CZ" sz="1200" b="1" dirty="0"/>
          </a:p>
        </p:txBody>
      </p:sp>
      <p:sp>
        <p:nvSpPr>
          <p:cNvPr id="12294" name="TextovéPole 7"/>
          <p:cNvSpPr txBox="1">
            <a:spLocks noChangeArrowheads="1"/>
          </p:cNvSpPr>
          <p:nvPr/>
        </p:nvSpPr>
        <p:spPr bwMode="auto">
          <a:xfrm rot="10800000" flipV="1">
            <a:off x="5995988" y="6165500"/>
            <a:ext cx="278567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 Obr. 15 Střídavé </a:t>
            </a:r>
            <a:r>
              <a:rPr lang="cs-CZ" sz="1200" i="1" dirty="0" smtClean="0"/>
              <a:t>úhly</a:t>
            </a:r>
            <a:endParaRPr lang="cs-CZ" sz="1200" i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1979712" y="1755348"/>
            <a:ext cx="2664296" cy="1532015"/>
            <a:chOff x="1979712" y="1755348"/>
            <a:chExt cx="2664296" cy="1532015"/>
          </a:xfrm>
        </p:grpSpPr>
        <p:sp>
          <p:nvSpPr>
            <p:cNvPr id="13" name="Výseč 12"/>
            <p:cNvSpPr/>
            <p:nvPr/>
          </p:nvSpPr>
          <p:spPr>
            <a:xfrm rot="18000558">
              <a:off x="3548775" y="2042226"/>
              <a:ext cx="436018" cy="399142"/>
            </a:xfrm>
            <a:custGeom>
              <a:avLst/>
              <a:gdLst>
                <a:gd name="connsiteX0" fmla="*/ 876524 w 876672"/>
                <a:gd name="connsiteY0" fmla="*/ 449736 h 876672"/>
                <a:gd name="connsiteX1" fmla="*/ 677264 w 876672"/>
                <a:gd name="connsiteY1" fmla="*/ 805830 h 876672"/>
                <a:gd name="connsiteX2" fmla="*/ 438336 w 876672"/>
                <a:gd name="connsiteY2" fmla="*/ 438336 h 876672"/>
                <a:gd name="connsiteX3" fmla="*/ 876524 w 876672"/>
                <a:gd name="connsiteY3" fmla="*/ 449736 h 876672"/>
                <a:gd name="connsiteX0" fmla="*/ 442754 w 442754"/>
                <a:gd name="connsiteY0" fmla="*/ 43048 h 399142"/>
                <a:gd name="connsiteX1" fmla="*/ 243494 w 442754"/>
                <a:gd name="connsiteY1" fmla="*/ 399142 h 399142"/>
                <a:gd name="connsiteX2" fmla="*/ 0 w 442754"/>
                <a:gd name="connsiteY2" fmla="*/ 0 h 399142"/>
                <a:gd name="connsiteX3" fmla="*/ 442754 w 442754"/>
                <a:gd name="connsiteY3" fmla="*/ 43048 h 399142"/>
                <a:gd name="connsiteX0" fmla="*/ 436018 w 436018"/>
                <a:gd name="connsiteY0" fmla="*/ 19511 h 399142"/>
                <a:gd name="connsiteX1" fmla="*/ 243494 w 436018"/>
                <a:gd name="connsiteY1" fmla="*/ 399142 h 399142"/>
                <a:gd name="connsiteX2" fmla="*/ 0 w 436018"/>
                <a:gd name="connsiteY2" fmla="*/ 0 h 399142"/>
                <a:gd name="connsiteX3" fmla="*/ 436018 w 436018"/>
                <a:gd name="connsiteY3" fmla="*/ 19511 h 399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018" h="399142">
                  <a:moveTo>
                    <a:pt x="436018" y="19511"/>
                  </a:moveTo>
                  <a:cubicBezTo>
                    <a:pt x="432265" y="163773"/>
                    <a:pt x="364482" y="320481"/>
                    <a:pt x="243494" y="399142"/>
                  </a:cubicBezTo>
                  <a:lnTo>
                    <a:pt x="0" y="0"/>
                  </a:lnTo>
                  <a:cubicBezTo>
                    <a:pt x="146063" y="3800"/>
                    <a:pt x="289955" y="15711"/>
                    <a:pt x="436018" y="19511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grpSp>
          <p:nvGrpSpPr>
            <p:cNvPr id="7" name="Skupina 6"/>
            <p:cNvGrpSpPr/>
            <p:nvPr/>
          </p:nvGrpSpPr>
          <p:grpSpPr>
            <a:xfrm>
              <a:off x="1979712" y="1762619"/>
              <a:ext cx="2664296" cy="1524744"/>
              <a:chOff x="1979712" y="1762619"/>
              <a:chExt cx="2664296" cy="1524744"/>
            </a:xfrm>
          </p:grpSpPr>
          <p:cxnSp>
            <p:nvCxnSpPr>
              <p:cNvPr id="3" name="Přímá spojnice 2"/>
              <p:cNvCxnSpPr/>
              <p:nvPr/>
            </p:nvCxnSpPr>
            <p:spPr>
              <a:xfrm flipV="1">
                <a:off x="1979712" y="2276872"/>
                <a:ext cx="2664296" cy="14401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 flipV="1">
                <a:off x="1979712" y="2945294"/>
                <a:ext cx="2664296" cy="14401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Přímá spojnice 4"/>
              <p:cNvCxnSpPr/>
              <p:nvPr/>
            </p:nvCxnSpPr>
            <p:spPr>
              <a:xfrm flipH="1">
                <a:off x="2843808" y="1762619"/>
                <a:ext cx="1008112" cy="152474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Výseč 5"/>
              <p:cNvSpPr/>
              <p:nvPr/>
            </p:nvSpPr>
            <p:spPr>
              <a:xfrm rot="18000558">
                <a:off x="3072233" y="2756618"/>
                <a:ext cx="432455" cy="350926"/>
              </a:xfrm>
              <a:custGeom>
                <a:avLst/>
                <a:gdLst>
                  <a:gd name="connsiteX0" fmla="*/ 873183 w 876672"/>
                  <a:gd name="connsiteY0" fmla="*/ 493528 h 876672"/>
                  <a:gd name="connsiteX1" fmla="*/ 669720 w 876672"/>
                  <a:gd name="connsiteY1" fmla="*/ 810626 h 876672"/>
                  <a:gd name="connsiteX2" fmla="*/ 438336 w 876672"/>
                  <a:gd name="connsiteY2" fmla="*/ 438336 h 876672"/>
                  <a:gd name="connsiteX3" fmla="*/ 873183 w 876672"/>
                  <a:gd name="connsiteY3" fmla="*/ 493528 h 876672"/>
                  <a:gd name="connsiteX0" fmla="*/ 436222 w 436222"/>
                  <a:gd name="connsiteY0" fmla="*/ 33828 h 350926"/>
                  <a:gd name="connsiteX1" fmla="*/ 232759 w 436222"/>
                  <a:gd name="connsiteY1" fmla="*/ 350926 h 350926"/>
                  <a:gd name="connsiteX2" fmla="*/ 0 w 436222"/>
                  <a:gd name="connsiteY2" fmla="*/ 0 h 350926"/>
                  <a:gd name="connsiteX3" fmla="*/ 436222 w 436222"/>
                  <a:gd name="connsiteY3" fmla="*/ 33828 h 350926"/>
                  <a:gd name="connsiteX0" fmla="*/ 432455 w 432455"/>
                  <a:gd name="connsiteY0" fmla="*/ 15433 h 350926"/>
                  <a:gd name="connsiteX1" fmla="*/ 232759 w 432455"/>
                  <a:gd name="connsiteY1" fmla="*/ 350926 h 350926"/>
                  <a:gd name="connsiteX2" fmla="*/ 0 w 432455"/>
                  <a:gd name="connsiteY2" fmla="*/ 0 h 350926"/>
                  <a:gd name="connsiteX3" fmla="*/ 432455 w 432455"/>
                  <a:gd name="connsiteY3" fmla="*/ 15433 h 3509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2455" h="350926">
                    <a:moveTo>
                      <a:pt x="432455" y="15433"/>
                    </a:moveTo>
                    <a:cubicBezTo>
                      <a:pt x="415836" y="146375"/>
                      <a:pt x="344864" y="281251"/>
                      <a:pt x="232759" y="350926"/>
                    </a:cubicBezTo>
                    <a:lnTo>
                      <a:pt x="0" y="0"/>
                    </a:lnTo>
                    <a:cubicBezTo>
                      <a:pt x="144949" y="18397"/>
                      <a:pt x="287506" y="-2964"/>
                      <a:pt x="432455" y="15433"/>
                    </a:cubicBez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15876" y="2535188"/>
                <a:ext cx="3869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i="1" dirty="0"/>
                  <a:t>α</a:t>
                </a:r>
                <a:endParaRPr lang="cs-CZ" dirty="0"/>
              </a:p>
            </p:txBody>
          </p:sp>
        </p:grpSp>
        <p:sp>
          <p:nvSpPr>
            <p:cNvPr id="15" name="TextovéPole 14"/>
            <p:cNvSpPr txBox="1"/>
            <p:nvPr/>
          </p:nvSpPr>
          <p:spPr>
            <a:xfrm>
              <a:off x="3919932" y="1755348"/>
              <a:ext cx="3869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cs-CZ"/>
              </a:defPPr>
              <a:lvl1pPr>
                <a:defRPr i="1"/>
              </a:lvl1pPr>
            </a:lstStyle>
            <a:p>
              <a:r>
                <a:rPr lang="el-GR" dirty="0"/>
                <a:t>β</a:t>
              </a:r>
              <a:endParaRPr lang="cs-CZ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971807" y="2210807"/>
                <a:ext cx="234026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/>
                  <a:t>souhlasné úhly </a:t>
                </a:r>
                <a:r>
                  <a:rPr lang="el-GR" i="1" dirty="0" smtClean="0"/>
                  <a:t>α</a:t>
                </a:r>
                <a:r>
                  <a:rPr lang="cs-CZ" dirty="0" smtClean="0"/>
                  <a:t> a </a:t>
                </a:r>
                <a:r>
                  <a:rPr lang="el-GR" i="1" dirty="0" smtClean="0"/>
                  <a:t>β</a:t>
                </a:r>
                <a:endParaRPr lang="cs-CZ" i="1" dirty="0" smtClean="0"/>
              </a:p>
              <a:p>
                <a:pPr algn="ctr"/>
                <a:r>
                  <a:rPr lang="cs-CZ" dirty="0" smtClean="0"/>
                  <a:t>  </a:t>
                </a:r>
                <a:r>
                  <a:rPr lang="el-GR" i="1" dirty="0"/>
                  <a:t>α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≅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el-GR" i="1" dirty="0" smtClean="0"/>
                  <a:t>β</a:t>
                </a:r>
                <a:endParaRPr lang="cs-CZ" i="1" dirty="0"/>
              </a:p>
              <a:p>
                <a:endParaRPr lang="cs-CZ" sz="16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807" y="2210807"/>
                <a:ext cx="2340260" cy="892552"/>
              </a:xfrm>
              <a:prstGeom prst="rect">
                <a:avLst/>
              </a:prstGeom>
              <a:blipFill rotWithShape="1">
                <a:blip r:embed="rId3"/>
                <a:stretch>
                  <a:fillRect l="-1305" t="-3425" r="-10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860032" y="5549948"/>
                <a:ext cx="234026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/>
                  <a:t>střídavé úhly </a:t>
                </a:r>
                <a:r>
                  <a:rPr lang="el-GR" i="1" dirty="0" smtClean="0"/>
                  <a:t>α</a:t>
                </a:r>
                <a:r>
                  <a:rPr lang="cs-CZ" dirty="0" smtClean="0"/>
                  <a:t> a </a:t>
                </a:r>
                <a:r>
                  <a:rPr lang="el-GR" i="1" dirty="0" smtClean="0"/>
                  <a:t>β</a:t>
                </a:r>
                <a:endParaRPr lang="cs-CZ" i="1" dirty="0" smtClean="0"/>
              </a:p>
              <a:p>
                <a:pPr algn="ctr"/>
                <a:r>
                  <a:rPr lang="cs-CZ" dirty="0" smtClean="0"/>
                  <a:t>  </a:t>
                </a:r>
                <a:r>
                  <a:rPr lang="el-GR" i="1" dirty="0"/>
                  <a:t>α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≅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el-GR" i="1" dirty="0" smtClean="0"/>
                  <a:t>β</a:t>
                </a:r>
                <a:endParaRPr lang="cs-CZ" i="1" dirty="0"/>
              </a:p>
              <a:p>
                <a:endParaRPr lang="cs-CZ" sz="16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5549948"/>
                <a:ext cx="2340260" cy="892552"/>
              </a:xfrm>
              <a:prstGeom prst="rect">
                <a:avLst/>
              </a:prstGeom>
              <a:blipFill rotWithShape="1">
                <a:blip r:embed="rId4"/>
                <a:stretch>
                  <a:fillRect t="-34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Výseč 12"/>
          <p:cNvSpPr/>
          <p:nvPr/>
        </p:nvSpPr>
        <p:spPr>
          <a:xfrm rot="10800000" flipV="1">
            <a:off x="2337767" y="5341695"/>
            <a:ext cx="436018" cy="389093"/>
          </a:xfrm>
          <a:custGeom>
            <a:avLst/>
            <a:gdLst>
              <a:gd name="connsiteX0" fmla="*/ 876524 w 876672"/>
              <a:gd name="connsiteY0" fmla="*/ 449736 h 876672"/>
              <a:gd name="connsiteX1" fmla="*/ 677264 w 876672"/>
              <a:gd name="connsiteY1" fmla="*/ 805830 h 876672"/>
              <a:gd name="connsiteX2" fmla="*/ 438336 w 876672"/>
              <a:gd name="connsiteY2" fmla="*/ 438336 h 876672"/>
              <a:gd name="connsiteX3" fmla="*/ 876524 w 876672"/>
              <a:gd name="connsiteY3" fmla="*/ 449736 h 876672"/>
              <a:gd name="connsiteX0" fmla="*/ 442754 w 442754"/>
              <a:gd name="connsiteY0" fmla="*/ 43048 h 399142"/>
              <a:gd name="connsiteX1" fmla="*/ 243494 w 442754"/>
              <a:gd name="connsiteY1" fmla="*/ 399142 h 399142"/>
              <a:gd name="connsiteX2" fmla="*/ 0 w 442754"/>
              <a:gd name="connsiteY2" fmla="*/ 0 h 399142"/>
              <a:gd name="connsiteX3" fmla="*/ 442754 w 442754"/>
              <a:gd name="connsiteY3" fmla="*/ 43048 h 399142"/>
              <a:gd name="connsiteX0" fmla="*/ 436018 w 436018"/>
              <a:gd name="connsiteY0" fmla="*/ 19511 h 399142"/>
              <a:gd name="connsiteX1" fmla="*/ 243494 w 436018"/>
              <a:gd name="connsiteY1" fmla="*/ 399142 h 399142"/>
              <a:gd name="connsiteX2" fmla="*/ 0 w 436018"/>
              <a:gd name="connsiteY2" fmla="*/ 0 h 399142"/>
              <a:gd name="connsiteX3" fmla="*/ 436018 w 436018"/>
              <a:gd name="connsiteY3" fmla="*/ 19511 h 399142"/>
              <a:gd name="connsiteX0" fmla="*/ 436018 w 436018"/>
              <a:gd name="connsiteY0" fmla="*/ 19511 h 379045"/>
              <a:gd name="connsiteX1" fmla="*/ 268615 w 436018"/>
              <a:gd name="connsiteY1" fmla="*/ 379045 h 379045"/>
              <a:gd name="connsiteX2" fmla="*/ 0 w 436018"/>
              <a:gd name="connsiteY2" fmla="*/ 0 h 379045"/>
              <a:gd name="connsiteX3" fmla="*/ 436018 w 436018"/>
              <a:gd name="connsiteY3" fmla="*/ 19511 h 379045"/>
              <a:gd name="connsiteX0" fmla="*/ 436018 w 436018"/>
              <a:gd name="connsiteY0" fmla="*/ 19511 h 389093"/>
              <a:gd name="connsiteX1" fmla="*/ 248518 w 436018"/>
              <a:gd name="connsiteY1" fmla="*/ 389093 h 389093"/>
              <a:gd name="connsiteX2" fmla="*/ 0 w 436018"/>
              <a:gd name="connsiteY2" fmla="*/ 0 h 389093"/>
              <a:gd name="connsiteX3" fmla="*/ 436018 w 436018"/>
              <a:gd name="connsiteY3" fmla="*/ 19511 h 389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6018" h="389093">
                <a:moveTo>
                  <a:pt x="436018" y="19511"/>
                </a:moveTo>
                <a:cubicBezTo>
                  <a:pt x="432265" y="163773"/>
                  <a:pt x="369506" y="310432"/>
                  <a:pt x="248518" y="389093"/>
                </a:cubicBezTo>
                <a:lnTo>
                  <a:pt x="0" y="0"/>
                </a:lnTo>
                <a:cubicBezTo>
                  <a:pt x="146063" y="3800"/>
                  <a:pt x="289955" y="15711"/>
                  <a:pt x="436018" y="19511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grpSp>
        <p:nvGrpSpPr>
          <p:cNvPr id="28" name="Skupina 27"/>
          <p:cNvGrpSpPr/>
          <p:nvPr/>
        </p:nvGrpSpPr>
        <p:grpSpPr>
          <a:xfrm>
            <a:off x="1187624" y="4920726"/>
            <a:ext cx="2861013" cy="1524744"/>
            <a:chOff x="1979712" y="1762619"/>
            <a:chExt cx="2861013" cy="1524744"/>
          </a:xfrm>
        </p:grpSpPr>
        <p:cxnSp>
          <p:nvCxnSpPr>
            <p:cNvPr id="30" name="Přímá spojnice 29"/>
            <p:cNvCxnSpPr/>
            <p:nvPr/>
          </p:nvCxnSpPr>
          <p:spPr>
            <a:xfrm flipV="1">
              <a:off x="2176429" y="2111580"/>
              <a:ext cx="2664296" cy="14401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 flipV="1">
              <a:off x="1979712" y="2945294"/>
              <a:ext cx="2664296" cy="14401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 flipH="1">
              <a:off x="2843808" y="1762619"/>
              <a:ext cx="1008112" cy="152474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Výseč 5"/>
            <p:cNvSpPr/>
            <p:nvPr/>
          </p:nvSpPr>
          <p:spPr>
            <a:xfrm rot="18000558">
              <a:off x="3063104" y="2746324"/>
              <a:ext cx="435642" cy="366490"/>
            </a:xfrm>
            <a:custGeom>
              <a:avLst/>
              <a:gdLst>
                <a:gd name="connsiteX0" fmla="*/ 873183 w 876672"/>
                <a:gd name="connsiteY0" fmla="*/ 493528 h 876672"/>
                <a:gd name="connsiteX1" fmla="*/ 669720 w 876672"/>
                <a:gd name="connsiteY1" fmla="*/ 810626 h 876672"/>
                <a:gd name="connsiteX2" fmla="*/ 438336 w 876672"/>
                <a:gd name="connsiteY2" fmla="*/ 438336 h 876672"/>
                <a:gd name="connsiteX3" fmla="*/ 873183 w 876672"/>
                <a:gd name="connsiteY3" fmla="*/ 493528 h 876672"/>
                <a:gd name="connsiteX0" fmla="*/ 436222 w 436222"/>
                <a:gd name="connsiteY0" fmla="*/ 33828 h 350926"/>
                <a:gd name="connsiteX1" fmla="*/ 232759 w 436222"/>
                <a:gd name="connsiteY1" fmla="*/ 350926 h 350926"/>
                <a:gd name="connsiteX2" fmla="*/ 0 w 436222"/>
                <a:gd name="connsiteY2" fmla="*/ 0 h 350926"/>
                <a:gd name="connsiteX3" fmla="*/ 436222 w 436222"/>
                <a:gd name="connsiteY3" fmla="*/ 33828 h 350926"/>
                <a:gd name="connsiteX0" fmla="*/ 432455 w 432455"/>
                <a:gd name="connsiteY0" fmla="*/ 15433 h 350926"/>
                <a:gd name="connsiteX1" fmla="*/ 232759 w 432455"/>
                <a:gd name="connsiteY1" fmla="*/ 350926 h 350926"/>
                <a:gd name="connsiteX2" fmla="*/ 0 w 432455"/>
                <a:gd name="connsiteY2" fmla="*/ 0 h 350926"/>
                <a:gd name="connsiteX3" fmla="*/ 432455 w 432455"/>
                <a:gd name="connsiteY3" fmla="*/ 15433 h 350926"/>
                <a:gd name="connsiteX0" fmla="*/ 435642 w 435642"/>
                <a:gd name="connsiteY0" fmla="*/ 30997 h 366490"/>
                <a:gd name="connsiteX1" fmla="*/ 235946 w 435642"/>
                <a:gd name="connsiteY1" fmla="*/ 366490 h 366490"/>
                <a:gd name="connsiteX2" fmla="*/ 0 w 435642"/>
                <a:gd name="connsiteY2" fmla="*/ 0 h 366490"/>
                <a:gd name="connsiteX3" fmla="*/ 435642 w 435642"/>
                <a:gd name="connsiteY3" fmla="*/ 30997 h 366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5642" h="366490">
                  <a:moveTo>
                    <a:pt x="435642" y="30997"/>
                  </a:moveTo>
                  <a:cubicBezTo>
                    <a:pt x="419023" y="161939"/>
                    <a:pt x="348051" y="296815"/>
                    <a:pt x="235946" y="366490"/>
                  </a:cubicBezTo>
                  <a:lnTo>
                    <a:pt x="0" y="0"/>
                  </a:lnTo>
                  <a:cubicBezTo>
                    <a:pt x="144949" y="18397"/>
                    <a:pt x="290693" y="12600"/>
                    <a:pt x="435642" y="30997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3372380" y="2638061"/>
              <a:ext cx="3869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i="1" dirty="0"/>
                <a:t>α</a:t>
              </a:r>
              <a:endParaRPr lang="cs-CZ" dirty="0"/>
            </a:p>
          </p:txBody>
        </p:sp>
      </p:grpSp>
      <p:sp>
        <p:nvSpPr>
          <p:cNvPr id="29" name="TextovéPole 28"/>
          <p:cNvSpPr txBox="1"/>
          <p:nvPr/>
        </p:nvSpPr>
        <p:spPr>
          <a:xfrm>
            <a:off x="2088620" y="5361456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i="1"/>
            </a:lvl1pPr>
          </a:lstStyle>
          <a:p>
            <a:r>
              <a:rPr lang="el-GR" dirty="0"/>
              <a:t>β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67544" y="332656"/>
            <a:ext cx="8351837" cy="105251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3200" b="1" dirty="0" smtClean="0">
                <a:solidFill>
                  <a:srgbClr val="990033"/>
                </a:solidFill>
                <a:latin typeface="Arial" charset="0"/>
              </a:rPr>
              <a:t>Úhly příslušné k obvodu kružnice</a:t>
            </a: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 smtClean="0"/>
          </a:p>
        </p:txBody>
      </p:sp>
      <p:sp>
        <p:nvSpPr>
          <p:cNvPr id="13315" name="Zástupný symbol obsahu 2"/>
          <p:cNvSpPr>
            <a:spLocks noGrp="1"/>
          </p:cNvSpPr>
          <p:nvPr>
            <p:ph idx="4294967295"/>
          </p:nvPr>
        </p:nvSpPr>
        <p:spPr>
          <a:xfrm>
            <a:off x="198903" y="908720"/>
            <a:ext cx="8713787" cy="6122987"/>
          </a:xfrm>
        </p:spPr>
        <p:txBody>
          <a:bodyPr/>
          <a:lstStyle/>
          <a:p>
            <a:pPr marL="44450" indent="0"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Středový úhel</a:t>
            </a:r>
            <a:r>
              <a:rPr lang="cs-CZ" sz="2400" b="1" dirty="0" smtClean="0">
                <a:latin typeface="Arial" charset="0"/>
              </a:rPr>
              <a:t> je úhel, jehož vrcholem je střed </a:t>
            </a:r>
            <a:r>
              <a:rPr lang="cs-CZ" sz="2400" i="1" dirty="0" smtClean="0">
                <a:latin typeface="Arial" charset="0"/>
              </a:rPr>
              <a:t>S</a:t>
            </a:r>
            <a:r>
              <a:rPr lang="cs-CZ" sz="2400" b="1" dirty="0" smtClean="0">
                <a:latin typeface="Arial" charset="0"/>
              </a:rPr>
              <a:t> kružnice </a:t>
            </a:r>
            <a:r>
              <a:rPr lang="cs-CZ" sz="2400" i="1" dirty="0" smtClean="0">
                <a:latin typeface="Arial" charset="0"/>
              </a:rPr>
              <a:t>k</a:t>
            </a:r>
            <a:r>
              <a:rPr lang="cs-CZ" sz="2400" b="1" dirty="0" smtClean="0">
                <a:latin typeface="Arial" charset="0"/>
              </a:rPr>
              <a:t> a ramena procházejí krajními body oblouku </a:t>
            </a:r>
            <a:r>
              <a:rPr lang="cs-CZ" sz="2400" i="1" dirty="0" smtClean="0">
                <a:latin typeface="Arial" charset="0"/>
              </a:rPr>
              <a:t>AB</a:t>
            </a:r>
            <a:r>
              <a:rPr lang="cs-CZ" sz="2400" b="1" dirty="0" smtClean="0">
                <a:latin typeface="Arial" charset="0"/>
              </a:rPr>
              <a:t> kružnice </a:t>
            </a:r>
            <a:r>
              <a:rPr lang="cs-CZ" sz="2400" i="1" dirty="0" smtClean="0">
                <a:latin typeface="Arial" charset="0"/>
              </a:rPr>
              <a:t>k</a:t>
            </a:r>
            <a:r>
              <a:rPr lang="cs-CZ" sz="2400" b="1" dirty="0" smtClean="0">
                <a:latin typeface="Arial" charset="0"/>
              </a:rPr>
              <a:t>. (</a:t>
            </a:r>
            <a:r>
              <a:rPr lang="el-GR" sz="2400" i="1" dirty="0" smtClean="0">
                <a:latin typeface="Arial" charset="0"/>
              </a:rPr>
              <a:t>α</a:t>
            </a:r>
            <a:r>
              <a:rPr lang="el-GR" sz="2400" b="1" dirty="0" smtClean="0">
                <a:latin typeface="Arial" charset="0"/>
              </a:rPr>
              <a:t>, </a:t>
            </a:r>
            <a:r>
              <a:rPr lang="el-GR" sz="2400" i="1" dirty="0" smtClean="0">
                <a:latin typeface="Arial" charset="0"/>
              </a:rPr>
              <a:t>β</a:t>
            </a:r>
            <a:r>
              <a:rPr lang="el-GR" sz="2400" b="1" dirty="0" smtClean="0">
                <a:latin typeface="Arial" charset="0"/>
              </a:rPr>
              <a:t> </a:t>
            </a:r>
            <a:r>
              <a:rPr lang="cs-CZ" sz="2400" b="1" dirty="0" smtClean="0">
                <a:latin typeface="Arial" charset="0"/>
              </a:rPr>
              <a:t>–</a:t>
            </a:r>
            <a:r>
              <a:rPr lang="el-GR" sz="2400" b="1" dirty="0" smtClean="0">
                <a:latin typeface="Arial" charset="0"/>
              </a:rPr>
              <a:t> </a:t>
            </a:r>
            <a:r>
              <a:rPr lang="cs-CZ" sz="2400" b="1" dirty="0" smtClean="0">
                <a:latin typeface="Arial" charset="0"/>
              </a:rPr>
              <a:t>středové úhly).</a:t>
            </a:r>
          </a:p>
          <a:p>
            <a:pPr marL="44450" indent="0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dirty="0" smtClean="0"/>
          </a:p>
          <a:p>
            <a:pPr marL="44450" indent="0">
              <a:buFont typeface="Arial" charset="0"/>
              <a:buNone/>
            </a:pPr>
            <a:endParaRPr lang="cs-CZ" dirty="0" smtClean="0"/>
          </a:p>
          <a:p>
            <a:pPr marL="44450" indent="0">
              <a:spcBef>
                <a:spcPts val="0"/>
              </a:spcBef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Obvodový úhel</a:t>
            </a:r>
            <a:r>
              <a:rPr lang="cs-CZ" sz="2400" b="1" dirty="0" smtClean="0">
                <a:latin typeface="Arial" charset="0"/>
              </a:rPr>
              <a:t> je každý úhel, jehož vrchol </a:t>
            </a:r>
            <a:r>
              <a:rPr lang="cs-CZ" sz="2400" i="1" dirty="0" smtClean="0">
                <a:latin typeface="Arial" charset="0"/>
              </a:rPr>
              <a:t>V</a:t>
            </a:r>
            <a:r>
              <a:rPr lang="cs-CZ" sz="2400" b="1" dirty="0" smtClean="0">
                <a:latin typeface="Arial" charset="0"/>
              </a:rPr>
              <a:t> leží na kružnici </a:t>
            </a:r>
            <a:r>
              <a:rPr lang="cs-CZ" sz="2400" i="1" dirty="0" smtClean="0">
                <a:latin typeface="Arial" charset="0"/>
              </a:rPr>
              <a:t>k</a:t>
            </a:r>
            <a:r>
              <a:rPr lang="cs-CZ" sz="2400" b="1" dirty="0" smtClean="0">
                <a:latin typeface="Arial" charset="0"/>
              </a:rPr>
              <a:t> a ramena procházejí krajními body oblouku </a:t>
            </a:r>
            <a:r>
              <a:rPr lang="cs-CZ" sz="2400" i="1" dirty="0" smtClean="0">
                <a:latin typeface="Arial" charset="0"/>
              </a:rPr>
              <a:t>AB</a:t>
            </a:r>
            <a:r>
              <a:rPr lang="cs-CZ" sz="2400" b="1" dirty="0" smtClean="0">
                <a:latin typeface="Arial" charset="0"/>
              </a:rPr>
              <a:t> kružnice </a:t>
            </a:r>
            <a:r>
              <a:rPr lang="cs-CZ" sz="2400" i="1" dirty="0" smtClean="0">
                <a:latin typeface="Arial" charset="0"/>
              </a:rPr>
              <a:t>k</a:t>
            </a:r>
            <a:r>
              <a:rPr lang="cs-CZ" sz="2400" b="1" dirty="0" smtClean="0">
                <a:latin typeface="Arial" charset="0"/>
              </a:rPr>
              <a:t> (</a:t>
            </a:r>
            <a:r>
              <a:rPr lang="cs-CZ" sz="2400" i="1" dirty="0" smtClean="0">
                <a:latin typeface="Arial" charset="0"/>
              </a:rPr>
              <a:t>V ≠ A</a:t>
            </a:r>
            <a:r>
              <a:rPr lang="cs-CZ" sz="2400" b="1" dirty="0" smtClean="0">
                <a:latin typeface="Arial" charset="0"/>
              </a:rPr>
              <a:t>, </a:t>
            </a:r>
            <a:r>
              <a:rPr lang="cs-CZ" sz="2400" i="1" dirty="0" smtClean="0">
                <a:latin typeface="Arial" charset="0"/>
              </a:rPr>
              <a:t>V ≠ B</a:t>
            </a:r>
            <a:r>
              <a:rPr lang="cs-CZ" sz="2400" b="1" dirty="0" smtClean="0">
                <a:latin typeface="Arial" charset="0"/>
              </a:rPr>
              <a:t>).</a:t>
            </a:r>
          </a:p>
        </p:txBody>
      </p:sp>
      <p:sp>
        <p:nvSpPr>
          <p:cNvPr id="13318" name="TextovéPole 7"/>
          <p:cNvSpPr txBox="1">
            <a:spLocks noChangeArrowheads="1"/>
          </p:cNvSpPr>
          <p:nvPr/>
        </p:nvSpPr>
        <p:spPr bwMode="auto">
          <a:xfrm>
            <a:off x="6088310" y="3480594"/>
            <a:ext cx="27368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16 Středový </a:t>
            </a:r>
            <a:r>
              <a:rPr lang="cs-CZ" sz="1200" i="1" dirty="0" smtClean="0"/>
              <a:t>úhel</a:t>
            </a:r>
            <a:endParaRPr lang="cs-CZ" sz="1200" i="1" dirty="0"/>
          </a:p>
        </p:txBody>
      </p:sp>
      <p:sp>
        <p:nvSpPr>
          <p:cNvPr id="13319" name="TextovéPole 8"/>
          <p:cNvSpPr txBox="1">
            <a:spLocks noChangeArrowheads="1"/>
          </p:cNvSpPr>
          <p:nvPr/>
        </p:nvSpPr>
        <p:spPr bwMode="auto">
          <a:xfrm>
            <a:off x="6084168" y="6226969"/>
            <a:ext cx="2736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17 Obvodový úhel </a:t>
            </a:r>
          </a:p>
        </p:txBody>
      </p:sp>
      <p:sp>
        <p:nvSpPr>
          <p:cNvPr id="3" name="Ovál 2"/>
          <p:cNvSpPr/>
          <p:nvPr/>
        </p:nvSpPr>
        <p:spPr>
          <a:xfrm>
            <a:off x="3887263" y="1847606"/>
            <a:ext cx="1728192" cy="172819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3599230" y="2693642"/>
            <a:ext cx="1152128" cy="68627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764040" y="2693642"/>
            <a:ext cx="1080120" cy="68627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27"/>
          <p:cNvSpPr txBox="1">
            <a:spLocks noChangeArrowheads="1"/>
          </p:cNvSpPr>
          <p:nvPr/>
        </p:nvSpPr>
        <p:spPr bwMode="auto">
          <a:xfrm>
            <a:off x="3717894" y="3247548"/>
            <a:ext cx="354711" cy="46672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 smtClean="0">
                <a:cs typeface="Times New Roman" pitchFamily="18" charset="0"/>
              </a:rPr>
              <a:t>A</a:t>
            </a:r>
            <a:endParaRPr lang="cs-CZ" i="1" dirty="0">
              <a:cs typeface="Times New Roman" pitchFamily="18" charset="0"/>
            </a:endParaRPr>
          </a:p>
        </p:txBody>
      </p:sp>
      <p:sp>
        <p:nvSpPr>
          <p:cNvPr id="14" name="Text Box 27"/>
          <p:cNvSpPr txBox="1">
            <a:spLocks noChangeArrowheads="1"/>
          </p:cNvSpPr>
          <p:nvPr/>
        </p:nvSpPr>
        <p:spPr bwMode="auto">
          <a:xfrm>
            <a:off x="5314820" y="3247550"/>
            <a:ext cx="354711" cy="4667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>
                <a:cs typeface="Times New Roman" pitchFamily="18" charset="0"/>
              </a:rPr>
              <a:t>B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062399" y="2409488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/>
              <a:t>β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0547" y="2852111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/>
              <a:t>α</a:t>
            </a:r>
            <a:endParaRPr lang="cs-CZ" dirty="0"/>
          </a:p>
        </p:txBody>
      </p:sp>
      <p:sp>
        <p:nvSpPr>
          <p:cNvPr id="17" name="Text Box 27"/>
          <p:cNvSpPr txBox="1">
            <a:spLocks noChangeArrowheads="1"/>
          </p:cNvSpPr>
          <p:nvPr/>
        </p:nvSpPr>
        <p:spPr bwMode="auto">
          <a:xfrm>
            <a:off x="4586684" y="2351662"/>
            <a:ext cx="354711" cy="4667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 smtClean="0">
                <a:cs typeface="Times New Roman" pitchFamily="18" charset="0"/>
              </a:rPr>
              <a:t>S</a:t>
            </a:r>
            <a:endParaRPr lang="cs-CZ" i="1" dirty="0">
              <a:cs typeface="Times New Roman" pitchFamily="18" charset="0"/>
            </a:endParaRPr>
          </a:p>
        </p:txBody>
      </p:sp>
      <p:sp>
        <p:nvSpPr>
          <p:cNvPr id="18" name="Text Box 27"/>
          <p:cNvSpPr txBox="1">
            <a:spLocks noChangeArrowheads="1"/>
          </p:cNvSpPr>
          <p:nvPr/>
        </p:nvSpPr>
        <p:spPr bwMode="auto">
          <a:xfrm>
            <a:off x="5615455" y="2421914"/>
            <a:ext cx="354711" cy="4667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 smtClean="0">
                <a:cs typeface="Times New Roman" pitchFamily="18" charset="0"/>
              </a:rPr>
              <a:t>k</a:t>
            </a:r>
            <a:endParaRPr lang="cs-CZ" i="1" dirty="0">
              <a:cs typeface="Times New Roman" pitchFamily="18" charset="0"/>
            </a:endParaRPr>
          </a:p>
        </p:txBody>
      </p:sp>
      <p:sp>
        <p:nvSpPr>
          <p:cNvPr id="8" name="Výseč 7"/>
          <p:cNvSpPr/>
          <p:nvPr/>
        </p:nvSpPr>
        <p:spPr>
          <a:xfrm rot="8508848">
            <a:off x="4392062" y="2327709"/>
            <a:ext cx="718593" cy="718593"/>
          </a:xfrm>
          <a:prstGeom prst="pie">
            <a:avLst>
              <a:gd name="adj1" fmla="val 426224"/>
              <a:gd name="adj2" fmla="val 1507212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Výseč 8"/>
          <p:cNvSpPr/>
          <p:nvPr/>
        </p:nvSpPr>
        <p:spPr>
          <a:xfrm rot="3080361">
            <a:off x="4515627" y="2460279"/>
            <a:ext cx="466725" cy="466725"/>
          </a:xfrm>
          <a:prstGeom prst="pie">
            <a:avLst>
              <a:gd name="adj1" fmla="val 20348558"/>
              <a:gd name="adj2" fmla="val 591376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3912597" y="4746330"/>
            <a:ext cx="1752328" cy="17523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nice 18"/>
          <p:cNvCxnSpPr/>
          <p:nvPr/>
        </p:nvCxnSpPr>
        <p:spPr>
          <a:xfrm>
            <a:off x="4788761" y="562249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Skupina 29"/>
          <p:cNvGrpSpPr/>
          <p:nvPr/>
        </p:nvGrpSpPr>
        <p:grpSpPr>
          <a:xfrm>
            <a:off x="4733186" y="5562000"/>
            <a:ext cx="111043" cy="90000"/>
            <a:chOff x="4733186" y="5562000"/>
            <a:chExt cx="111043" cy="90000"/>
          </a:xfrm>
        </p:grpSpPr>
        <p:cxnSp>
          <p:nvCxnSpPr>
            <p:cNvPr id="21" name="Přímá spojnice 20"/>
            <p:cNvCxnSpPr/>
            <p:nvPr/>
          </p:nvCxnSpPr>
          <p:spPr>
            <a:xfrm flipH="1">
              <a:off x="4788707" y="5562000"/>
              <a:ext cx="54" cy="9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>
              <a:off x="4733186" y="5612400"/>
              <a:ext cx="1110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312" name="Přímá spojnice 13311"/>
          <p:cNvCxnSpPr/>
          <p:nvPr/>
        </p:nvCxnSpPr>
        <p:spPr>
          <a:xfrm flipV="1">
            <a:off x="3458901" y="4812092"/>
            <a:ext cx="1664782" cy="129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20" name="Přímá spojnice 13319"/>
          <p:cNvCxnSpPr/>
          <p:nvPr/>
        </p:nvCxnSpPr>
        <p:spPr>
          <a:xfrm flipH="1">
            <a:off x="4957532" y="4797152"/>
            <a:ext cx="169212" cy="1908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22" name="Přímá spojnice 13321"/>
          <p:cNvCxnSpPr>
            <a:endCxn id="11" idx="6"/>
          </p:cNvCxnSpPr>
          <p:nvPr/>
        </p:nvCxnSpPr>
        <p:spPr>
          <a:xfrm flipV="1">
            <a:off x="2987824" y="5622494"/>
            <a:ext cx="2677101" cy="1650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25" name="Přímá spojnice 13324"/>
          <p:cNvCxnSpPr/>
          <p:nvPr/>
        </p:nvCxnSpPr>
        <p:spPr>
          <a:xfrm flipH="1">
            <a:off x="4844229" y="5622494"/>
            <a:ext cx="799001" cy="10164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Box 27"/>
          <p:cNvSpPr txBox="1">
            <a:spLocks noChangeArrowheads="1"/>
          </p:cNvSpPr>
          <p:nvPr/>
        </p:nvSpPr>
        <p:spPr bwMode="auto">
          <a:xfrm>
            <a:off x="5656925" y="5081227"/>
            <a:ext cx="354711" cy="4667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 smtClean="0">
                <a:cs typeface="Times New Roman" pitchFamily="18" charset="0"/>
              </a:rPr>
              <a:t>k</a:t>
            </a:r>
            <a:endParaRPr lang="cs-CZ" i="1" dirty="0">
              <a:cs typeface="Times New Roman" pitchFamily="18" charset="0"/>
            </a:endParaRPr>
          </a:p>
        </p:txBody>
      </p:sp>
      <p:sp>
        <p:nvSpPr>
          <p:cNvPr id="48" name="Text Box 27"/>
          <p:cNvSpPr txBox="1">
            <a:spLocks noChangeArrowheads="1"/>
          </p:cNvSpPr>
          <p:nvPr/>
        </p:nvSpPr>
        <p:spPr bwMode="auto">
          <a:xfrm>
            <a:off x="2810468" y="5460164"/>
            <a:ext cx="354711" cy="4667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 smtClean="0">
                <a:cs typeface="Times New Roman" pitchFamily="18" charset="0"/>
              </a:rPr>
              <a:t>S</a:t>
            </a:r>
            <a:endParaRPr lang="cs-CZ" i="1" dirty="0">
              <a:cs typeface="Times New Roman" pitchFamily="18" charset="0"/>
            </a:endParaRPr>
          </a:p>
        </p:txBody>
      </p:sp>
      <p:sp>
        <p:nvSpPr>
          <p:cNvPr id="49" name="Text Box 27"/>
          <p:cNvSpPr txBox="1">
            <a:spLocks noChangeArrowheads="1"/>
          </p:cNvSpPr>
          <p:nvPr/>
        </p:nvSpPr>
        <p:spPr bwMode="auto">
          <a:xfrm>
            <a:off x="5664925" y="5512061"/>
            <a:ext cx="354711" cy="4667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 smtClean="0">
                <a:cs typeface="Times New Roman" pitchFamily="18" charset="0"/>
              </a:rPr>
              <a:t>V</a:t>
            </a:r>
            <a:endParaRPr lang="cs-CZ" i="1" dirty="0">
              <a:cs typeface="Times New Roman" pitchFamily="18" charset="0"/>
            </a:endParaRPr>
          </a:p>
        </p:txBody>
      </p:sp>
      <p:sp>
        <p:nvSpPr>
          <p:cNvPr id="50" name="Text Box 27"/>
          <p:cNvSpPr txBox="1">
            <a:spLocks noChangeArrowheads="1"/>
          </p:cNvSpPr>
          <p:nvPr/>
        </p:nvSpPr>
        <p:spPr bwMode="auto">
          <a:xfrm>
            <a:off x="5126744" y="4512456"/>
            <a:ext cx="354711" cy="4667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 smtClean="0">
                <a:cs typeface="Times New Roman" pitchFamily="18" charset="0"/>
              </a:rPr>
              <a:t>V</a:t>
            </a:r>
            <a:endParaRPr lang="cs-CZ" i="1" dirty="0">
              <a:cs typeface="Times New Roman" pitchFamily="18" charset="0"/>
            </a:endParaRPr>
          </a:p>
        </p:txBody>
      </p:sp>
      <p:sp>
        <p:nvSpPr>
          <p:cNvPr id="66" name="Text Box 27"/>
          <p:cNvSpPr txBox="1">
            <a:spLocks noChangeArrowheads="1"/>
          </p:cNvSpPr>
          <p:nvPr/>
        </p:nvSpPr>
        <p:spPr bwMode="auto">
          <a:xfrm>
            <a:off x="3635896" y="5805264"/>
            <a:ext cx="354711" cy="46672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 smtClean="0">
                <a:cs typeface="Times New Roman" pitchFamily="18" charset="0"/>
              </a:rPr>
              <a:t>A</a:t>
            </a:r>
            <a:endParaRPr lang="cs-CZ" i="1" dirty="0">
              <a:cs typeface="Times New Roman" pitchFamily="18" charset="0"/>
            </a:endParaRPr>
          </a:p>
        </p:txBody>
      </p:sp>
      <p:sp>
        <p:nvSpPr>
          <p:cNvPr id="67" name="Text Box 27"/>
          <p:cNvSpPr txBox="1">
            <a:spLocks noChangeArrowheads="1"/>
          </p:cNvSpPr>
          <p:nvPr/>
        </p:nvSpPr>
        <p:spPr bwMode="auto">
          <a:xfrm>
            <a:off x="5066373" y="6364288"/>
            <a:ext cx="354711" cy="4667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i="1" dirty="0">
                <a:cs typeface="Times New Roman" pitchFamily="18" charset="0"/>
              </a:rPr>
              <a:t>B</a:t>
            </a:r>
          </a:p>
        </p:txBody>
      </p:sp>
      <p:grpSp>
        <p:nvGrpSpPr>
          <p:cNvPr id="32" name="Skupina 31"/>
          <p:cNvGrpSpPr/>
          <p:nvPr/>
        </p:nvGrpSpPr>
        <p:grpSpPr>
          <a:xfrm>
            <a:off x="4875169" y="4791608"/>
            <a:ext cx="249727" cy="328671"/>
            <a:chOff x="4875169" y="4791608"/>
            <a:chExt cx="249727" cy="328671"/>
          </a:xfrm>
        </p:grpSpPr>
        <p:sp>
          <p:nvSpPr>
            <p:cNvPr id="13343" name="Výseč 13342"/>
            <p:cNvSpPr/>
            <p:nvPr/>
          </p:nvSpPr>
          <p:spPr>
            <a:xfrm rot="5909435">
              <a:off x="4907212" y="4829426"/>
              <a:ext cx="244525" cy="187060"/>
            </a:xfrm>
            <a:custGeom>
              <a:avLst/>
              <a:gdLst>
                <a:gd name="connsiteX0" fmla="*/ 503730 w 504056"/>
                <a:gd name="connsiteY0" fmla="*/ 239216 h 504056"/>
                <a:gd name="connsiteX1" fmla="*/ 443410 w 504056"/>
                <a:gd name="connsiteY1" fmla="*/ 416012 h 504056"/>
                <a:gd name="connsiteX2" fmla="*/ 252028 w 504056"/>
                <a:gd name="connsiteY2" fmla="*/ 252028 h 504056"/>
                <a:gd name="connsiteX3" fmla="*/ 503730 w 504056"/>
                <a:gd name="connsiteY3" fmla="*/ 239216 h 504056"/>
                <a:gd name="connsiteX0" fmla="*/ 242291 w 242617"/>
                <a:gd name="connsiteY0" fmla="*/ 0 h 176796"/>
                <a:gd name="connsiteX1" fmla="*/ 181971 w 242617"/>
                <a:gd name="connsiteY1" fmla="*/ 176796 h 176796"/>
                <a:gd name="connsiteX2" fmla="*/ 0 w 242617"/>
                <a:gd name="connsiteY2" fmla="*/ 17240 h 176796"/>
                <a:gd name="connsiteX3" fmla="*/ 242291 w 242617"/>
                <a:gd name="connsiteY3" fmla="*/ 0 h 176796"/>
                <a:gd name="connsiteX0" fmla="*/ 242291 w 242538"/>
                <a:gd name="connsiteY0" fmla="*/ 0 h 180928"/>
                <a:gd name="connsiteX1" fmla="*/ 173838 w 242538"/>
                <a:gd name="connsiteY1" fmla="*/ 180928 h 180928"/>
                <a:gd name="connsiteX2" fmla="*/ 0 w 242538"/>
                <a:gd name="connsiteY2" fmla="*/ 17240 h 180928"/>
                <a:gd name="connsiteX3" fmla="*/ 242291 w 242538"/>
                <a:gd name="connsiteY3" fmla="*/ 0 h 180928"/>
                <a:gd name="connsiteX0" fmla="*/ 244292 w 244525"/>
                <a:gd name="connsiteY0" fmla="*/ 0 h 187060"/>
                <a:gd name="connsiteX1" fmla="*/ 173838 w 244525"/>
                <a:gd name="connsiteY1" fmla="*/ 187060 h 187060"/>
                <a:gd name="connsiteX2" fmla="*/ 0 w 244525"/>
                <a:gd name="connsiteY2" fmla="*/ 23372 h 187060"/>
                <a:gd name="connsiteX3" fmla="*/ 244292 w 244525"/>
                <a:gd name="connsiteY3" fmla="*/ 0 h 18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525" h="187060">
                  <a:moveTo>
                    <a:pt x="244292" y="0"/>
                  </a:moveTo>
                  <a:cubicBezTo>
                    <a:pt x="247574" y="64483"/>
                    <a:pt x="215849" y="138030"/>
                    <a:pt x="173838" y="187060"/>
                  </a:cubicBezTo>
                  <a:lnTo>
                    <a:pt x="0" y="23372"/>
                  </a:lnTo>
                  <a:cubicBezTo>
                    <a:pt x="83901" y="19101"/>
                    <a:pt x="160391" y="4271"/>
                    <a:pt x="244292" y="0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72" name="Výseč 71"/>
            <p:cNvSpPr/>
            <p:nvPr/>
          </p:nvSpPr>
          <p:spPr>
            <a:xfrm rot="5909435">
              <a:off x="4835697" y="4831080"/>
              <a:ext cx="328671" cy="249727"/>
            </a:xfrm>
            <a:custGeom>
              <a:avLst/>
              <a:gdLst>
                <a:gd name="connsiteX0" fmla="*/ 651430 w 651851"/>
                <a:gd name="connsiteY0" fmla="*/ 309357 h 651851"/>
                <a:gd name="connsiteX1" fmla="*/ 564790 w 651851"/>
                <a:gd name="connsiteY1" fmla="*/ 547672 h 651851"/>
                <a:gd name="connsiteX2" fmla="*/ 325926 w 651851"/>
                <a:gd name="connsiteY2" fmla="*/ 325926 h 651851"/>
                <a:gd name="connsiteX3" fmla="*/ 651430 w 651851"/>
                <a:gd name="connsiteY3" fmla="*/ 309357 h 651851"/>
                <a:gd name="connsiteX0" fmla="*/ 323801 w 324243"/>
                <a:gd name="connsiteY0" fmla="*/ 0 h 249727"/>
                <a:gd name="connsiteX1" fmla="*/ 238864 w 324243"/>
                <a:gd name="connsiteY1" fmla="*/ 249727 h 249727"/>
                <a:gd name="connsiteX2" fmla="*/ 0 w 324243"/>
                <a:gd name="connsiteY2" fmla="*/ 27981 h 249727"/>
                <a:gd name="connsiteX3" fmla="*/ 323801 w 324243"/>
                <a:gd name="connsiteY3" fmla="*/ 0 h 249727"/>
                <a:gd name="connsiteX0" fmla="*/ 314816 w 315258"/>
                <a:gd name="connsiteY0" fmla="*/ 0 h 249727"/>
                <a:gd name="connsiteX1" fmla="*/ 229879 w 315258"/>
                <a:gd name="connsiteY1" fmla="*/ 249727 h 249727"/>
                <a:gd name="connsiteX2" fmla="*/ 0 w 315258"/>
                <a:gd name="connsiteY2" fmla="*/ 29556 h 249727"/>
                <a:gd name="connsiteX3" fmla="*/ 314816 w 315258"/>
                <a:gd name="connsiteY3" fmla="*/ 0 h 249727"/>
                <a:gd name="connsiteX0" fmla="*/ 328229 w 328671"/>
                <a:gd name="connsiteY0" fmla="*/ 0 h 249727"/>
                <a:gd name="connsiteX1" fmla="*/ 243292 w 328671"/>
                <a:gd name="connsiteY1" fmla="*/ 249727 h 249727"/>
                <a:gd name="connsiteX2" fmla="*/ 0 w 328671"/>
                <a:gd name="connsiteY2" fmla="*/ 37392 h 249727"/>
                <a:gd name="connsiteX3" fmla="*/ 328229 w 328671"/>
                <a:gd name="connsiteY3" fmla="*/ 0 h 249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8671" h="249727">
                  <a:moveTo>
                    <a:pt x="328229" y="0"/>
                  </a:moveTo>
                  <a:cubicBezTo>
                    <a:pt x="332702" y="87877"/>
                    <a:pt x="303157" y="185240"/>
                    <a:pt x="243292" y="249727"/>
                  </a:cubicBezTo>
                  <a:lnTo>
                    <a:pt x="0" y="37392"/>
                  </a:lnTo>
                  <a:cubicBezTo>
                    <a:pt x="108501" y="31869"/>
                    <a:pt x="219728" y="5523"/>
                    <a:pt x="328229" y="0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74" name="Skupina 73"/>
          <p:cNvGrpSpPr/>
          <p:nvPr/>
        </p:nvGrpSpPr>
        <p:grpSpPr>
          <a:xfrm rot="2242545">
            <a:off x="5325285" y="5497200"/>
            <a:ext cx="278036" cy="365929"/>
            <a:chOff x="4875169" y="4791608"/>
            <a:chExt cx="249727" cy="328671"/>
          </a:xfrm>
        </p:grpSpPr>
        <p:sp>
          <p:nvSpPr>
            <p:cNvPr id="75" name="Výseč 13342"/>
            <p:cNvSpPr/>
            <p:nvPr/>
          </p:nvSpPr>
          <p:spPr>
            <a:xfrm rot="5909435">
              <a:off x="4907212" y="4829426"/>
              <a:ext cx="244525" cy="187060"/>
            </a:xfrm>
            <a:custGeom>
              <a:avLst/>
              <a:gdLst>
                <a:gd name="connsiteX0" fmla="*/ 503730 w 504056"/>
                <a:gd name="connsiteY0" fmla="*/ 239216 h 504056"/>
                <a:gd name="connsiteX1" fmla="*/ 443410 w 504056"/>
                <a:gd name="connsiteY1" fmla="*/ 416012 h 504056"/>
                <a:gd name="connsiteX2" fmla="*/ 252028 w 504056"/>
                <a:gd name="connsiteY2" fmla="*/ 252028 h 504056"/>
                <a:gd name="connsiteX3" fmla="*/ 503730 w 504056"/>
                <a:gd name="connsiteY3" fmla="*/ 239216 h 504056"/>
                <a:gd name="connsiteX0" fmla="*/ 242291 w 242617"/>
                <a:gd name="connsiteY0" fmla="*/ 0 h 176796"/>
                <a:gd name="connsiteX1" fmla="*/ 181971 w 242617"/>
                <a:gd name="connsiteY1" fmla="*/ 176796 h 176796"/>
                <a:gd name="connsiteX2" fmla="*/ 0 w 242617"/>
                <a:gd name="connsiteY2" fmla="*/ 17240 h 176796"/>
                <a:gd name="connsiteX3" fmla="*/ 242291 w 242617"/>
                <a:gd name="connsiteY3" fmla="*/ 0 h 176796"/>
                <a:gd name="connsiteX0" fmla="*/ 242291 w 242538"/>
                <a:gd name="connsiteY0" fmla="*/ 0 h 180928"/>
                <a:gd name="connsiteX1" fmla="*/ 173838 w 242538"/>
                <a:gd name="connsiteY1" fmla="*/ 180928 h 180928"/>
                <a:gd name="connsiteX2" fmla="*/ 0 w 242538"/>
                <a:gd name="connsiteY2" fmla="*/ 17240 h 180928"/>
                <a:gd name="connsiteX3" fmla="*/ 242291 w 242538"/>
                <a:gd name="connsiteY3" fmla="*/ 0 h 180928"/>
                <a:gd name="connsiteX0" fmla="*/ 244292 w 244525"/>
                <a:gd name="connsiteY0" fmla="*/ 0 h 187060"/>
                <a:gd name="connsiteX1" fmla="*/ 173838 w 244525"/>
                <a:gd name="connsiteY1" fmla="*/ 187060 h 187060"/>
                <a:gd name="connsiteX2" fmla="*/ 0 w 244525"/>
                <a:gd name="connsiteY2" fmla="*/ 23372 h 187060"/>
                <a:gd name="connsiteX3" fmla="*/ 244292 w 244525"/>
                <a:gd name="connsiteY3" fmla="*/ 0 h 18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525" h="187060">
                  <a:moveTo>
                    <a:pt x="244292" y="0"/>
                  </a:moveTo>
                  <a:cubicBezTo>
                    <a:pt x="247574" y="64483"/>
                    <a:pt x="215849" y="138030"/>
                    <a:pt x="173838" y="187060"/>
                  </a:cubicBezTo>
                  <a:lnTo>
                    <a:pt x="0" y="23372"/>
                  </a:lnTo>
                  <a:cubicBezTo>
                    <a:pt x="83901" y="19101"/>
                    <a:pt x="160391" y="4271"/>
                    <a:pt x="244292" y="0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76" name="Výseč 71"/>
            <p:cNvSpPr/>
            <p:nvPr/>
          </p:nvSpPr>
          <p:spPr>
            <a:xfrm rot="5909435">
              <a:off x="4835697" y="4831080"/>
              <a:ext cx="328671" cy="249727"/>
            </a:xfrm>
            <a:custGeom>
              <a:avLst/>
              <a:gdLst>
                <a:gd name="connsiteX0" fmla="*/ 651430 w 651851"/>
                <a:gd name="connsiteY0" fmla="*/ 309357 h 651851"/>
                <a:gd name="connsiteX1" fmla="*/ 564790 w 651851"/>
                <a:gd name="connsiteY1" fmla="*/ 547672 h 651851"/>
                <a:gd name="connsiteX2" fmla="*/ 325926 w 651851"/>
                <a:gd name="connsiteY2" fmla="*/ 325926 h 651851"/>
                <a:gd name="connsiteX3" fmla="*/ 651430 w 651851"/>
                <a:gd name="connsiteY3" fmla="*/ 309357 h 651851"/>
                <a:gd name="connsiteX0" fmla="*/ 323801 w 324243"/>
                <a:gd name="connsiteY0" fmla="*/ 0 h 249727"/>
                <a:gd name="connsiteX1" fmla="*/ 238864 w 324243"/>
                <a:gd name="connsiteY1" fmla="*/ 249727 h 249727"/>
                <a:gd name="connsiteX2" fmla="*/ 0 w 324243"/>
                <a:gd name="connsiteY2" fmla="*/ 27981 h 249727"/>
                <a:gd name="connsiteX3" fmla="*/ 323801 w 324243"/>
                <a:gd name="connsiteY3" fmla="*/ 0 h 249727"/>
                <a:gd name="connsiteX0" fmla="*/ 314816 w 315258"/>
                <a:gd name="connsiteY0" fmla="*/ 0 h 249727"/>
                <a:gd name="connsiteX1" fmla="*/ 229879 w 315258"/>
                <a:gd name="connsiteY1" fmla="*/ 249727 h 249727"/>
                <a:gd name="connsiteX2" fmla="*/ 0 w 315258"/>
                <a:gd name="connsiteY2" fmla="*/ 29556 h 249727"/>
                <a:gd name="connsiteX3" fmla="*/ 314816 w 315258"/>
                <a:gd name="connsiteY3" fmla="*/ 0 h 249727"/>
                <a:gd name="connsiteX0" fmla="*/ 328229 w 328671"/>
                <a:gd name="connsiteY0" fmla="*/ 0 h 249727"/>
                <a:gd name="connsiteX1" fmla="*/ 243292 w 328671"/>
                <a:gd name="connsiteY1" fmla="*/ 249727 h 249727"/>
                <a:gd name="connsiteX2" fmla="*/ 0 w 328671"/>
                <a:gd name="connsiteY2" fmla="*/ 37392 h 249727"/>
                <a:gd name="connsiteX3" fmla="*/ 328229 w 328671"/>
                <a:gd name="connsiteY3" fmla="*/ 0 h 249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8671" h="249727">
                  <a:moveTo>
                    <a:pt x="328229" y="0"/>
                  </a:moveTo>
                  <a:cubicBezTo>
                    <a:pt x="332702" y="87877"/>
                    <a:pt x="303157" y="185240"/>
                    <a:pt x="243292" y="249727"/>
                  </a:cubicBezTo>
                  <a:lnTo>
                    <a:pt x="0" y="37392"/>
                  </a:lnTo>
                  <a:cubicBezTo>
                    <a:pt x="108501" y="31869"/>
                    <a:pt x="219728" y="5523"/>
                    <a:pt x="328229" y="0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77" name="TextovéPole 76"/>
          <p:cNvSpPr txBox="1"/>
          <p:nvPr/>
        </p:nvSpPr>
        <p:spPr>
          <a:xfrm>
            <a:off x="3619758" y="5053620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/>
              <a:t>α</a:t>
            </a:r>
            <a:endParaRPr lang="cs-CZ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5066373" y="5652000"/>
            <a:ext cx="38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/>
              <a:t>α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obsahu 2"/>
          <p:cNvSpPr>
            <a:spLocks noGrp="1"/>
          </p:cNvSpPr>
          <p:nvPr>
            <p:ph idx="4294967295"/>
          </p:nvPr>
        </p:nvSpPr>
        <p:spPr>
          <a:xfrm>
            <a:off x="251520" y="1479"/>
            <a:ext cx="8497888" cy="6480175"/>
          </a:xfrm>
          <a:ln w="6350"/>
        </p:spPr>
        <p:txBody>
          <a:bodyPr/>
          <a:lstStyle/>
          <a:p>
            <a:pPr marL="44450" indent="0">
              <a:buFont typeface="Arial" charset="0"/>
              <a:buNone/>
            </a:pPr>
            <a:endParaRPr lang="cs-CZ" sz="2400" b="1" dirty="0" smtClean="0">
              <a:solidFill>
                <a:schemeClr val="hlink"/>
              </a:solidFill>
              <a:latin typeface="Arial" charset="0"/>
            </a:endParaRPr>
          </a:p>
          <a:p>
            <a:pPr marL="44450" indent="0">
              <a:buFont typeface="Arial" charset="0"/>
              <a:buNone/>
            </a:pPr>
            <a:r>
              <a:rPr lang="cs-CZ" sz="2400" b="1" dirty="0" smtClean="0">
                <a:solidFill>
                  <a:schemeClr val="hlink"/>
                </a:solidFill>
                <a:latin typeface="Arial" charset="0"/>
              </a:rPr>
              <a:t>Úsekový úhel</a:t>
            </a:r>
            <a:r>
              <a:rPr lang="cs-CZ" sz="2400" b="1" dirty="0" smtClean="0">
                <a:latin typeface="Arial" charset="0"/>
              </a:rPr>
              <a:t> je úhel, jenž svírá tětiva AB kružnice k s tečnou t kružnice k v bodě A (popř. bodě B)</a:t>
            </a:r>
          </a:p>
          <a:p>
            <a:pPr marL="44450" indent="0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dirty="0" smtClean="0"/>
          </a:p>
          <a:p>
            <a:pPr marL="44450" indent="0">
              <a:buFont typeface="Arial" charset="0"/>
              <a:buNone/>
            </a:pPr>
            <a:endParaRPr lang="cs-CZ" dirty="0" smtClean="0"/>
          </a:p>
          <a:p>
            <a:pPr marL="44450" indent="0">
              <a:buFont typeface="Arial" charset="0"/>
              <a:buNone/>
            </a:pPr>
            <a:endParaRPr lang="cs-CZ" dirty="0" smtClean="0"/>
          </a:p>
          <a:p>
            <a:pPr marL="44450" indent="0">
              <a:buFont typeface="Arial" charset="0"/>
              <a:buNone/>
            </a:pPr>
            <a:r>
              <a:rPr lang="cs-CZ" sz="2400" b="1" dirty="0" smtClean="0">
                <a:latin typeface="Arial" charset="0"/>
              </a:rPr>
              <a:t>vztahy mezi velikostmi těchto úhlů asi nejlépe popisuje tento obrázek:</a:t>
            </a:r>
          </a:p>
          <a:p>
            <a:pPr marL="44450" indent="0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  <a:p>
            <a:pPr marL="44450" indent="0">
              <a:buFont typeface="Arial" charset="0"/>
              <a:buNone/>
            </a:pPr>
            <a:endParaRPr lang="cs-CZ" dirty="0" smtClean="0"/>
          </a:p>
        </p:txBody>
      </p:sp>
      <p:sp>
        <p:nvSpPr>
          <p:cNvPr id="14341" name="TextovéPole 6"/>
          <p:cNvSpPr txBox="1">
            <a:spLocks noChangeArrowheads="1"/>
          </p:cNvSpPr>
          <p:nvPr/>
        </p:nvSpPr>
        <p:spPr bwMode="auto">
          <a:xfrm>
            <a:off x="5940152" y="3284984"/>
            <a:ext cx="2736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18 Úsekový </a:t>
            </a:r>
            <a:r>
              <a:rPr lang="cs-CZ" sz="1200" i="1" dirty="0" smtClean="0"/>
              <a:t>úhel</a:t>
            </a:r>
            <a:endParaRPr lang="cs-CZ" sz="1200" i="1" dirty="0"/>
          </a:p>
        </p:txBody>
      </p:sp>
      <p:sp>
        <p:nvSpPr>
          <p:cNvPr id="14342" name="TextovéPole 7"/>
          <p:cNvSpPr txBox="1">
            <a:spLocks noChangeArrowheads="1"/>
          </p:cNvSpPr>
          <p:nvPr/>
        </p:nvSpPr>
        <p:spPr bwMode="auto">
          <a:xfrm>
            <a:off x="6012160" y="6084094"/>
            <a:ext cx="27368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19 Vztahy </a:t>
            </a:r>
            <a:r>
              <a:rPr lang="cs-CZ" sz="1200" i="1" dirty="0" smtClean="0"/>
              <a:t>úhlů</a:t>
            </a:r>
            <a:endParaRPr lang="cs-CZ" sz="1200" i="1" dirty="0"/>
          </a:p>
        </p:txBody>
      </p:sp>
      <p:grpSp>
        <p:nvGrpSpPr>
          <p:cNvPr id="88" name="Skupina 87"/>
          <p:cNvGrpSpPr/>
          <p:nvPr/>
        </p:nvGrpSpPr>
        <p:grpSpPr>
          <a:xfrm>
            <a:off x="2410411" y="1454204"/>
            <a:ext cx="2880320" cy="2130711"/>
            <a:chOff x="2410411" y="1454204"/>
            <a:chExt cx="2880320" cy="2130711"/>
          </a:xfrm>
        </p:grpSpPr>
        <p:sp>
          <p:nvSpPr>
            <p:cNvPr id="31" name="Text Box 27"/>
            <p:cNvSpPr txBox="1">
              <a:spLocks noChangeArrowheads="1"/>
            </p:cNvSpPr>
            <p:nvPr/>
          </p:nvSpPr>
          <p:spPr bwMode="auto">
            <a:xfrm>
              <a:off x="3023155" y="2756468"/>
              <a:ext cx="354711" cy="46672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i="1" dirty="0" smtClean="0">
                  <a:cs typeface="Times New Roman" pitchFamily="18" charset="0"/>
                </a:rPr>
                <a:t>A</a:t>
              </a:r>
              <a:endParaRPr lang="cs-CZ" i="1" dirty="0">
                <a:cs typeface="Times New Roman" pitchFamily="18" charset="0"/>
              </a:endParaRPr>
            </a:p>
          </p:txBody>
        </p:sp>
        <p:grpSp>
          <p:nvGrpSpPr>
            <p:cNvPr id="14344" name="Skupina 14343"/>
            <p:cNvGrpSpPr/>
            <p:nvPr/>
          </p:nvGrpSpPr>
          <p:grpSpPr>
            <a:xfrm>
              <a:off x="2410411" y="1454204"/>
              <a:ext cx="2880320" cy="2130711"/>
              <a:chOff x="1475656" y="1514313"/>
              <a:chExt cx="2880320" cy="2130711"/>
            </a:xfrm>
          </p:grpSpPr>
          <p:sp>
            <p:nvSpPr>
              <p:cNvPr id="32" name="Text Box 27"/>
              <p:cNvSpPr txBox="1">
                <a:spLocks noChangeArrowheads="1"/>
              </p:cNvSpPr>
              <p:nvPr/>
            </p:nvSpPr>
            <p:spPr bwMode="auto">
              <a:xfrm>
                <a:off x="3697911" y="2816578"/>
                <a:ext cx="354711" cy="46672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cs-CZ" i="1" dirty="0">
                    <a:cs typeface="Times New Roman" pitchFamily="18" charset="0"/>
                  </a:rPr>
                  <a:t>B</a:t>
                </a:r>
              </a:p>
            </p:txBody>
          </p:sp>
          <p:sp>
            <p:nvSpPr>
              <p:cNvPr id="30" name="Výseč 29"/>
              <p:cNvSpPr/>
              <p:nvPr/>
            </p:nvSpPr>
            <p:spPr>
              <a:xfrm>
                <a:off x="1739339" y="2252170"/>
                <a:ext cx="1128815" cy="1128815"/>
              </a:xfrm>
              <a:prstGeom prst="pie">
                <a:avLst>
                  <a:gd name="adj1" fmla="val 3"/>
                  <a:gd name="adj2" fmla="val 3384719"/>
                </a:avLst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4343" name="Skupina 14342"/>
              <p:cNvGrpSpPr/>
              <p:nvPr/>
            </p:nvGrpSpPr>
            <p:grpSpPr>
              <a:xfrm>
                <a:off x="1475656" y="1514313"/>
                <a:ext cx="2880320" cy="2130711"/>
                <a:chOff x="1475656" y="1514313"/>
                <a:chExt cx="2880320" cy="2130711"/>
              </a:xfrm>
            </p:grpSpPr>
            <p:sp>
              <p:nvSpPr>
                <p:cNvPr id="28" name="Výseč 27"/>
                <p:cNvSpPr/>
                <p:nvPr/>
              </p:nvSpPr>
              <p:spPr>
                <a:xfrm rot="14395808">
                  <a:off x="1953703" y="2444543"/>
                  <a:ext cx="700088" cy="700088"/>
                </a:xfrm>
                <a:prstGeom prst="pie">
                  <a:avLst>
                    <a:gd name="adj1" fmla="val 21452666"/>
                    <a:gd name="adj2" fmla="val 5474685"/>
                  </a:avLst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14337" name="Skupina 14336"/>
                <p:cNvGrpSpPr/>
                <p:nvPr/>
              </p:nvGrpSpPr>
              <p:grpSpPr>
                <a:xfrm>
                  <a:off x="1475656" y="1514313"/>
                  <a:ext cx="2880320" cy="2130711"/>
                  <a:chOff x="1475656" y="1514313"/>
                  <a:chExt cx="2880320" cy="2130711"/>
                </a:xfrm>
              </p:grpSpPr>
              <p:sp>
                <p:nvSpPr>
                  <p:cNvPr id="38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212618" y="2417401"/>
                    <a:ext cx="354711" cy="46672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r>
                      <a:rPr lang="cs-CZ" i="1" dirty="0" smtClean="0">
                        <a:cs typeface="Times New Roman" pitchFamily="18" charset="0"/>
                      </a:rPr>
                      <a:t>∙</a:t>
                    </a:r>
                    <a:endParaRPr lang="cs-CZ" i="1" dirty="0">
                      <a:cs typeface="Times New Roman" pitchFamily="18" charset="0"/>
                    </a:endParaRPr>
                  </a:p>
                </p:txBody>
              </p:sp>
              <p:grpSp>
                <p:nvGrpSpPr>
                  <p:cNvPr id="14336" name="Skupina 14335"/>
                  <p:cNvGrpSpPr/>
                  <p:nvPr/>
                </p:nvGrpSpPr>
                <p:grpSpPr>
                  <a:xfrm>
                    <a:off x="1475656" y="1514313"/>
                    <a:ext cx="2880320" cy="2130711"/>
                    <a:chOff x="1475656" y="1514313"/>
                    <a:chExt cx="2880320" cy="2130711"/>
                  </a:xfrm>
                </p:grpSpPr>
                <p:sp>
                  <p:nvSpPr>
                    <p:cNvPr id="2" name="Ovál 1"/>
                    <p:cNvSpPr/>
                    <p:nvPr/>
                  </p:nvSpPr>
                  <p:spPr>
                    <a:xfrm>
                      <a:off x="2187575" y="1514313"/>
                      <a:ext cx="1736353" cy="1736353"/>
                    </a:xfrm>
                    <a:prstGeom prst="ellipse">
                      <a:avLst/>
                    </a:prstGeom>
                    <a:noFill/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8" name="Text Box 2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933969" y="1860676"/>
                      <a:ext cx="354711" cy="46672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eaLnBrk="1" hangingPunct="1"/>
                      <a:r>
                        <a:rPr lang="cs-CZ" i="1" dirty="0" smtClean="0">
                          <a:cs typeface="Times New Roman" pitchFamily="18" charset="0"/>
                        </a:rPr>
                        <a:t>S</a:t>
                      </a:r>
                      <a:endParaRPr lang="cs-CZ" i="1" dirty="0">
                        <a:cs typeface="Times New Roman" pitchFamily="18" charset="0"/>
                      </a:endParaRPr>
                    </a:p>
                  </p:txBody>
                </p:sp>
                <p:grpSp>
                  <p:nvGrpSpPr>
                    <p:cNvPr id="9" name="Skupina 8"/>
                    <p:cNvGrpSpPr/>
                    <p:nvPr/>
                  </p:nvGrpSpPr>
                  <p:grpSpPr>
                    <a:xfrm>
                      <a:off x="3000282" y="2327401"/>
                      <a:ext cx="111043" cy="90000"/>
                      <a:chOff x="4733186" y="5562000"/>
                      <a:chExt cx="111043" cy="90000"/>
                    </a:xfrm>
                  </p:grpSpPr>
                  <p:cxnSp>
                    <p:nvCxnSpPr>
                      <p:cNvPr id="10" name="Přímá spojnice 9"/>
                      <p:cNvCxnSpPr/>
                      <p:nvPr/>
                    </p:nvCxnSpPr>
                    <p:spPr>
                      <a:xfrm flipH="1">
                        <a:off x="4788707" y="5562000"/>
                        <a:ext cx="54" cy="90000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1" name="Přímá spojnice 10"/>
                      <p:cNvCxnSpPr/>
                      <p:nvPr/>
                    </p:nvCxnSpPr>
                    <p:spPr>
                      <a:xfrm>
                        <a:off x="4733186" y="5612400"/>
                        <a:ext cx="111043" cy="0"/>
                      </a:xfrm>
                      <a:prstGeom prst="line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6" name="Přímá spojnice 5"/>
                    <p:cNvCxnSpPr/>
                    <p:nvPr/>
                  </p:nvCxnSpPr>
                  <p:spPr>
                    <a:xfrm flipH="1">
                      <a:off x="1475656" y="2382490"/>
                      <a:ext cx="1580201" cy="868176"/>
                    </a:xfrm>
                    <a:prstGeom prst="line">
                      <a:avLst/>
                    </a:prstGeom>
                    <a:ln w="952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0" name="Přímá spojnice 19"/>
                    <p:cNvCxnSpPr/>
                    <p:nvPr/>
                  </p:nvCxnSpPr>
                  <p:spPr>
                    <a:xfrm>
                      <a:off x="3055857" y="2382490"/>
                      <a:ext cx="1300119" cy="758478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3" name="Přímá spojnice 22"/>
                    <p:cNvCxnSpPr/>
                    <p:nvPr/>
                  </p:nvCxnSpPr>
                  <p:spPr>
                    <a:xfrm>
                      <a:off x="2317775" y="2816578"/>
                      <a:ext cx="1476164" cy="0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3" name="Text Box 2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001265" y="1955189"/>
                      <a:ext cx="354711" cy="46672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eaLnBrk="1" hangingPunct="1"/>
                      <a:r>
                        <a:rPr lang="cs-CZ" i="1" dirty="0" smtClean="0">
                          <a:cs typeface="Times New Roman" pitchFamily="18" charset="0"/>
                        </a:rPr>
                        <a:t>k</a:t>
                      </a:r>
                      <a:endParaRPr lang="cs-CZ" i="1" dirty="0">
                        <a:cs typeface="Times New Roman" pitchFamily="18" charset="0"/>
                      </a:endParaRPr>
                    </a:p>
                  </p:txBody>
                </p:sp>
                <p:cxnSp>
                  <p:nvCxnSpPr>
                    <p:cNvPr id="27" name="Přímá spojnice 26"/>
                    <p:cNvCxnSpPr/>
                    <p:nvPr/>
                  </p:nvCxnSpPr>
                  <p:spPr>
                    <a:xfrm>
                      <a:off x="1763688" y="1955189"/>
                      <a:ext cx="1080120" cy="1689835"/>
                    </a:xfrm>
                    <a:prstGeom prst="line">
                      <a:avLst/>
                    </a:prstGeom>
                    <a:ln w="952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6" name="Text Box 2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655508" y="2071571"/>
                      <a:ext cx="354711" cy="46672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eaLnBrk="1" hangingPunct="1"/>
                      <a:r>
                        <a:rPr lang="cs-CZ" i="1" dirty="0" smtClean="0">
                          <a:cs typeface="Times New Roman" pitchFamily="18" charset="0"/>
                        </a:rPr>
                        <a:t>t</a:t>
                      </a:r>
                      <a:endParaRPr lang="cs-CZ" i="1" dirty="0"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41" name="TextovéPole 40"/>
                    <p:cNvSpPr txBox="1"/>
                    <p:nvPr/>
                  </p:nvSpPr>
                  <p:spPr>
                    <a:xfrm>
                      <a:off x="2775998" y="2881334"/>
                      <a:ext cx="444872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l-GR" i="1" dirty="0"/>
                        <a:t>α</a:t>
                      </a:r>
                      <a:endParaRPr lang="cs-CZ" dirty="0"/>
                    </a:p>
                  </p:txBody>
                </p:sp>
              </p:grpSp>
            </p:grpSp>
          </p:grpSp>
        </p:grpSp>
      </p:grpSp>
      <p:grpSp>
        <p:nvGrpSpPr>
          <p:cNvPr id="87" name="Skupina 86"/>
          <p:cNvGrpSpPr/>
          <p:nvPr/>
        </p:nvGrpSpPr>
        <p:grpSpPr>
          <a:xfrm>
            <a:off x="3201149" y="4175057"/>
            <a:ext cx="2633949" cy="2278460"/>
            <a:chOff x="4930692" y="4091528"/>
            <a:chExt cx="2633949" cy="2278460"/>
          </a:xfrm>
        </p:grpSpPr>
        <p:sp>
          <p:nvSpPr>
            <p:cNvPr id="77" name="TextovéPole 76"/>
            <p:cNvSpPr txBox="1"/>
            <p:nvPr/>
          </p:nvSpPr>
          <p:spPr>
            <a:xfrm>
              <a:off x="6185768" y="5157333"/>
              <a:ext cx="4448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2</a:t>
              </a:r>
              <a:r>
                <a:rPr lang="el-GR" i="1" dirty="0" smtClean="0"/>
                <a:t>α</a:t>
              </a:r>
              <a:endParaRPr lang="cs-CZ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4930692" y="4091528"/>
              <a:ext cx="2633949" cy="2278460"/>
              <a:chOff x="4930692" y="4091528"/>
              <a:chExt cx="2633949" cy="2278460"/>
            </a:xfrm>
          </p:grpSpPr>
          <p:sp>
            <p:nvSpPr>
              <p:cNvPr id="113" name="TextovéPole 112"/>
              <p:cNvSpPr txBox="1"/>
              <p:nvPr/>
            </p:nvSpPr>
            <p:spPr>
              <a:xfrm>
                <a:off x="5814138" y="4463221"/>
                <a:ext cx="4448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i="1" dirty="0" smtClean="0"/>
                  <a:t>α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6935713" y="5129621"/>
                <a:ext cx="4448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i="1" dirty="0" smtClean="0"/>
                  <a:t>α</a:t>
                </a:r>
                <a:endParaRPr lang="cs-CZ" dirty="0"/>
              </a:p>
            </p:txBody>
          </p:sp>
          <p:grpSp>
            <p:nvGrpSpPr>
              <p:cNvPr id="85" name="Skupina 84"/>
              <p:cNvGrpSpPr/>
              <p:nvPr/>
            </p:nvGrpSpPr>
            <p:grpSpPr>
              <a:xfrm>
                <a:off x="5220072" y="4091528"/>
                <a:ext cx="2344569" cy="2278460"/>
                <a:chOff x="5220072" y="4091528"/>
                <a:chExt cx="2344569" cy="2278460"/>
              </a:xfrm>
            </p:grpSpPr>
            <p:cxnSp>
              <p:nvCxnSpPr>
                <p:cNvPr id="14354" name="Přímá spojnice 14353"/>
                <p:cNvCxnSpPr/>
                <p:nvPr/>
              </p:nvCxnSpPr>
              <p:spPr>
                <a:xfrm>
                  <a:off x="6356592" y="5175482"/>
                  <a:ext cx="1109023" cy="629782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65" name="Přímá spojnice 14364"/>
                <p:cNvCxnSpPr/>
                <p:nvPr/>
              </p:nvCxnSpPr>
              <p:spPr>
                <a:xfrm flipH="1">
                  <a:off x="7020274" y="5180170"/>
                  <a:ext cx="204495" cy="76911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83" name="Skupina 82"/>
                <p:cNvGrpSpPr/>
                <p:nvPr/>
              </p:nvGrpSpPr>
              <p:grpSpPr>
                <a:xfrm>
                  <a:off x="5220072" y="4091528"/>
                  <a:ext cx="2344569" cy="2278460"/>
                  <a:chOff x="5220072" y="4091528"/>
                  <a:chExt cx="2344569" cy="2278460"/>
                </a:xfrm>
              </p:grpSpPr>
              <p:cxnSp>
                <p:nvCxnSpPr>
                  <p:cNvPr id="14349" name="Přímá spojnice 14348"/>
                  <p:cNvCxnSpPr/>
                  <p:nvPr/>
                </p:nvCxnSpPr>
                <p:spPr>
                  <a:xfrm>
                    <a:off x="5922557" y="4437112"/>
                    <a:ext cx="1458028" cy="144016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82" name="Skupina 81"/>
                  <p:cNvGrpSpPr/>
                  <p:nvPr/>
                </p:nvGrpSpPr>
                <p:grpSpPr>
                  <a:xfrm>
                    <a:off x="5220072" y="4091528"/>
                    <a:ext cx="2344569" cy="2278460"/>
                    <a:chOff x="5220072" y="4091528"/>
                    <a:chExt cx="2344569" cy="2278460"/>
                  </a:xfrm>
                </p:grpSpPr>
                <p:grpSp>
                  <p:nvGrpSpPr>
                    <p:cNvPr id="3" name="Skupina 2"/>
                    <p:cNvGrpSpPr/>
                    <p:nvPr/>
                  </p:nvGrpSpPr>
                  <p:grpSpPr>
                    <a:xfrm>
                      <a:off x="5488416" y="4311994"/>
                      <a:ext cx="1736353" cy="1736353"/>
                      <a:chOff x="2339975" y="1666713"/>
                      <a:chExt cx="1736353" cy="1736353"/>
                    </a:xfrm>
                  </p:grpSpPr>
                  <p:sp>
                    <p:nvSpPr>
                      <p:cNvPr id="12" name="Ovál 11"/>
                      <p:cNvSpPr/>
                      <p:nvPr/>
                    </p:nvSpPr>
                    <p:spPr>
                      <a:xfrm>
                        <a:off x="2339975" y="1666713"/>
                        <a:ext cx="1736353" cy="1736353"/>
                      </a:xfrm>
                      <a:prstGeom prst="ellipse">
                        <a:avLst/>
                      </a:prstGeom>
                      <a:noFill/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cs-CZ"/>
                      </a:p>
                    </p:txBody>
                  </p:sp>
                  <p:sp>
                    <p:nvSpPr>
                      <p:cNvPr id="13" name="Text Box 27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975326" y="2210416"/>
                        <a:ext cx="354711" cy="4590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>
                        <a:lvl1pPr eaLnBrk="0" hangingPunct="0"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1pPr>
                        <a:lvl2pPr marL="742950" indent="-285750" eaLnBrk="0" hangingPunct="0"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2pPr>
                        <a:lvl3pPr marL="1143000" indent="-228600" eaLnBrk="0" hangingPunct="0"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3pPr>
                        <a:lvl4pPr marL="1600200" indent="-228600" eaLnBrk="0" hangingPunct="0"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4pPr>
                        <a:lvl5pPr marL="2057400" indent="-228600" eaLnBrk="0" hangingPunct="0"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Arial" charset="0"/>
                            <a:cs typeface="Arial" charset="0"/>
                          </a:defRPr>
                        </a:lvl9pPr>
                      </a:lstStyle>
                      <a:p>
                        <a:pPr eaLnBrk="1" hangingPunct="1"/>
                        <a:r>
                          <a:rPr lang="cs-CZ" i="1" dirty="0" smtClean="0">
                            <a:cs typeface="Times New Roman" pitchFamily="18" charset="0"/>
                          </a:rPr>
                          <a:t>S</a:t>
                        </a:r>
                        <a:endParaRPr lang="cs-CZ" i="1" dirty="0">
                          <a:cs typeface="Times New Roman" pitchFamily="18" charset="0"/>
                        </a:endParaRPr>
                      </a:p>
                    </p:txBody>
                  </p:sp>
                  <p:grpSp>
                    <p:nvGrpSpPr>
                      <p:cNvPr id="14" name="Skupina 13"/>
                      <p:cNvGrpSpPr/>
                      <p:nvPr/>
                    </p:nvGrpSpPr>
                    <p:grpSpPr>
                      <a:xfrm>
                        <a:off x="3152682" y="2479801"/>
                        <a:ext cx="111043" cy="90000"/>
                        <a:chOff x="4733186" y="5562000"/>
                        <a:chExt cx="111043" cy="90000"/>
                      </a:xfrm>
                    </p:grpSpPr>
                    <p:cxnSp>
                      <p:nvCxnSpPr>
                        <p:cNvPr id="15" name="Přímá spojnice 14"/>
                        <p:cNvCxnSpPr/>
                        <p:nvPr/>
                      </p:nvCxnSpPr>
                      <p:spPr>
                        <a:xfrm flipH="1">
                          <a:off x="4788707" y="5562000"/>
                          <a:ext cx="54" cy="90000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6" name="Přímá spojnice 15"/>
                        <p:cNvCxnSpPr/>
                        <p:nvPr/>
                      </p:nvCxnSpPr>
                      <p:spPr>
                        <a:xfrm>
                          <a:off x="4733186" y="5612400"/>
                          <a:ext cx="111043" cy="0"/>
                        </a:xfrm>
                        <a:prstGeom prst="line">
                          <a:avLst/>
                        </a:prstGeom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</p:grpSp>
                <p:cxnSp>
                  <p:nvCxnSpPr>
                    <p:cNvPr id="14347" name="Přímá spojnice 14346"/>
                    <p:cNvCxnSpPr/>
                    <p:nvPr/>
                  </p:nvCxnSpPr>
                  <p:spPr>
                    <a:xfrm flipH="1">
                      <a:off x="5787340" y="4437112"/>
                      <a:ext cx="121103" cy="1769827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351" name="Přímá spojnice 14350"/>
                    <p:cNvCxnSpPr/>
                    <p:nvPr/>
                  </p:nvCxnSpPr>
                  <p:spPr>
                    <a:xfrm flipH="1">
                      <a:off x="5514148" y="5167849"/>
                      <a:ext cx="852008" cy="997454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363" name="Přímá spojnice 14362"/>
                    <p:cNvCxnSpPr/>
                    <p:nvPr/>
                  </p:nvCxnSpPr>
                  <p:spPr>
                    <a:xfrm flipV="1">
                      <a:off x="5580112" y="5167849"/>
                      <a:ext cx="1656184" cy="781432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44" name="Výseč 43"/>
                    <p:cNvSpPr/>
                    <p:nvPr/>
                  </p:nvSpPr>
                  <p:spPr>
                    <a:xfrm>
                      <a:off x="6022960" y="4845559"/>
                      <a:ext cx="659846" cy="659846"/>
                    </a:xfrm>
                    <a:prstGeom prst="pie">
                      <a:avLst>
                        <a:gd name="adj1" fmla="val 1727828"/>
                        <a:gd name="adj2" fmla="val 7759140"/>
                      </a:avLst>
                    </a:prstGeom>
                    <a:noFill/>
                    <a:ln w="63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50" name="Výseč 49"/>
                    <p:cNvSpPr/>
                    <p:nvPr/>
                  </p:nvSpPr>
                  <p:spPr>
                    <a:xfrm>
                      <a:off x="5568572" y="4091528"/>
                      <a:ext cx="679743" cy="679743"/>
                    </a:xfrm>
                    <a:prstGeom prst="pie">
                      <a:avLst>
                        <a:gd name="adj1" fmla="val 2586298"/>
                        <a:gd name="adj2" fmla="val 5663219"/>
                      </a:avLst>
                    </a:prstGeom>
                    <a:noFill/>
                    <a:ln w="63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84" name="Výseč 83"/>
                    <p:cNvSpPr/>
                    <p:nvPr/>
                  </p:nvSpPr>
                  <p:spPr>
                    <a:xfrm>
                      <a:off x="6005408" y="4824298"/>
                      <a:ext cx="702367" cy="702367"/>
                    </a:xfrm>
                    <a:prstGeom prst="pie">
                      <a:avLst>
                        <a:gd name="adj1" fmla="val 1727828"/>
                        <a:gd name="adj2" fmla="val 7720969"/>
                      </a:avLst>
                    </a:prstGeom>
                    <a:noFill/>
                    <a:ln w="63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78" name="Volný tvar 77"/>
                    <p:cNvSpPr/>
                    <p:nvPr/>
                  </p:nvSpPr>
                  <p:spPr>
                    <a:xfrm>
                      <a:off x="5798344" y="5605463"/>
                      <a:ext cx="1312069" cy="238125"/>
                    </a:xfrm>
                    <a:custGeom>
                      <a:avLst/>
                      <a:gdLst>
                        <a:gd name="connsiteX0" fmla="*/ 0 w 1312069"/>
                        <a:gd name="connsiteY0" fmla="*/ 238125 h 238125"/>
                        <a:gd name="connsiteX1" fmla="*/ 1312069 w 1312069"/>
                        <a:gd name="connsiteY1" fmla="*/ 0 h 238125"/>
                        <a:gd name="connsiteX2" fmla="*/ 1312069 w 1312069"/>
                        <a:gd name="connsiteY2" fmla="*/ 0 h 238125"/>
                        <a:gd name="connsiteX3" fmla="*/ 1312069 w 1312069"/>
                        <a:gd name="connsiteY3" fmla="*/ 0 h 2381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312069" h="238125">
                          <a:moveTo>
                            <a:pt x="0" y="238125"/>
                          </a:moveTo>
                          <a:lnTo>
                            <a:pt x="1312069" y="0"/>
                          </a:lnTo>
                          <a:lnTo>
                            <a:pt x="1312069" y="0"/>
                          </a:lnTo>
                          <a:lnTo>
                            <a:pt x="1312069" y="0"/>
                          </a:lnTo>
                        </a:path>
                      </a:pathLst>
                    </a:custGeom>
                    <a:noFill/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114" name="Výseč 113"/>
                    <p:cNvSpPr/>
                    <p:nvPr/>
                  </p:nvSpPr>
                  <p:spPr>
                    <a:xfrm rot="3618435">
                      <a:off x="6884898" y="4827978"/>
                      <a:ext cx="679743" cy="679743"/>
                    </a:xfrm>
                    <a:prstGeom prst="pie">
                      <a:avLst>
                        <a:gd name="adj1" fmla="val 2586298"/>
                        <a:gd name="adj2" fmla="val 5663219"/>
                      </a:avLst>
                    </a:prstGeom>
                    <a:noFill/>
                    <a:ln w="63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p:txBody>
                </p:sp>
                <p:cxnSp>
                  <p:nvCxnSpPr>
                    <p:cNvPr id="80" name="Přímá spojnice 79"/>
                    <p:cNvCxnSpPr/>
                    <p:nvPr/>
                  </p:nvCxnSpPr>
                  <p:spPr>
                    <a:xfrm>
                      <a:off x="5220072" y="5341858"/>
                      <a:ext cx="1188132" cy="1028130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119" name="Výseč 118"/>
                <p:cNvSpPr/>
                <p:nvPr/>
              </p:nvSpPr>
              <p:spPr>
                <a:xfrm rot="18386128">
                  <a:off x="5458473" y="5503717"/>
                  <a:ext cx="679743" cy="679743"/>
                </a:xfrm>
                <a:prstGeom prst="pie">
                  <a:avLst>
                    <a:gd name="adj1" fmla="val 2586298"/>
                    <a:gd name="adj2" fmla="val 5663219"/>
                  </a:avLst>
                </a:prstGeom>
                <a:noFill/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20" name="TextovéPole 119"/>
              <p:cNvSpPr txBox="1"/>
              <p:nvPr/>
            </p:nvSpPr>
            <p:spPr>
              <a:xfrm>
                <a:off x="6078687" y="5728633"/>
                <a:ext cx="444872" cy="369332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l-GR" i="1" dirty="0" smtClean="0"/>
                  <a:t>α</a:t>
                </a:r>
                <a:endParaRPr lang="cs-CZ" dirty="0"/>
              </a:p>
            </p:txBody>
          </p:sp>
          <p:sp>
            <p:nvSpPr>
              <p:cNvPr id="125" name="Text Box 27"/>
              <p:cNvSpPr txBox="1">
                <a:spLocks noChangeArrowheads="1"/>
              </p:cNvSpPr>
              <p:nvPr/>
            </p:nvSpPr>
            <p:spPr bwMode="auto">
              <a:xfrm>
                <a:off x="4930692" y="5410547"/>
                <a:ext cx="354711" cy="46672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cs-CZ" i="1" dirty="0" smtClean="0">
                    <a:cs typeface="Times New Roman" pitchFamily="18" charset="0"/>
                  </a:rPr>
                  <a:t>t</a:t>
                </a:r>
                <a:endParaRPr lang="cs-CZ" i="1" dirty="0">
                  <a:cs typeface="Times New Roman" pitchFamily="18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960812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cs-CZ" sz="1800" dirty="0" smtClean="0">
              <a:latin typeface="Arial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Arial" charset="0"/>
              </a:rPr>
              <a:t>Text a obrázky. </a:t>
            </a:r>
            <a:r>
              <a:rPr lang="cs-CZ" sz="1800" i="1" dirty="0" smtClean="0">
                <a:latin typeface="Arial" charset="0"/>
              </a:rPr>
              <a:t>Wikipedia.org</a:t>
            </a:r>
            <a:r>
              <a:rPr lang="cs-CZ" sz="1800" dirty="0" smtClean="0">
                <a:latin typeface="Arial" charset="0"/>
              </a:rPr>
              <a:t> [online]. 2013 [cit. 2013-03-31]. Dostupné z: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cs-CZ" sz="1800" dirty="0" smtClean="0">
                <a:latin typeface="Arial" charset="0"/>
              </a:rPr>
              <a:t>http://cs.wikipedia.org/wiki/%C3%9Ahel</a:t>
            </a:r>
            <a:endParaRPr lang="en-US" sz="1800" dirty="0" smtClean="0">
              <a:latin typeface="Arial" charset="0"/>
            </a:endParaRPr>
          </a:p>
          <a:p>
            <a:pPr marL="0" indent="0">
              <a:lnSpc>
                <a:spcPct val="80000"/>
              </a:lnSpc>
              <a:spcBef>
                <a:spcPts val="1200"/>
              </a:spcBef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Všechny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neocitované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grafické objekty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jsou součástí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MS Office.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cs-CZ" sz="1800" dirty="0" smtClean="0">
                <a:latin typeface="Arial" charset="0"/>
              </a:rPr>
              <a:t>  </a:t>
            </a:r>
          </a:p>
          <a:p>
            <a:pPr marL="0" indent="0">
              <a:buNone/>
            </a:pPr>
            <a:r>
              <a:rPr lang="cs-CZ" sz="1800" dirty="0" smtClean="0">
                <a:latin typeface="Arial" charset="0"/>
              </a:rPr>
              <a:t>Autor: Mgr. Lubomíra Moravcová                                             </a:t>
            </a:r>
          </a:p>
          <a:p>
            <a:pPr marL="0" indent="0">
              <a:buNone/>
            </a:pPr>
            <a:r>
              <a:rPr lang="cs-CZ" sz="1800" dirty="0" smtClean="0">
                <a:latin typeface="Arial" charset="0"/>
              </a:rPr>
              <a:t>Název díla: Úhly</a:t>
            </a:r>
          </a:p>
          <a:p>
            <a:pPr marL="0" indent="0">
              <a:buNone/>
            </a:pPr>
            <a:r>
              <a:rPr lang="cs-CZ" sz="1800" dirty="0" smtClean="0">
                <a:latin typeface="Arial" charset="0"/>
              </a:rPr>
              <a:t>Datum vzniku: březen 2013 </a:t>
            </a:r>
          </a:p>
          <a:p>
            <a:pPr marL="0" indent="0">
              <a:buNone/>
            </a:pPr>
            <a:r>
              <a:rPr lang="cs-CZ" sz="18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 eaLnBrk="1" hangingPunct="1">
              <a:buFont typeface="Arial" charset="0"/>
              <a:buNone/>
            </a:pPr>
            <a:endParaRPr lang="cs-CZ" sz="1400" b="1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916</TotalTime>
  <Words>664</Words>
  <Application>Microsoft Office PowerPoint</Application>
  <PresentationFormat>Předvádění na obrazovce (4:3)</PresentationFormat>
  <Paragraphs>185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Obchodní akademie, Střední odborná škola  a Jazyková škola s právem státní jazykové zkoušky,  Hradec Králové</vt:lpstr>
      <vt:lpstr> Konvexní útvar libovolné dva body tohoto útvaru lze spojit úsečkou, která celá (tj. všechny její body) leží v tomto útvaru </vt:lpstr>
      <vt:lpstr> Nekonvexní útvar (konkávní)  existuje-li úsečka, která spojuje dva body tohoto útvaru a přitom některé body úsečky neleží v tomto útvaru </vt:lpstr>
      <vt:lpstr>Úhly konvexní a konkávní</vt:lpstr>
      <vt:lpstr>Co je to úhel</vt:lpstr>
      <vt:lpstr>Popis úhlu</vt:lpstr>
      <vt:lpstr>Druhy úhlů podle velikosti</vt:lpstr>
      <vt:lpstr>Prezentace aplikace PowerPoint</vt:lpstr>
      <vt:lpstr> Dvojice úhlů </vt:lpstr>
      <vt:lpstr>Prezentace aplikace PowerPoint</vt:lpstr>
      <vt:lpstr>Úhly příslušné k obvodu kružnice </vt:lpstr>
      <vt:lpstr>Prezentace aplikace PowerPoint</vt:lpstr>
      <vt:lpstr>   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90</cp:revision>
  <dcterms:created xsi:type="dcterms:W3CDTF">2012-11-30T22:17:21Z</dcterms:created>
  <dcterms:modified xsi:type="dcterms:W3CDTF">2013-07-04T10:15:27Z</dcterms:modified>
</cp:coreProperties>
</file>