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78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57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30" d="100"/>
          <a:sy n="130" d="100"/>
        </p:scale>
        <p:origin x="-438" y="9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71C27E20-95E1-41A8-BFC8-3A7904589F6D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104B1756-2A83-4816-8C0C-6250ECCB2E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698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162FA302-7A72-4142-9693-5783DD555BAB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DD6EA69A-C1DA-4201-9E81-062E8B932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4074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fld id="{3019A764-724A-48B4-87F8-48FED1537164}" type="slidenum">
              <a:rPr lang="cs-CZ" sz="1200">
                <a:latin typeface="Calibri" pitchFamily="34" charset="0"/>
              </a:rPr>
              <a:pPr algn="r" eaLnBrk="1" hangingPunct="1"/>
              <a:t>6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DA4E1-20DE-4BCA-BF62-52EB8E61151B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7F2BB-4D82-45E1-B89F-B1219BFFAF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701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BF700-9B0F-4ADA-B2F0-DB461FB87D7B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3A4BE-763B-452B-98CB-EC4611E8DE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527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5380F-D2FA-4C96-A2A6-770404A47304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C9014-93F3-42E8-8D34-3C02BC3859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533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569A6-1E46-466B-B293-F9548A508D42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53CAD-F36B-4E18-85DD-D31EFBB75F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4462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2706C-0C0B-4951-ABF9-CD7D8742FBE2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E698D-0C67-4740-87CE-81D3B37CAC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034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3FAC1-17A3-4074-AE9D-F79A114605A4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D779C8-3731-45AA-A203-9743B4F55A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247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133E0-E827-44B8-82B3-9F70A897821A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6DD86-8C79-4FFA-BAC7-D19F875F8D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835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D3788-699B-44F4-B2B5-84ABB11332D7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4098B-049E-477C-BB8A-087C23CD0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743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2FD947-7980-4815-845A-E2E3E732A363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1B8D9-64CD-4D24-A122-23E503D2E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811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48D03-59FC-49E3-A475-2A12B9E6A7C9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B14DE-EBBD-4596-AD29-F95CECEA11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22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D8A43-E9E6-4D04-965B-514269151C0A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53FCED-65D3-430A-8883-0543F7846A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413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725B952-FCA3-4B58-A1D3-CD842C68122A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07922F8-CCBE-4C2A-9821-2E9F6B9F6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Triangle_-_angles,_vertices,_sides.sv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68" name="Group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9669814"/>
              </p:ext>
            </p:extLst>
          </p:nvPr>
        </p:nvGraphicFramePr>
        <p:xfrm>
          <a:off x="250825" y="2781300"/>
          <a:ext cx="8713788" cy="4057810"/>
        </p:xfrm>
        <a:graphic>
          <a:graphicData uri="http://schemas.openxmlformats.org/drawingml/2006/table">
            <a:tbl>
              <a:tblPr/>
              <a:tblGrid>
                <a:gridCol w="2050920"/>
                <a:gridCol w="6662868"/>
              </a:tblGrid>
              <a:tr h="5555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45" marR="91445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Lubomíra Moravcová</a:t>
                      </a:r>
                    </a:p>
                  </a:txBody>
                  <a:tcPr marL="91445" marR="91445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9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45" marR="91445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VY_32_INOVACE_7_PLANIMETRIE_A_STEREOMETRIE_13 Trojúhelníky</a:t>
                      </a:r>
                    </a:p>
                  </a:txBody>
                  <a:tcPr marL="91445" marR="91445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45" marR="91445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Planimetrie a stereometrie</a:t>
                      </a:r>
                    </a:p>
                  </a:txBody>
                  <a:tcPr marL="91445" marR="91445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9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45" marR="91445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Sociální činnost, Veřejnosprávní činnost, 1.–4. ročník</a:t>
                      </a:r>
                    </a:p>
                  </a:txBody>
                  <a:tcPr marL="91445" marR="91445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45" marR="91445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 2013</a:t>
                      </a:r>
                    </a:p>
                  </a:txBody>
                  <a:tcPr marL="91445" marR="91445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45" marR="91445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rozdělení trojúhelníků a jejich popis</a:t>
                      </a:r>
                    </a:p>
                  </a:txBody>
                  <a:tcPr marL="91445" marR="91445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45" marR="91445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Dělení trojúhelníků podle stran, úhlů, dále popis výšek, těžnic, kružnic, obvod a obsah trojúhelníka</a:t>
                      </a:r>
                    </a:p>
                  </a:txBody>
                  <a:tcPr marL="91445" marR="91445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Co je trojúhelník?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755650" y="1628775"/>
            <a:ext cx="8201025" cy="4498975"/>
          </a:xfrm>
        </p:spPr>
        <p:txBody>
          <a:bodyPr/>
          <a:lstStyle/>
          <a:p>
            <a:pPr marL="273050" indent="-273050"/>
            <a:r>
              <a:rPr lang="cs-CZ" sz="2800" b="1" dirty="0" smtClean="0">
                <a:latin typeface="Arial" charset="0"/>
              </a:rPr>
              <a:t>Trojúhelník  je geometrický útvar určený třemi body, neležícími v jedné přímce.</a:t>
            </a:r>
          </a:p>
        </p:txBody>
      </p:sp>
      <p:sp>
        <p:nvSpPr>
          <p:cNvPr id="3076" name="TextovéPole 4"/>
          <p:cNvSpPr txBox="1">
            <a:spLocks noChangeArrowheads="1"/>
          </p:cNvSpPr>
          <p:nvPr/>
        </p:nvSpPr>
        <p:spPr bwMode="auto">
          <a:xfrm>
            <a:off x="2844800" y="6068625"/>
            <a:ext cx="564356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1 Trojúhelník </a:t>
            </a:r>
            <a:endParaRPr lang="cs-CZ" sz="1200" i="1" dirty="0">
              <a:hlinkClick r:id="rId2"/>
            </a:endParaRPr>
          </a:p>
        </p:txBody>
      </p:sp>
      <p:grpSp>
        <p:nvGrpSpPr>
          <p:cNvPr id="3077" name="Skupina 5"/>
          <p:cNvGrpSpPr>
            <a:grpSpLocks/>
          </p:cNvGrpSpPr>
          <p:nvPr/>
        </p:nvGrpSpPr>
        <p:grpSpPr bwMode="auto">
          <a:xfrm>
            <a:off x="1908175" y="2205038"/>
            <a:ext cx="5089525" cy="4002087"/>
            <a:chOff x="1331913" y="1155700"/>
            <a:chExt cx="5089525" cy="4002088"/>
          </a:xfrm>
        </p:grpSpPr>
        <p:sp>
          <p:nvSpPr>
            <p:cNvPr id="7" name="Výseč 6"/>
            <p:cNvSpPr/>
            <p:nvPr/>
          </p:nvSpPr>
          <p:spPr>
            <a:xfrm rot="8383311">
              <a:off x="5040313" y="3743326"/>
              <a:ext cx="1381125" cy="1381125"/>
            </a:xfrm>
            <a:prstGeom prst="pie">
              <a:avLst>
                <a:gd name="adj1" fmla="val 2392178"/>
                <a:gd name="adj2" fmla="val 5293848"/>
              </a:avLst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3079" name="Skupina 17"/>
            <p:cNvGrpSpPr>
              <a:grpSpLocks/>
            </p:cNvGrpSpPr>
            <p:nvPr/>
          </p:nvGrpSpPr>
          <p:grpSpPr bwMode="auto">
            <a:xfrm>
              <a:off x="1331913" y="1155700"/>
              <a:ext cx="4968875" cy="4002088"/>
              <a:chOff x="1331913" y="1155700"/>
              <a:chExt cx="4968875" cy="4002088"/>
            </a:xfrm>
          </p:grpSpPr>
          <p:sp>
            <p:nvSpPr>
              <p:cNvPr id="9" name="Volný tvar 8"/>
              <p:cNvSpPr/>
              <p:nvPr/>
            </p:nvSpPr>
            <p:spPr>
              <a:xfrm>
                <a:off x="2019301" y="1849437"/>
                <a:ext cx="3705225" cy="2613026"/>
              </a:xfrm>
              <a:custGeom>
                <a:avLst/>
                <a:gdLst>
                  <a:gd name="connsiteX0" fmla="*/ 1426191 w 3705367"/>
                  <a:gd name="connsiteY0" fmla="*/ 0 h 2613546"/>
                  <a:gd name="connsiteX1" fmla="*/ 0 w 3705367"/>
                  <a:gd name="connsiteY1" fmla="*/ 2613546 h 2613546"/>
                  <a:gd name="connsiteX2" fmla="*/ 3705367 w 3705367"/>
                  <a:gd name="connsiteY2" fmla="*/ 2572603 h 2613546"/>
                  <a:gd name="connsiteX3" fmla="*/ 1426191 w 3705367"/>
                  <a:gd name="connsiteY3" fmla="*/ 0 h 2613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705367" h="2613546">
                    <a:moveTo>
                      <a:pt x="1426191" y="0"/>
                    </a:moveTo>
                    <a:lnTo>
                      <a:pt x="0" y="2613546"/>
                    </a:lnTo>
                    <a:lnTo>
                      <a:pt x="3705367" y="2572603"/>
                    </a:lnTo>
                    <a:lnTo>
                      <a:pt x="1426191" y="0"/>
                    </a:lnTo>
                    <a:close/>
                  </a:path>
                </a:pathLst>
              </a:cu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081" name="TextovéPole 8"/>
              <p:cNvSpPr txBox="1">
                <a:spLocks noChangeArrowheads="1"/>
              </p:cNvSpPr>
              <p:nvPr/>
            </p:nvSpPr>
            <p:spPr bwMode="auto">
              <a:xfrm>
                <a:off x="5724525" y="4365625"/>
                <a:ext cx="576263" cy="3683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i="1"/>
                  <a:t>B</a:t>
                </a:r>
              </a:p>
            </p:txBody>
          </p:sp>
          <p:sp>
            <p:nvSpPr>
              <p:cNvPr id="11" name="Výseč 10"/>
              <p:cNvSpPr/>
              <p:nvPr/>
            </p:nvSpPr>
            <p:spPr>
              <a:xfrm rot="541992">
                <a:off x="2765426" y="1155700"/>
                <a:ext cx="1381125" cy="1381125"/>
              </a:xfrm>
              <a:prstGeom prst="pie">
                <a:avLst>
                  <a:gd name="adj1" fmla="val 2392178"/>
                  <a:gd name="adj2" fmla="val 6632819"/>
                </a:avLst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Výseč 11"/>
              <p:cNvSpPr/>
              <p:nvPr/>
            </p:nvSpPr>
            <p:spPr>
              <a:xfrm rot="16200000">
                <a:off x="1331913" y="3776663"/>
                <a:ext cx="1381125" cy="1381125"/>
              </a:xfrm>
              <a:prstGeom prst="pie">
                <a:avLst>
                  <a:gd name="adj1" fmla="val 1755427"/>
                  <a:gd name="adj2" fmla="val 5362173"/>
                </a:avLst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084" name="Skupina 16"/>
              <p:cNvGrpSpPr>
                <a:grpSpLocks/>
              </p:cNvGrpSpPr>
              <p:nvPr/>
            </p:nvGrpSpPr>
            <p:grpSpPr bwMode="auto">
              <a:xfrm>
                <a:off x="1692275" y="1484313"/>
                <a:ext cx="3600450" cy="3394075"/>
                <a:chOff x="1692275" y="1484313"/>
                <a:chExt cx="3600450" cy="3394075"/>
              </a:xfrm>
            </p:grpSpPr>
            <p:sp>
              <p:nvSpPr>
                <p:cNvPr id="3085" name="TextovéPole 6"/>
                <p:cNvSpPr txBox="1">
                  <a:spLocks noChangeArrowheads="1"/>
                </p:cNvSpPr>
                <p:nvPr/>
              </p:nvSpPr>
              <p:spPr bwMode="auto">
                <a:xfrm>
                  <a:off x="1692275" y="4437063"/>
                  <a:ext cx="576263" cy="36988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/>
                  <a:r>
                    <a:rPr lang="cs-CZ" i="1"/>
                    <a:t>A</a:t>
                  </a:r>
                </a:p>
              </p:txBody>
            </p:sp>
            <p:sp>
              <p:nvSpPr>
                <p:cNvPr id="3086" name="TextovéPole 7"/>
                <p:cNvSpPr txBox="1">
                  <a:spLocks noChangeArrowheads="1"/>
                </p:cNvSpPr>
                <p:nvPr/>
              </p:nvSpPr>
              <p:spPr bwMode="auto">
                <a:xfrm>
                  <a:off x="3276600" y="1484313"/>
                  <a:ext cx="574675" cy="36988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/>
                  <a:r>
                    <a:rPr lang="cs-CZ" i="1" dirty="0"/>
                    <a:t>C</a:t>
                  </a:r>
                </a:p>
              </p:txBody>
            </p:sp>
            <p:sp>
              <p:nvSpPr>
                <p:cNvPr id="3087" name="TextovéPole 9"/>
                <p:cNvSpPr txBox="1">
                  <a:spLocks noChangeArrowheads="1"/>
                </p:cNvSpPr>
                <p:nvPr/>
              </p:nvSpPr>
              <p:spPr bwMode="auto">
                <a:xfrm>
                  <a:off x="4643438" y="2781300"/>
                  <a:ext cx="576262" cy="36830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/>
                  <a:r>
                    <a:rPr lang="cs-CZ" i="1"/>
                    <a:t>a</a:t>
                  </a:r>
                </a:p>
              </p:txBody>
            </p:sp>
            <p:sp>
              <p:nvSpPr>
                <p:cNvPr id="3088" name="TextovéPole 10"/>
                <p:cNvSpPr txBox="1">
                  <a:spLocks noChangeArrowheads="1"/>
                </p:cNvSpPr>
                <p:nvPr/>
              </p:nvSpPr>
              <p:spPr bwMode="auto">
                <a:xfrm>
                  <a:off x="2411413" y="2781300"/>
                  <a:ext cx="576262" cy="36830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/>
                  <a:r>
                    <a:rPr lang="cs-CZ" i="1"/>
                    <a:t>b</a:t>
                  </a:r>
                </a:p>
              </p:txBody>
            </p:sp>
            <p:sp>
              <p:nvSpPr>
                <p:cNvPr id="3089" name="TextovéPole 11"/>
                <p:cNvSpPr txBox="1">
                  <a:spLocks noChangeArrowheads="1"/>
                </p:cNvSpPr>
                <p:nvPr/>
              </p:nvSpPr>
              <p:spPr bwMode="auto">
                <a:xfrm>
                  <a:off x="3635375" y="4508500"/>
                  <a:ext cx="576263" cy="36988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/>
                  <a:r>
                    <a:rPr lang="cs-CZ" i="1"/>
                    <a:t>a</a:t>
                  </a:r>
                </a:p>
              </p:txBody>
            </p:sp>
            <p:sp>
              <p:nvSpPr>
                <p:cNvPr id="3090" name="TextovéPole 16"/>
                <p:cNvSpPr txBox="1">
                  <a:spLocks noChangeArrowheads="1"/>
                </p:cNvSpPr>
                <p:nvPr/>
              </p:nvSpPr>
              <p:spPr bwMode="auto">
                <a:xfrm>
                  <a:off x="4716463" y="3933825"/>
                  <a:ext cx="576262" cy="36830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/>
                  <a:r>
                    <a:rPr lang="el-GR" i="1"/>
                    <a:t>β</a:t>
                  </a:r>
                  <a:endParaRPr lang="cs-CZ" i="1"/>
                </a:p>
              </p:txBody>
            </p:sp>
            <p:sp>
              <p:nvSpPr>
                <p:cNvPr id="3091" name="TextovéPole 17"/>
                <p:cNvSpPr txBox="1">
                  <a:spLocks noChangeArrowheads="1"/>
                </p:cNvSpPr>
                <p:nvPr/>
              </p:nvSpPr>
              <p:spPr bwMode="auto">
                <a:xfrm>
                  <a:off x="3348038" y="2492375"/>
                  <a:ext cx="576262" cy="36988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/>
                  <a:r>
                    <a:rPr lang="el-GR" i="1" dirty="0"/>
                    <a:t>γ</a:t>
                  </a:r>
                  <a:endParaRPr lang="cs-CZ" i="1" dirty="0"/>
                </a:p>
              </p:txBody>
            </p:sp>
            <p:sp>
              <p:nvSpPr>
                <p:cNvPr id="3092" name="TextovéPole 18"/>
                <p:cNvSpPr txBox="1">
                  <a:spLocks noChangeArrowheads="1"/>
                </p:cNvSpPr>
                <p:nvPr/>
              </p:nvSpPr>
              <p:spPr bwMode="auto">
                <a:xfrm>
                  <a:off x="2627313" y="3933825"/>
                  <a:ext cx="576262" cy="36830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/>
                  <a:r>
                    <a:rPr lang="el-GR" i="1"/>
                    <a:t>α</a:t>
                  </a:r>
                  <a:endParaRPr lang="cs-CZ" i="1"/>
                </a:p>
              </p:txBody>
            </p:sp>
          </p:grp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>
              <a:defRPr/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Druhy trojúhelníků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–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podle stran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1603375"/>
            <a:ext cx="8218488" cy="4778375"/>
          </a:xfrm>
        </p:spPr>
        <p:txBody>
          <a:bodyPr/>
          <a:lstStyle/>
          <a:p>
            <a:pPr marL="273050" indent="-273050"/>
            <a:r>
              <a:rPr lang="cs-CZ" sz="2800" b="1" dirty="0" smtClean="0">
                <a:solidFill>
                  <a:schemeClr val="hlink"/>
                </a:solidFill>
                <a:latin typeface="Arial" charset="0"/>
              </a:rPr>
              <a:t>Obecný trojúhelník</a:t>
            </a:r>
            <a:r>
              <a:rPr lang="cs-CZ" sz="2800" b="1" dirty="0" smtClean="0">
                <a:latin typeface="Arial" charset="0"/>
              </a:rPr>
              <a:t> (též </a:t>
            </a:r>
            <a:r>
              <a:rPr lang="cs-CZ" sz="2800" i="1" dirty="0" smtClean="0">
                <a:latin typeface="Arial" charset="0"/>
              </a:rPr>
              <a:t>různostranný</a:t>
            </a:r>
            <a:r>
              <a:rPr lang="cs-CZ" sz="2800" b="1" dirty="0" smtClean="0">
                <a:latin typeface="Arial" charset="0"/>
              </a:rPr>
              <a:t>) – žádné dvě strany nejsou shodné</a:t>
            </a:r>
          </a:p>
          <a:p>
            <a:pPr marL="273050" indent="-273050">
              <a:buFont typeface="Arial" charset="0"/>
              <a:buNone/>
            </a:pPr>
            <a:endParaRPr lang="cs-CZ" sz="2800" b="1" dirty="0" smtClean="0">
              <a:latin typeface="Arial" charset="0"/>
            </a:endParaRPr>
          </a:p>
          <a:p>
            <a:pPr marL="273050" indent="-273050"/>
            <a:r>
              <a:rPr lang="cs-CZ" sz="2800" b="1" dirty="0" smtClean="0">
                <a:solidFill>
                  <a:schemeClr val="hlink"/>
                </a:solidFill>
                <a:latin typeface="Arial" charset="0"/>
              </a:rPr>
              <a:t>Rovnoramenný trojúhelník</a:t>
            </a:r>
            <a:r>
              <a:rPr lang="cs-CZ" sz="2800" b="1" dirty="0" smtClean="0">
                <a:latin typeface="Arial" charset="0"/>
              </a:rPr>
              <a:t> – dvě strany jsou navzájem shodné, ale nejsou shodné s třetí stranou</a:t>
            </a:r>
          </a:p>
          <a:p>
            <a:pPr marL="273050" indent="-273050">
              <a:buFont typeface="Arial" charset="0"/>
              <a:buNone/>
            </a:pPr>
            <a:endParaRPr lang="cs-CZ" sz="2800" b="1" dirty="0" smtClean="0">
              <a:latin typeface="Arial" charset="0"/>
            </a:endParaRPr>
          </a:p>
          <a:p>
            <a:pPr marL="273050" indent="-273050"/>
            <a:r>
              <a:rPr lang="cs-CZ" sz="2800" b="1" dirty="0" smtClean="0">
                <a:solidFill>
                  <a:schemeClr val="hlink"/>
                </a:solidFill>
                <a:latin typeface="Arial" charset="0"/>
              </a:rPr>
              <a:t>Rovnostranný trojúhelník</a:t>
            </a:r>
            <a:r>
              <a:rPr lang="cs-CZ" sz="2800" b="1" dirty="0" smtClean="0">
                <a:latin typeface="Arial" charset="0"/>
              </a:rPr>
              <a:t> – všechny strany jsou shodné</a:t>
            </a:r>
          </a:p>
          <a:p>
            <a:pPr marL="273050" indent="-273050"/>
            <a:endParaRPr lang="cs-CZ" sz="2800" b="1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4"/>
          <p:cNvSpPr txBox="1">
            <a:spLocks noChangeArrowheads="1"/>
          </p:cNvSpPr>
          <p:nvPr/>
        </p:nvSpPr>
        <p:spPr bwMode="auto">
          <a:xfrm>
            <a:off x="755650" y="4868863"/>
            <a:ext cx="256381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2 Obecný </a:t>
            </a:r>
            <a:r>
              <a:rPr lang="cs-CZ" sz="1200" i="1" dirty="0" smtClean="0"/>
              <a:t>trojúhelník</a:t>
            </a:r>
            <a:endParaRPr lang="cs-CZ" sz="1200" i="1" dirty="0"/>
          </a:p>
        </p:txBody>
      </p:sp>
      <p:sp>
        <p:nvSpPr>
          <p:cNvPr id="5123" name="TextovéPole 5"/>
          <p:cNvSpPr txBox="1">
            <a:spLocks noChangeArrowheads="1"/>
          </p:cNvSpPr>
          <p:nvPr/>
        </p:nvSpPr>
        <p:spPr bwMode="auto">
          <a:xfrm>
            <a:off x="714375" y="1484313"/>
            <a:ext cx="23574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b="1"/>
              <a:t>obecný</a:t>
            </a:r>
          </a:p>
        </p:txBody>
      </p:sp>
      <p:sp>
        <p:nvSpPr>
          <p:cNvPr id="5125" name="TextovéPole 7"/>
          <p:cNvSpPr txBox="1">
            <a:spLocks noChangeArrowheads="1"/>
          </p:cNvSpPr>
          <p:nvPr/>
        </p:nvSpPr>
        <p:spPr bwMode="auto">
          <a:xfrm>
            <a:off x="3492500" y="1484313"/>
            <a:ext cx="25717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b="1" dirty="0"/>
              <a:t>rovnostranný</a:t>
            </a:r>
          </a:p>
        </p:txBody>
      </p:sp>
      <p:sp>
        <p:nvSpPr>
          <p:cNvPr id="5126" name="TextovéPole 8"/>
          <p:cNvSpPr txBox="1">
            <a:spLocks noChangeArrowheads="1"/>
          </p:cNvSpPr>
          <p:nvPr/>
        </p:nvSpPr>
        <p:spPr bwMode="auto">
          <a:xfrm>
            <a:off x="3563938" y="4868863"/>
            <a:ext cx="257330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3 Rovnostranný </a:t>
            </a:r>
            <a:r>
              <a:rPr lang="cs-CZ" sz="1200" i="1" dirty="0" smtClean="0"/>
              <a:t>trojúhelník</a:t>
            </a:r>
            <a:endParaRPr lang="cs-CZ" sz="1200" i="1" dirty="0"/>
          </a:p>
        </p:txBody>
      </p:sp>
      <p:sp>
        <p:nvSpPr>
          <p:cNvPr id="5128" name="TextovéPole 10"/>
          <p:cNvSpPr txBox="1">
            <a:spLocks noChangeArrowheads="1"/>
          </p:cNvSpPr>
          <p:nvPr/>
        </p:nvSpPr>
        <p:spPr bwMode="auto">
          <a:xfrm>
            <a:off x="6137238" y="4868863"/>
            <a:ext cx="264957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4 Rovnoramenný </a:t>
            </a:r>
            <a:r>
              <a:rPr lang="cs-CZ" sz="1200" i="1" dirty="0" smtClean="0"/>
              <a:t>trojúhelník</a:t>
            </a:r>
            <a:endParaRPr lang="cs-CZ" sz="1200" i="1" dirty="0"/>
          </a:p>
        </p:txBody>
      </p:sp>
      <p:sp>
        <p:nvSpPr>
          <p:cNvPr id="5129" name="TextovéPole 11"/>
          <p:cNvSpPr txBox="1">
            <a:spLocks noChangeArrowheads="1"/>
          </p:cNvSpPr>
          <p:nvPr/>
        </p:nvSpPr>
        <p:spPr bwMode="auto">
          <a:xfrm>
            <a:off x="6804025" y="1484313"/>
            <a:ext cx="18573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b="1" dirty="0"/>
              <a:t>rovnoramenný</a:t>
            </a:r>
          </a:p>
        </p:txBody>
      </p:sp>
      <p:sp>
        <p:nvSpPr>
          <p:cNvPr id="23" name="Výseč 22"/>
          <p:cNvSpPr/>
          <p:nvPr/>
        </p:nvSpPr>
        <p:spPr>
          <a:xfrm>
            <a:off x="2635250" y="3852763"/>
            <a:ext cx="1368425" cy="1350963"/>
          </a:xfrm>
          <a:prstGeom prst="pie">
            <a:avLst>
              <a:gd name="adj1" fmla="val 10800000"/>
              <a:gd name="adj2" fmla="val 13271168"/>
            </a:avLst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17463" y="1596132"/>
            <a:ext cx="3302000" cy="3419475"/>
            <a:chOff x="17463" y="1612900"/>
            <a:chExt cx="3302000" cy="3419475"/>
          </a:xfrm>
        </p:grpSpPr>
        <p:cxnSp>
          <p:nvCxnSpPr>
            <p:cNvPr id="14" name="Přímá spojovací čára 13"/>
            <p:cNvCxnSpPr/>
            <p:nvPr/>
          </p:nvCxnSpPr>
          <p:spPr>
            <a:xfrm flipH="1">
              <a:off x="1619250" y="3068638"/>
              <a:ext cx="215900" cy="2159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flipH="1">
              <a:off x="1692275" y="3141663"/>
              <a:ext cx="215900" cy="2159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flipH="1">
              <a:off x="1652588" y="3109913"/>
              <a:ext cx="215900" cy="2159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flipV="1">
              <a:off x="611188" y="3357563"/>
              <a:ext cx="215900" cy="7143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flipV="1">
              <a:off x="611188" y="3429000"/>
              <a:ext cx="215900" cy="7143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>
              <a:off x="2051050" y="4437063"/>
              <a:ext cx="0" cy="21590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137" name="Skupina 27"/>
            <p:cNvGrpSpPr>
              <a:grpSpLocks/>
            </p:cNvGrpSpPr>
            <p:nvPr/>
          </p:nvGrpSpPr>
          <p:grpSpPr bwMode="auto">
            <a:xfrm>
              <a:off x="17463" y="1612900"/>
              <a:ext cx="1008062" cy="1008063"/>
              <a:chOff x="683568" y="1628800"/>
              <a:chExt cx="1008112" cy="1008112"/>
            </a:xfrm>
          </p:grpSpPr>
          <p:sp>
            <p:nvSpPr>
              <p:cNvPr id="24" name="Výseč 23"/>
              <p:cNvSpPr/>
              <p:nvPr/>
            </p:nvSpPr>
            <p:spPr>
              <a:xfrm>
                <a:off x="683568" y="1628800"/>
                <a:ext cx="1008112" cy="1008112"/>
              </a:xfrm>
              <a:prstGeom prst="pie">
                <a:avLst>
                  <a:gd name="adj1" fmla="val 2450071"/>
                  <a:gd name="adj2" fmla="val 4860234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5146" name="Skupina 26"/>
              <p:cNvGrpSpPr>
                <a:grpSpLocks/>
              </p:cNvGrpSpPr>
              <p:nvPr/>
            </p:nvGrpSpPr>
            <p:grpSpPr bwMode="auto">
              <a:xfrm>
                <a:off x="755576" y="1700808"/>
                <a:ext cx="864096" cy="864096"/>
                <a:chOff x="755576" y="1700808"/>
                <a:chExt cx="864096" cy="864096"/>
              </a:xfrm>
            </p:grpSpPr>
            <p:sp>
              <p:nvSpPr>
                <p:cNvPr id="26" name="Výseč 25"/>
                <p:cNvSpPr/>
                <p:nvPr/>
              </p:nvSpPr>
              <p:spPr>
                <a:xfrm>
                  <a:off x="755009" y="1700241"/>
                  <a:ext cx="865231" cy="865229"/>
                </a:xfrm>
                <a:prstGeom prst="pie">
                  <a:avLst>
                    <a:gd name="adj1" fmla="val 2450071"/>
                    <a:gd name="adj2" fmla="val 4860234"/>
                  </a:avLst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5" name="Výseč 24"/>
                <p:cNvSpPr/>
                <p:nvPr/>
              </p:nvSpPr>
              <p:spPr>
                <a:xfrm>
                  <a:off x="826451" y="1771681"/>
                  <a:ext cx="722348" cy="722348"/>
                </a:xfrm>
                <a:prstGeom prst="pie">
                  <a:avLst>
                    <a:gd name="adj1" fmla="val 2450071"/>
                    <a:gd name="adj2" fmla="val 4860234"/>
                  </a:avLst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</p:grpSp>
        <p:sp>
          <p:nvSpPr>
            <p:cNvPr id="29" name="Výseč 28"/>
            <p:cNvSpPr/>
            <p:nvPr/>
          </p:nvSpPr>
          <p:spPr>
            <a:xfrm rot="10800000">
              <a:off x="403225" y="4024313"/>
              <a:ext cx="1008063" cy="1008062"/>
            </a:xfrm>
            <a:prstGeom prst="pie">
              <a:avLst>
                <a:gd name="adj1" fmla="val 4836894"/>
                <a:gd name="adj2" fmla="val 10801041"/>
              </a:avLst>
            </a:prstGeom>
            <a:solidFill>
              <a:schemeClr val="bg1"/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0" name="Výseč 29"/>
            <p:cNvSpPr/>
            <p:nvPr/>
          </p:nvSpPr>
          <p:spPr>
            <a:xfrm rot="10800000">
              <a:off x="474663" y="4100513"/>
              <a:ext cx="865187" cy="863600"/>
            </a:xfrm>
            <a:prstGeom prst="pie">
              <a:avLst>
                <a:gd name="adj1" fmla="val 4836894"/>
                <a:gd name="adj2" fmla="val 10801041"/>
              </a:avLst>
            </a:prstGeom>
            <a:solidFill>
              <a:schemeClr val="bg1"/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523875" y="2112963"/>
              <a:ext cx="2795588" cy="2424112"/>
            </a:xfrm>
            <a:custGeom>
              <a:avLst/>
              <a:gdLst>
                <a:gd name="connsiteX0" fmla="*/ 0 w 2796466"/>
                <a:gd name="connsiteY0" fmla="*/ 0 h 2423604"/>
                <a:gd name="connsiteX1" fmla="*/ 381739 w 2796466"/>
                <a:gd name="connsiteY1" fmla="*/ 2423604 h 2423604"/>
                <a:gd name="connsiteX2" fmla="*/ 2796466 w 2796466"/>
                <a:gd name="connsiteY2" fmla="*/ 2423604 h 2423604"/>
                <a:gd name="connsiteX3" fmla="*/ 0 w 2796466"/>
                <a:gd name="connsiteY3" fmla="*/ 0 h 2423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6466" h="2423604">
                  <a:moveTo>
                    <a:pt x="0" y="0"/>
                  </a:moveTo>
                  <a:lnTo>
                    <a:pt x="381739" y="2423604"/>
                  </a:lnTo>
                  <a:lnTo>
                    <a:pt x="2796466" y="2423604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50" name="Přímá spojovací čára 49"/>
          <p:cNvCxnSpPr>
            <a:stCxn id="31" idx="1"/>
            <a:endCxn id="31" idx="1"/>
          </p:cNvCxnSpPr>
          <p:nvPr/>
        </p:nvCxnSpPr>
        <p:spPr>
          <a:xfrm>
            <a:off x="4530314" y="344309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>
            <a:off x="3055023" y="1400473"/>
            <a:ext cx="4186081" cy="4018165"/>
            <a:chOff x="2718885" y="1392725"/>
            <a:chExt cx="4186081" cy="4018165"/>
          </a:xfrm>
        </p:grpSpPr>
        <p:sp>
          <p:nvSpPr>
            <p:cNvPr id="31" name="Rovnoramenný trojúhelník 30"/>
            <p:cNvSpPr/>
            <p:nvPr/>
          </p:nvSpPr>
          <p:spPr>
            <a:xfrm>
              <a:off x="3563938" y="2349500"/>
              <a:ext cx="2520950" cy="2171700"/>
            </a:xfrm>
            <a:prstGeom prst="triangle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39" name="Přímá spojovací čára 38"/>
            <p:cNvCxnSpPr>
              <a:cxnSpLocks noChangeAspect="1"/>
            </p:cNvCxnSpPr>
            <p:nvPr/>
          </p:nvCxnSpPr>
          <p:spPr>
            <a:xfrm>
              <a:off x="4093831" y="3446438"/>
              <a:ext cx="161925" cy="10795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ovací čára 58"/>
            <p:cNvCxnSpPr/>
            <p:nvPr/>
          </p:nvCxnSpPr>
          <p:spPr>
            <a:xfrm flipV="1">
              <a:off x="5415895" y="3429000"/>
              <a:ext cx="164217" cy="7885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Výseč 3"/>
            <p:cNvSpPr/>
            <p:nvPr/>
          </p:nvSpPr>
          <p:spPr>
            <a:xfrm rot="18119378">
              <a:off x="2718885" y="3676146"/>
              <a:ext cx="1690105" cy="1690105"/>
            </a:xfrm>
            <a:prstGeom prst="pie">
              <a:avLst>
                <a:gd name="adj1" fmla="val 21481959"/>
                <a:gd name="adj2" fmla="val 3467859"/>
              </a:avLst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2" name="Výseč 31"/>
            <p:cNvSpPr/>
            <p:nvPr/>
          </p:nvSpPr>
          <p:spPr>
            <a:xfrm rot="10800000">
              <a:off x="5264810" y="3631509"/>
              <a:ext cx="1640156" cy="1779381"/>
            </a:xfrm>
            <a:prstGeom prst="pie">
              <a:avLst>
                <a:gd name="adj1" fmla="val 22852"/>
                <a:gd name="adj2" fmla="val 3602518"/>
              </a:avLst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" name="Výseč 6"/>
            <p:cNvSpPr/>
            <p:nvPr/>
          </p:nvSpPr>
          <p:spPr>
            <a:xfrm>
              <a:off x="3940372" y="1392725"/>
              <a:ext cx="1768082" cy="1933088"/>
            </a:xfrm>
            <a:prstGeom prst="pie">
              <a:avLst>
                <a:gd name="adj1" fmla="val 3588557"/>
                <a:gd name="adj2" fmla="val 7219372"/>
              </a:avLst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572000" y="2852936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60</a:t>
              </a:r>
              <a:r>
                <a:rPr lang="cs-CZ" dirty="0" smtClean="0">
                  <a:latin typeface="Arial"/>
                  <a:cs typeface="Arial"/>
                </a:rPr>
                <a:t>°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5364088" y="4102299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60</a:t>
              </a:r>
              <a:r>
                <a:rPr lang="cs-CZ" dirty="0" smtClean="0">
                  <a:latin typeface="Arial"/>
                  <a:cs typeface="Arial"/>
                </a:rPr>
                <a:t>°</a:t>
              </a:r>
              <a:endParaRPr lang="cs-CZ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805799" y="4074479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60</a:t>
              </a:r>
              <a:r>
                <a:rPr lang="cs-CZ" dirty="0" smtClean="0">
                  <a:latin typeface="Arial"/>
                  <a:cs typeface="Arial"/>
                </a:rPr>
                <a:t>°</a:t>
              </a:r>
              <a:endParaRPr lang="cs-CZ" dirty="0"/>
            </a:p>
          </p:txBody>
        </p:sp>
        <p:cxnSp>
          <p:nvCxnSpPr>
            <p:cNvPr id="33" name="Přímá spojnice 32"/>
            <p:cNvCxnSpPr/>
            <p:nvPr/>
          </p:nvCxnSpPr>
          <p:spPr>
            <a:xfrm>
              <a:off x="4829176" y="4455318"/>
              <a:ext cx="0" cy="131763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Rovnoramenný trojúhelník 36"/>
          <p:cNvSpPr/>
          <p:nvPr/>
        </p:nvSpPr>
        <p:spPr>
          <a:xfrm>
            <a:off x="6948264" y="2293441"/>
            <a:ext cx="1440160" cy="2237581"/>
          </a:xfrm>
          <a:prstGeom prst="triangl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seč 40"/>
          <p:cNvSpPr/>
          <p:nvPr/>
        </p:nvSpPr>
        <p:spPr>
          <a:xfrm rot="17500244">
            <a:off x="6445884" y="4032635"/>
            <a:ext cx="1002080" cy="1002080"/>
          </a:xfrm>
          <a:prstGeom prst="pie">
            <a:avLst>
              <a:gd name="adj1" fmla="val 21460704"/>
              <a:gd name="adj2" fmla="val 4072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28575">
                <a:solidFill>
                  <a:schemeClr val="tx1"/>
                </a:solidFill>
              </a:ln>
              <a:noFill/>
            </a:endParaRPr>
          </a:p>
        </p:txBody>
      </p:sp>
      <p:sp>
        <p:nvSpPr>
          <p:cNvPr id="54" name="Výseč 53"/>
          <p:cNvSpPr/>
          <p:nvPr/>
        </p:nvSpPr>
        <p:spPr>
          <a:xfrm rot="10800000">
            <a:off x="7887384" y="4032635"/>
            <a:ext cx="1002080" cy="1002080"/>
          </a:xfrm>
          <a:prstGeom prst="pie">
            <a:avLst>
              <a:gd name="adj1" fmla="val 95375"/>
              <a:gd name="adj2" fmla="val 4376228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28575">
                <a:solidFill>
                  <a:schemeClr val="tx1"/>
                </a:solidFill>
              </a:ln>
              <a:noFill/>
            </a:endParaRPr>
          </a:p>
        </p:txBody>
      </p:sp>
      <p:cxnSp>
        <p:nvCxnSpPr>
          <p:cNvPr id="55" name="Přímá spojovací čára 38"/>
          <p:cNvCxnSpPr>
            <a:cxnSpLocks noChangeAspect="1"/>
          </p:cNvCxnSpPr>
          <p:nvPr/>
        </p:nvCxnSpPr>
        <p:spPr>
          <a:xfrm>
            <a:off x="7236296" y="3381375"/>
            <a:ext cx="161925" cy="107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8"/>
          <p:cNvCxnSpPr/>
          <p:nvPr/>
        </p:nvCxnSpPr>
        <p:spPr>
          <a:xfrm flipV="1">
            <a:off x="7956376" y="3409556"/>
            <a:ext cx="164217" cy="982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Nadpis 1"/>
          <p:cNvSpPr txBox="1">
            <a:spLocks/>
          </p:cNvSpPr>
          <p:nvPr/>
        </p:nvSpPr>
        <p:spPr bwMode="auto">
          <a:xfrm>
            <a:off x="471527" y="188640"/>
            <a:ext cx="8229600" cy="782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Druhy trojúhelníků </a:t>
            </a:r>
            <a:r>
              <a:rPr lang="cs-CZ" sz="3200" b="1" smtClean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–</a:t>
            </a:r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 podle stran</a:t>
            </a:r>
            <a:endParaRPr lang="cs-CZ" sz="3200" b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1603375"/>
            <a:ext cx="8201025" cy="4498975"/>
          </a:xfrm>
        </p:spPr>
        <p:txBody>
          <a:bodyPr/>
          <a:lstStyle/>
          <a:p>
            <a:pPr marL="273050" indent="-273050"/>
            <a:r>
              <a:rPr lang="cs-CZ" sz="2800" b="1" smtClean="0">
                <a:solidFill>
                  <a:schemeClr val="hlink"/>
                </a:solidFill>
                <a:latin typeface="Arial" charset="0"/>
              </a:rPr>
              <a:t>Ostroúhlý trojúhelník</a:t>
            </a:r>
            <a:r>
              <a:rPr lang="cs-CZ" sz="2800" b="1" smtClean="0">
                <a:latin typeface="Arial" charset="0"/>
              </a:rPr>
              <a:t> – všechny vnitřní úhly jsou ostré</a:t>
            </a:r>
          </a:p>
          <a:p>
            <a:pPr marL="273050" indent="-273050">
              <a:buFont typeface="Arial" charset="0"/>
              <a:buNone/>
            </a:pPr>
            <a:endParaRPr lang="cs-CZ" sz="2800" b="1" smtClean="0">
              <a:latin typeface="Arial" charset="0"/>
            </a:endParaRPr>
          </a:p>
          <a:p>
            <a:pPr marL="273050" indent="-273050"/>
            <a:r>
              <a:rPr lang="cs-CZ" sz="2800" b="1" smtClean="0">
                <a:solidFill>
                  <a:schemeClr val="hlink"/>
                </a:solidFill>
                <a:latin typeface="Arial" charset="0"/>
              </a:rPr>
              <a:t>Pravoúhlý trojúhelník</a:t>
            </a:r>
            <a:r>
              <a:rPr lang="cs-CZ" sz="2800" b="1" smtClean="0">
                <a:latin typeface="Arial" charset="0"/>
              </a:rPr>
              <a:t> – jeden vnitřní úhel je pravý, zbývající dva jsou ostré</a:t>
            </a:r>
          </a:p>
          <a:p>
            <a:pPr marL="273050" indent="-273050">
              <a:buFont typeface="Arial" charset="0"/>
              <a:buNone/>
            </a:pPr>
            <a:endParaRPr lang="cs-CZ" sz="2800" b="1" smtClean="0">
              <a:latin typeface="Arial" charset="0"/>
            </a:endParaRPr>
          </a:p>
          <a:p>
            <a:pPr marL="273050" indent="-273050"/>
            <a:r>
              <a:rPr lang="cs-CZ" sz="2800" b="1" smtClean="0">
                <a:solidFill>
                  <a:schemeClr val="hlink"/>
                </a:solidFill>
                <a:latin typeface="Arial" charset="0"/>
              </a:rPr>
              <a:t>Tupoúhlý trojúhelník</a:t>
            </a:r>
            <a:r>
              <a:rPr lang="cs-CZ" sz="2800" b="1" smtClean="0">
                <a:latin typeface="Arial" charset="0"/>
              </a:rPr>
              <a:t> – jeden vnitřní úhel je tupý, zbývající dva jsou ostré</a:t>
            </a:r>
          </a:p>
          <a:p>
            <a:pPr marL="273050" indent="-273050"/>
            <a:endParaRPr lang="cs-CZ" sz="2800" b="1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extovéPole 4"/>
          <p:cNvSpPr txBox="1">
            <a:spLocks noChangeArrowheads="1"/>
          </p:cNvSpPr>
          <p:nvPr/>
        </p:nvSpPr>
        <p:spPr bwMode="auto">
          <a:xfrm>
            <a:off x="539750" y="4786313"/>
            <a:ext cx="28892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5 </a:t>
            </a:r>
            <a:r>
              <a:rPr lang="cs-CZ" sz="1200" i="1" dirty="0" smtClean="0"/>
              <a:t>Ostrý trojúhelník </a:t>
            </a:r>
            <a:endParaRPr lang="cs-CZ" sz="1200" i="1" dirty="0"/>
          </a:p>
        </p:txBody>
      </p:sp>
      <p:sp>
        <p:nvSpPr>
          <p:cNvPr id="7172" name="TextovéPole 5"/>
          <p:cNvSpPr txBox="1">
            <a:spLocks noChangeArrowheads="1"/>
          </p:cNvSpPr>
          <p:nvPr/>
        </p:nvSpPr>
        <p:spPr bwMode="auto">
          <a:xfrm>
            <a:off x="539750" y="1700213"/>
            <a:ext cx="22860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b="1"/>
              <a:t>ostroúhlý</a:t>
            </a:r>
          </a:p>
        </p:txBody>
      </p:sp>
      <p:sp>
        <p:nvSpPr>
          <p:cNvPr id="7174" name="TextovéPole 7"/>
          <p:cNvSpPr txBox="1">
            <a:spLocks noChangeArrowheads="1"/>
          </p:cNvSpPr>
          <p:nvPr/>
        </p:nvSpPr>
        <p:spPr bwMode="auto">
          <a:xfrm>
            <a:off x="3492500" y="4797425"/>
            <a:ext cx="26638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6 Pravoúhlý </a:t>
            </a:r>
            <a:r>
              <a:rPr lang="cs-CZ" sz="1200" i="1" dirty="0" smtClean="0"/>
              <a:t>trojúhelník</a:t>
            </a:r>
            <a:endParaRPr lang="cs-CZ" sz="1200" i="1" dirty="0"/>
          </a:p>
        </p:txBody>
      </p:sp>
      <p:sp>
        <p:nvSpPr>
          <p:cNvPr id="7175" name="TextovéPole 8"/>
          <p:cNvSpPr txBox="1">
            <a:spLocks noChangeArrowheads="1"/>
          </p:cNvSpPr>
          <p:nvPr/>
        </p:nvSpPr>
        <p:spPr bwMode="auto">
          <a:xfrm>
            <a:off x="2987675" y="1700213"/>
            <a:ext cx="250031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b="1"/>
              <a:t>pravoúhlý</a:t>
            </a:r>
          </a:p>
        </p:txBody>
      </p:sp>
      <p:sp>
        <p:nvSpPr>
          <p:cNvPr id="7177" name="TextovéPole 10"/>
          <p:cNvSpPr txBox="1">
            <a:spLocks noChangeArrowheads="1"/>
          </p:cNvSpPr>
          <p:nvPr/>
        </p:nvSpPr>
        <p:spPr bwMode="auto">
          <a:xfrm>
            <a:off x="6443663" y="4797425"/>
            <a:ext cx="223279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7 Tupoúhlý </a:t>
            </a:r>
            <a:r>
              <a:rPr lang="cs-CZ" sz="1200" i="1" dirty="0" smtClean="0"/>
              <a:t>trojúhelník</a:t>
            </a:r>
            <a:endParaRPr lang="cs-CZ" sz="1200" i="1" dirty="0"/>
          </a:p>
        </p:txBody>
      </p:sp>
      <p:sp>
        <p:nvSpPr>
          <p:cNvPr id="7178" name="TextovéPole 11"/>
          <p:cNvSpPr txBox="1">
            <a:spLocks noChangeArrowheads="1"/>
          </p:cNvSpPr>
          <p:nvPr/>
        </p:nvSpPr>
        <p:spPr bwMode="auto">
          <a:xfrm>
            <a:off x="6011863" y="1628775"/>
            <a:ext cx="194468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b="1"/>
              <a:t>tupoúhlý</a:t>
            </a:r>
          </a:p>
        </p:txBody>
      </p:sp>
      <p:sp>
        <p:nvSpPr>
          <p:cNvPr id="3" name="Volný tvar 2"/>
          <p:cNvSpPr/>
          <p:nvPr/>
        </p:nvSpPr>
        <p:spPr>
          <a:xfrm>
            <a:off x="447675" y="2333625"/>
            <a:ext cx="2971800" cy="2305050"/>
          </a:xfrm>
          <a:custGeom>
            <a:avLst/>
            <a:gdLst>
              <a:gd name="connsiteX0" fmla="*/ 952500 w 2971800"/>
              <a:gd name="connsiteY0" fmla="*/ 0 h 2305050"/>
              <a:gd name="connsiteX1" fmla="*/ 0 w 2971800"/>
              <a:gd name="connsiteY1" fmla="*/ 2305050 h 2305050"/>
              <a:gd name="connsiteX2" fmla="*/ 2971800 w 2971800"/>
              <a:gd name="connsiteY2" fmla="*/ 2305050 h 2305050"/>
              <a:gd name="connsiteX3" fmla="*/ 952500 w 2971800"/>
              <a:gd name="connsiteY3" fmla="*/ 0 h 2305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1800" h="2305050">
                <a:moveTo>
                  <a:pt x="952500" y="0"/>
                </a:moveTo>
                <a:lnTo>
                  <a:pt x="0" y="2305050"/>
                </a:lnTo>
                <a:lnTo>
                  <a:pt x="2971800" y="2305050"/>
                </a:lnTo>
                <a:lnTo>
                  <a:pt x="952500" y="0"/>
                </a:ln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>
            <a:off x="3779912" y="2333625"/>
            <a:ext cx="2231951" cy="2305050"/>
          </a:xfrm>
          <a:prstGeom prst="rtTriangl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6435700" y="2309639"/>
            <a:ext cx="2195512" cy="2329036"/>
          </a:xfrm>
          <a:custGeom>
            <a:avLst/>
            <a:gdLst>
              <a:gd name="connsiteX0" fmla="*/ 0 w 2095500"/>
              <a:gd name="connsiteY0" fmla="*/ 0 h 2228850"/>
              <a:gd name="connsiteX1" fmla="*/ 723900 w 2095500"/>
              <a:gd name="connsiteY1" fmla="*/ 2228850 h 2228850"/>
              <a:gd name="connsiteX2" fmla="*/ 2095500 w 2095500"/>
              <a:gd name="connsiteY2" fmla="*/ 2228850 h 2228850"/>
              <a:gd name="connsiteX3" fmla="*/ 0 w 2095500"/>
              <a:gd name="connsiteY3" fmla="*/ 0 h 222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95500" h="2228850">
                <a:moveTo>
                  <a:pt x="0" y="0"/>
                </a:moveTo>
                <a:lnTo>
                  <a:pt x="723900" y="2228850"/>
                </a:lnTo>
                <a:lnTo>
                  <a:pt x="2095500" y="2228850"/>
                </a:lnTo>
                <a:lnTo>
                  <a:pt x="0" y="0"/>
                </a:ln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seč 6"/>
          <p:cNvSpPr/>
          <p:nvPr/>
        </p:nvSpPr>
        <p:spPr>
          <a:xfrm>
            <a:off x="788120" y="1721557"/>
            <a:ext cx="1224136" cy="1224136"/>
          </a:xfrm>
          <a:prstGeom prst="pie">
            <a:avLst>
              <a:gd name="adj1" fmla="val 2928295"/>
              <a:gd name="adj2" fmla="val 6722476"/>
            </a:avLst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Výseč 16"/>
          <p:cNvSpPr/>
          <p:nvPr/>
        </p:nvSpPr>
        <p:spPr>
          <a:xfrm rot="14699269">
            <a:off x="-167984" y="4026608"/>
            <a:ext cx="1224136" cy="1224136"/>
          </a:xfrm>
          <a:prstGeom prst="pie">
            <a:avLst>
              <a:gd name="adj1" fmla="val 2846009"/>
              <a:gd name="adj2" fmla="val 6906003"/>
            </a:avLst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seč 17"/>
          <p:cNvSpPr/>
          <p:nvPr/>
        </p:nvSpPr>
        <p:spPr>
          <a:xfrm rot="7949398">
            <a:off x="2465215" y="3674891"/>
            <a:ext cx="1927570" cy="1927570"/>
          </a:xfrm>
          <a:prstGeom prst="pie">
            <a:avLst>
              <a:gd name="adj1" fmla="val 2826361"/>
              <a:gd name="adj2" fmla="val 5777140"/>
            </a:avLst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2945693"/>
            <a:ext cx="726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&lt;90</a:t>
            </a:r>
            <a:r>
              <a:rPr lang="cs-CZ" dirty="0" smtClean="0">
                <a:latin typeface="Arial"/>
                <a:cs typeface="Arial"/>
              </a:rPr>
              <a:t>°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4755" y="4005064"/>
            <a:ext cx="726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&lt;90</a:t>
            </a:r>
            <a:r>
              <a:rPr lang="cs-CZ" dirty="0" smtClean="0">
                <a:latin typeface="Arial"/>
                <a:cs typeface="Arial"/>
              </a:rPr>
              <a:t>°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984375" y="4005064"/>
            <a:ext cx="726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&lt;90</a:t>
            </a:r>
            <a:r>
              <a:rPr lang="cs-CZ" dirty="0" smtClean="0">
                <a:latin typeface="Arial"/>
                <a:cs typeface="Arial"/>
              </a:rPr>
              <a:t>°</a:t>
            </a:r>
            <a:endParaRPr lang="cs-CZ" dirty="0"/>
          </a:p>
        </p:txBody>
      </p:sp>
      <p:sp>
        <p:nvSpPr>
          <p:cNvPr id="10" name="Výseč 9"/>
          <p:cNvSpPr/>
          <p:nvPr/>
        </p:nvSpPr>
        <p:spPr>
          <a:xfrm rot="16200000">
            <a:off x="3240865" y="4026421"/>
            <a:ext cx="1081587" cy="1224507"/>
          </a:xfrm>
          <a:prstGeom prst="pie">
            <a:avLst>
              <a:gd name="adj1" fmla="val 0"/>
              <a:gd name="adj2" fmla="val 5436206"/>
            </a:avLst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892163" y="4188926"/>
            <a:ext cx="726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∙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106594" y="4202859"/>
            <a:ext cx="726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&gt;90</a:t>
            </a:r>
            <a:r>
              <a:rPr lang="cs-CZ" dirty="0" smtClean="0">
                <a:latin typeface="Arial"/>
                <a:cs typeface="Arial"/>
              </a:rPr>
              <a:t>°</a:t>
            </a:r>
            <a:endParaRPr lang="cs-CZ" dirty="0"/>
          </a:p>
        </p:txBody>
      </p:sp>
      <p:sp>
        <p:nvSpPr>
          <p:cNvPr id="27" name="Výseč 26"/>
          <p:cNvSpPr/>
          <p:nvPr/>
        </p:nvSpPr>
        <p:spPr>
          <a:xfrm rot="16200000">
            <a:off x="6659684" y="4026420"/>
            <a:ext cx="1081587" cy="1224507"/>
          </a:xfrm>
          <a:prstGeom prst="pie">
            <a:avLst>
              <a:gd name="adj1" fmla="val 20513879"/>
              <a:gd name="adj2" fmla="val 5436206"/>
            </a:avLst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202437" y="3913213"/>
            <a:ext cx="726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90</a:t>
            </a:r>
            <a:r>
              <a:rPr lang="cs-CZ" dirty="0" smtClean="0">
                <a:latin typeface="Arial"/>
                <a:cs typeface="Arial"/>
              </a:rPr>
              <a:t>°</a:t>
            </a:r>
            <a:endParaRPr lang="cs-CZ" dirty="0"/>
          </a:p>
        </p:txBody>
      </p:sp>
      <p:sp>
        <p:nvSpPr>
          <p:cNvPr id="22" name="Nadpis 1"/>
          <p:cNvSpPr txBox="1">
            <a:spLocks/>
          </p:cNvSpPr>
          <p:nvPr/>
        </p:nvSpPr>
        <p:spPr bwMode="auto">
          <a:xfrm>
            <a:off x="444084" y="222213"/>
            <a:ext cx="8229600" cy="79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Druhy trojúhelníků – podle úhlů</a:t>
            </a:r>
            <a:endParaRPr lang="cs-CZ" sz="3200" b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922337"/>
          </a:xfrm>
        </p:spPr>
        <p:txBody>
          <a:bodyPr anchor="b"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Výšky trojúhelníku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1341438"/>
            <a:ext cx="8201025" cy="4760912"/>
          </a:xfrm>
        </p:spPr>
        <p:txBody>
          <a:bodyPr/>
          <a:lstStyle/>
          <a:p>
            <a:pPr marL="273050" indent="-273050"/>
            <a:r>
              <a:rPr lang="cs-CZ" sz="2800" b="1" dirty="0" smtClean="0">
                <a:latin typeface="Arial" charset="0"/>
              </a:rPr>
              <a:t>Výška je úsečka, jejímiž krajními body jsou vrchol trojúhelníku a pata kolmice vedené tímto vrcholem na protější stranu</a:t>
            </a:r>
          </a:p>
          <a:p>
            <a:pPr marL="273050" indent="-273050">
              <a:buFont typeface="Arial" charset="0"/>
              <a:buNone/>
            </a:pPr>
            <a:endParaRPr lang="cs-CZ" sz="2800" b="1" dirty="0" smtClean="0">
              <a:latin typeface="Arial" charset="0"/>
            </a:endParaRPr>
          </a:p>
          <a:p>
            <a:pPr marL="273050" indent="-273050"/>
            <a:r>
              <a:rPr lang="cs-CZ" sz="2800" b="1" dirty="0" smtClean="0">
                <a:latin typeface="Arial" charset="0"/>
              </a:rPr>
              <a:t>Průsečík výšky s příslušnou stranou se nazývá </a:t>
            </a:r>
            <a:r>
              <a:rPr lang="cs-CZ" sz="2800" b="1" dirty="0" smtClean="0">
                <a:solidFill>
                  <a:srgbClr val="33CC33"/>
                </a:solidFill>
                <a:latin typeface="Arial" charset="0"/>
              </a:rPr>
              <a:t>pata výšky</a:t>
            </a:r>
          </a:p>
          <a:p>
            <a:pPr marL="273050" indent="-273050">
              <a:buFont typeface="Arial" charset="0"/>
              <a:buNone/>
            </a:pPr>
            <a:endParaRPr lang="cs-CZ" sz="2800" b="1" dirty="0" smtClean="0">
              <a:solidFill>
                <a:srgbClr val="33CC33"/>
              </a:solidFill>
              <a:latin typeface="Arial" charset="0"/>
            </a:endParaRPr>
          </a:p>
          <a:p>
            <a:pPr marL="273050" indent="-273050"/>
            <a:r>
              <a:rPr lang="cs-CZ" sz="2800" b="1" dirty="0" smtClean="0">
                <a:latin typeface="Arial" charset="0"/>
              </a:rPr>
              <a:t>Přímky, na nichž leží výšky, se protínají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>
                <a:latin typeface="Arial" charset="0"/>
              </a:rPr>
              <a:t> </a:t>
            </a:r>
            <a:r>
              <a:rPr lang="cs-CZ" sz="2800" b="1" dirty="0" smtClean="0">
                <a:latin typeface="Arial" charset="0"/>
              </a:rPr>
              <a:t> v jednom bodě, který se nazývá </a:t>
            </a:r>
            <a:r>
              <a:rPr lang="cs-CZ" sz="2800" b="1" dirty="0" smtClean="0">
                <a:solidFill>
                  <a:srgbClr val="33CC33"/>
                </a:solidFill>
                <a:latin typeface="Arial" charset="0"/>
              </a:rPr>
              <a:t>ortocentrum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TextovéPole 4"/>
          <p:cNvSpPr txBox="1">
            <a:spLocks noChangeArrowheads="1"/>
          </p:cNvSpPr>
          <p:nvPr/>
        </p:nvSpPr>
        <p:spPr bwMode="auto">
          <a:xfrm>
            <a:off x="5868144" y="5733256"/>
            <a:ext cx="2566988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8 Výšky </a:t>
            </a:r>
            <a:r>
              <a:rPr lang="cs-CZ" sz="1200" i="1" dirty="0" smtClean="0"/>
              <a:t>trojúhelníku</a:t>
            </a:r>
            <a:endParaRPr lang="cs-CZ" sz="1200" i="1" dirty="0">
              <a:latin typeface="Georgia" pitchFamily="18" charset="0"/>
            </a:endParaRPr>
          </a:p>
        </p:txBody>
      </p:sp>
      <p:sp>
        <p:nvSpPr>
          <p:cNvPr id="9220" name="TextovéPole 5"/>
          <p:cNvSpPr txBox="1">
            <a:spLocks noChangeArrowheads="1"/>
          </p:cNvSpPr>
          <p:nvPr/>
        </p:nvSpPr>
        <p:spPr bwMode="auto">
          <a:xfrm>
            <a:off x="2214563" y="692150"/>
            <a:ext cx="4500562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800" b="1">
                <a:solidFill>
                  <a:schemeClr val="hlink"/>
                </a:solidFill>
              </a:rPr>
              <a:t>Výšky trojúhelníku</a:t>
            </a:r>
          </a:p>
        </p:txBody>
      </p:sp>
      <p:sp>
        <p:nvSpPr>
          <p:cNvPr id="2" name="Volný tvar 1"/>
          <p:cNvSpPr/>
          <p:nvPr/>
        </p:nvSpPr>
        <p:spPr>
          <a:xfrm>
            <a:off x="724619" y="1846053"/>
            <a:ext cx="2846717" cy="3019245"/>
          </a:xfrm>
          <a:custGeom>
            <a:avLst/>
            <a:gdLst>
              <a:gd name="connsiteX0" fmla="*/ 0 w 2846717"/>
              <a:gd name="connsiteY0" fmla="*/ 3019245 h 3019245"/>
              <a:gd name="connsiteX1" fmla="*/ 1932317 w 2846717"/>
              <a:gd name="connsiteY1" fmla="*/ 0 h 3019245"/>
              <a:gd name="connsiteX2" fmla="*/ 2846717 w 2846717"/>
              <a:gd name="connsiteY2" fmla="*/ 3019245 h 3019245"/>
              <a:gd name="connsiteX3" fmla="*/ 0 w 2846717"/>
              <a:gd name="connsiteY3" fmla="*/ 3019245 h 301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46717" h="3019245">
                <a:moveTo>
                  <a:pt x="0" y="3019245"/>
                </a:moveTo>
                <a:lnTo>
                  <a:pt x="1932317" y="0"/>
                </a:lnTo>
                <a:lnTo>
                  <a:pt x="2846717" y="3019245"/>
                </a:lnTo>
                <a:lnTo>
                  <a:pt x="0" y="3019245"/>
                </a:lnTo>
                <a:close/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>
            <a:endCxn id="2" idx="1"/>
          </p:cNvCxnSpPr>
          <p:nvPr/>
        </p:nvCxnSpPr>
        <p:spPr>
          <a:xfrm flipV="1">
            <a:off x="2627784" y="1846053"/>
            <a:ext cx="29152" cy="30192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>
            <a:endCxn id="2" idx="0"/>
          </p:cNvCxnSpPr>
          <p:nvPr/>
        </p:nvCxnSpPr>
        <p:spPr>
          <a:xfrm flipH="1">
            <a:off x="724619" y="3968832"/>
            <a:ext cx="2574936" cy="8964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Výseč 6"/>
          <p:cNvSpPr/>
          <p:nvPr/>
        </p:nvSpPr>
        <p:spPr>
          <a:xfrm rot="15120004">
            <a:off x="2944802" y="3614079"/>
            <a:ext cx="709506" cy="709506"/>
          </a:xfrm>
          <a:prstGeom prst="pie">
            <a:avLst>
              <a:gd name="adj1" fmla="val 10856750"/>
              <a:gd name="adj2" fmla="val 16088152"/>
            </a:avLst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Výseč 8"/>
          <p:cNvSpPr/>
          <p:nvPr/>
        </p:nvSpPr>
        <p:spPr>
          <a:xfrm rot="7443621">
            <a:off x="1265073" y="3141200"/>
            <a:ext cx="709200" cy="709200"/>
          </a:xfrm>
          <a:prstGeom prst="pie">
            <a:avLst>
              <a:gd name="adj1" fmla="val 10600836"/>
              <a:gd name="adj2" fmla="val 16200000"/>
            </a:avLst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Výseč 12"/>
          <p:cNvSpPr/>
          <p:nvPr/>
        </p:nvSpPr>
        <p:spPr>
          <a:xfrm>
            <a:off x="2273184" y="4510698"/>
            <a:ext cx="709200" cy="709200"/>
          </a:xfrm>
          <a:prstGeom prst="pie">
            <a:avLst>
              <a:gd name="adj1" fmla="val 10873127"/>
              <a:gd name="adj2" fmla="val 16200000"/>
            </a:avLst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1" name="Přímá spojnice 10"/>
          <p:cNvCxnSpPr>
            <a:endCxn id="2" idx="2"/>
          </p:cNvCxnSpPr>
          <p:nvPr/>
        </p:nvCxnSpPr>
        <p:spPr>
          <a:xfrm>
            <a:off x="1619672" y="3495800"/>
            <a:ext cx="1951664" cy="13694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744932" y="1556792"/>
            <a:ext cx="474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C</a:t>
            </a:r>
            <a:endParaRPr lang="cs-CZ" sz="2400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08976" y="3718884"/>
            <a:ext cx="730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P</a:t>
            </a:r>
            <a:r>
              <a:rPr lang="cs-CZ" sz="2400" i="1" baseline="-25000" dirty="0" smtClean="0"/>
              <a:t>a</a:t>
            </a:r>
            <a:endParaRPr lang="cs-CZ" sz="2400" i="1" baseline="-25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9715" y="4758723"/>
            <a:ext cx="474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A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91295" y="4759622"/>
            <a:ext cx="474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B</a:t>
            </a:r>
            <a:endParaRPr lang="cs-CZ" sz="2400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43608" y="3124842"/>
            <a:ext cx="730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/>
              <a:t>P</a:t>
            </a:r>
            <a:r>
              <a:rPr lang="cs-CZ" sz="2400" i="1" baseline="-25000" dirty="0" err="1" smtClean="0"/>
              <a:t>b</a:t>
            </a:r>
            <a:endParaRPr lang="cs-CZ" sz="2400" i="1" baseline="-25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488860" y="4865298"/>
            <a:ext cx="730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/>
              <a:t>P</a:t>
            </a:r>
            <a:r>
              <a:rPr lang="cs-CZ" sz="2400" i="1" baseline="-25000" dirty="0" err="1" smtClean="0"/>
              <a:t>c</a:t>
            </a:r>
            <a:endParaRPr lang="cs-CZ" sz="2400" i="1" baseline="-25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95504" y="3124841"/>
            <a:ext cx="474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/>
              <a:t>v</a:t>
            </a:r>
            <a:r>
              <a:rPr lang="cs-CZ" sz="2400" i="1" baseline="-25000" dirty="0" err="1" smtClean="0"/>
              <a:t>c</a:t>
            </a:r>
            <a:endParaRPr lang="cs-CZ" sz="2400" i="1" baseline="-25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627784" y="3720963"/>
            <a:ext cx="474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V</a:t>
            </a:r>
            <a:endParaRPr lang="cs-CZ" sz="2400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134217" y="3521817"/>
            <a:ext cx="474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/>
              <a:t>v</a:t>
            </a:r>
            <a:r>
              <a:rPr lang="cs-CZ" sz="2400" i="1" baseline="-25000" dirty="0" err="1" smtClean="0"/>
              <a:t>b</a:t>
            </a:r>
            <a:endParaRPr lang="cs-CZ" sz="2400" i="1" baseline="-25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525333" y="4005064"/>
            <a:ext cx="474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/>
              <a:t>v</a:t>
            </a:r>
            <a:r>
              <a:rPr lang="cs-CZ" sz="2400" i="1" baseline="-25000" dirty="0" err="1" smtClean="0"/>
              <a:t>a</a:t>
            </a:r>
            <a:endParaRPr lang="cs-CZ" sz="2400" i="1" baseline="-25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78992" y="3988167"/>
            <a:ext cx="337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∙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379248" y="4527034"/>
            <a:ext cx="337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∙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708984" y="3292472"/>
            <a:ext cx="337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∙</a:t>
            </a:r>
            <a:endParaRPr lang="cs-CZ" b="1" dirty="0"/>
          </a:p>
        </p:txBody>
      </p:sp>
      <p:sp>
        <p:nvSpPr>
          <p:cNvPr id="9216" name="TextovéPole 9215"/>
          <p:cNvSpPr txBox="1"/>
          <p:nvPr/>
        </p:nvSpPr>
        <p:spPr>
          <a:xfrm>
            <a:off x="4690716" y="3664969"/>
            <a:ext cx="3744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výšky… </a:t>
            </a:r>
            <a:r>
              <a:rPr lang="cs-CZ" sz="2400" i="1" dirty="0" err="1" smtClean="0"/>
              <a:t>v</a:t>
            </a:r>
            <a:r>
              <a:rPr lang="cs-CZ" sz="2400" i="1" baseline="-25000" dirty="0" err="1" smtClean="0"/>
              <a:t>a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v</a:t>
            </a:r>
            <a:r>
              <a:rPr lang="cs-CZ" sz="2400" i="1" baseline="-25000" dirty="0" err="1" smtClean="0"/>
              <a:t>b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v</a:t>
            </a:r>
            <a:r>
              <a:rPr lang="cs-CZ" sz="2400" i="1" baseline="-25000" dirty="0" err="1" smtClean="0"/>
              <a:t>c</a:t>
            </a:r>
            <a:endParaRPr lang="cs-CZ" sz="2400" i="1" baseline="-25000" dirty="0" smtClean="0"/>
          </a:p>
          <a:p>
            <a:r>
              <a:rPr lang="cs-CZ" sz="2400" i="1" dirty="0" smtClean="0"/>
              <a:t>paty výšek… P</a:t>
            </a:r>
            <a:r>
              <a:rPr lang="cs-CZ" sz="2400" i="1" baseline="-25000" dirty="0" smtClean="0"/>
              <a:t>a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P</a:t>
            </a:r>
            <a:r>
              <a:rPr lang="cs-CZ" sz="2400" i="1" baseline="-25000" dirty="0" err="1" smtClean="0"/>
              <a:t>b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P</a:t>
            </a:r>
            <a:r>
              <a:rPr lang="cs-CZ" sz="2400" i="1" baseline="-25000" dirty="0" err="1" smtClean="0"/>
              <a:t>c</a:t>
            </a:r>
            <a:endParaRPr lang="cs-CZ" sz="2400" i="1" baseline="-25000" dirty="0" smtClean="0"/>
          </a:p>
          <a:p>
            <a:r>
              <a:rPr lang="cs-CZ" sz="2400" i="1" dirty="0" smtClean="0"/>
              <a:t>ortocentrum… V 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789344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850900"/>
          </a:xfrm>
        </p:spPr>
        <p:txBody>
          <a:bodyPr anchor="b"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Těžnice trojúhelníku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67544" y="1268760"/>
            <a:ext cx="8201025" cy="4824412"/>
          </a:xfrm>
        </p:spPr>
        <p:txBody>
          <a:bodyPr>
            <a:normAutofit lnSpcReduction="10000"/>
          </a:bodyPr>
          <a:lstStyle/>
          <a:p>
            <a:pPr marL="273050" indent="-273050">
              <a:lnSpc>
                <a:spcPct val="90000"/>
              </a:lnSpc>
              <a:defRPr/>
            </a:pPr>
            <a:r>
              <a:rPr lang="cs-CZ" sz="2800" b="1" dirty="0" smtClean="0">
                <a:latin typeface="Arial" charset="0"/>
              </a:rPr>
              <a:t>Těžnice je úsečka, jejímiž krajními body jsou střed strany a protilehlý vrchol trojúhelníku</a:t>
            </a:r>
          </a:p>
          <a:p>
            <a:pPr marL="273050" indent="-273050">
              <a:lnSpc>
                <a:spcPct val="90000"/>
              </a:lnSpc>
              <a:buFont typeface="Arial" charset="0"/>
              <a:buNone/>
              <a:defRPr/>
            </a:pPr>
            <a:endParaRPr lang="cs-CZ" sz="2800" b="1" dirty="0" smtClean="0">
              <a:latin typeface="Arial" charset="0"/>
            </a:endParaRPr>
          </a:p>
          <a:p>
            <a:pPr marL="273050" indent="-273050">
              <a:lnSpc>
                <a:spcPct val="90000"/>
              </a:lnSpc>
              <a:defRPr/>
            </a:pPr>
            <a:r>
              <a:rPr lang="cs-CZ" sz="2800" b="1" dirty="0" smtClean="0">
                <a:latin typeface="Arial" charset="0"/>
              </a:rPr>
              <a:t>Těžnice se protínají v jednom bodě, který se nazývá </a:t>
            </a:r>
            <a:r>
              <a:rPr lang="cs-CZ" sz="2800" b="1" dirty="0" smtClean="0">
                <a:solidFill>
                  <a:srgbClr val="33CC33"/>
                </a:solidFill>
                <a:latin typeface="Arial" charset="0"/>
              </a:rPr>
              <a:t>těžiště</a:t>
            </a:r>
          </a:p>
          <a:p>
            <a:pPr marL="273050" indent="-273050">
              <a:lnSpc>
                <a:spcPct val="90000"/>
              </a:lnSpc>
              <a:buFont typeface="Arial" charset="0"/>
              <a:buNone/>
              <a:defRPr/>
            </a:pPr>
            <a:endParaRPr lang="cs-CZ" sz="2800" b="1" dirty="0" smtClean="0">
              <a:solidFill>
                <a:srgbClr val="33CC33"/>
              </a:solidFill>
              <a:latin typeface="Arial" charset="0"/>
            </a:endParaRPr>
          </a:p>
          <a:p>
            <a:pPr marL="273050" indent="-273050">
              <a:lnSpc>
                <a:spcPct val="90000"/>
              </a:lnSpc>
              <a:defRPr/>
            </a:pPr>
            <a:r>
              <a:rPr lang="cs-CZ" sz="2800" b="1" dirty="0" smtClean="0">
                <a:latin typeface="Arial" charset="0"/>
              </a:rPr>
              <a:t>Těžiště rozděluje každou těžnici na dva díly</a:t>
            </a:r>
          </a:p>
          <a:p>
            <a:pPr marL="273050" indent="-273050">
              <a:lnSpc>
                <a:spcPct val="90000"/>
              </a:lnSpc>
              <a:buFont typeface="Arial" charset="0"/>
              <a:buNone/>
              <a:defRPr/>
            </a:pPr>
            <a:r>
              <a:rPr lang="cs-CZ" sz="2800" b="1" dirty="0" smtClean="0">
                <a:latin typeface="Arial" charset="0"/>
              </a:rPr>
              <a:t>   </a:t>
            </a:r>
            <a:r>
              <a:rPr lang="cs-CZ" sz="2800" b="1" dirty="0" smtClean="0">
                <a:solidFill>
                  <a:srgbClr val="33CC33"/>
                </a:solidFill>
                <a:latin typeface="Arial" charset="0"/>
              </a:rPr>
              <a:t>v poměru 2 : 1</a:t>
            </a:r>
          </a:p>
          <a:p>
            <a:pPr marL="273050" indent="-273050">
              <a:lnSpc>
                <a:spcPct val="90000"/>
              </a:lnSpc>
              <a:buFont typeface="Arial" charset="0"/>
              <a:buNone/>
              <a:defRPr/>
            </a:pPr>
            <a:endParaRPr lang="cs-CZ" sz="2800" b="1" dirty="0" smtClean="0">
              <a:solidFill>
                <a:schemeClr val="folHlink"/>
              </a:solidFill>
              <a:latin typeface="Arial" charset="0"/>
            </a:endParaRPr>
          </a:p>
          <a:p>
            <a:pPr marL="273050" indent="-273050">
              <a:lnSpc>
                <a:spcPct val="90000"/>
              </a:lnSpc>
              <a:defRPr/>
            </a:pPr>
            <a:r>
              <a:rPr lang="cs-CZ" sz="2800" b="1" dirty="0" smtClean="0">
                <a:latin typeface="Arial" charset="0"/>
              </a:rPr>
              <a:t>Každá těžnice rozděluje trojúhelník na dva díly se stejným obsahem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TextovéPole 4"/>
          <p:cNvSpPr txBox="1">
            <a:spLocks noChangeArrowheads="1"/>
          </p:cNvSpPr>
          <p:nvPr/>
        </p:nvSpPr>
        <p:spPr bwMode="auto">
          <a:xfrm>
            <a:off x="1691680" y="5648262"/>
            <a:ext cx="66436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9 Těžnice </a:t>
            </a:r>
            <a:r>
              <a:rPr lang="cs-CZ" sz="1200" i="1" dirty="0" smtClean="0"/>
              <a:t>trojúhelníku</a:t>
            </a:r>
            <a:endParaRPr lang="cs-CZ" sz="1200" i="1" dirty="0"/>
          </a:p>
        </p:txBody>
      </p:sp>
      <p:sp>
        <p:nvSpPr>
          <p:cNvPr id="11268" name="TextovéPole 5"/>
          <p:cNvSpPr txBox="1">
            <a:spLocks noChangeArrowheads="1"/>
          </p:cNvSpPr>
          <p:nvPr/>
        </p:nvSpPr>
        <p:spPr bwMode="auto">
          <a:xfrm>
            <a:off x="1547813" y="692150"/>
            <a:ext cx="55721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800" b="1">
                <a:solidFill>
                  <a:schemeClr val="hlink"/>
                </a:solidFill>
              </a:rPr>
              <a:t>Těžnice trojúhelníku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827584" y="4713453"/>
            <a:ext cx="41044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827584" y="1484784"/>
            <a:ext cx="2808312" cy="32274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635896" y="1484784"/>
            <a:ext cx="1296144" cy="3227437"/>
          </a:xfrm>
          <a:prstGeom prst="straightConnector1">
            <a:avLst/>
          </a:prstGeom>
          <a:ln w="28575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879812" y="1484784"/>
            <a:ext cx="756084" cy="32274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827584" y="3098502"/>
            <a:ext cx="3456384" cy="16137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2231741" y="3098503"/>
            <a:ext cx="2700299" cy="16137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67544" y="465313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34853" y="323322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T</a:t>
            </a:r>
            <a:endParaRPr lang="cs-CZ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31131" y="471345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S</a:t>
            </a:r>
            <a:r>
              <a:rPr lang="cs-CZ" i="1" baseline="-25000" dirty="0" err="1" smtClean="0"/>
              <a:t>c</a:t>
            </a:r>
            <a:endParaRPr lang="cs-CZ" i="1" baseline="-25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66376" y="463917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</a:t>
            </a:r>
            <a:endParaRPr lang="cs-CZ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38909" y="122723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C</a:t>
            </a:r>
            <a:endParaRPr lang="cs-CZ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19514" y="40770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t</a:t>
            </a:r>
            <a:r>
              <a:rPr lang="cs-CZ" i="1" baseline="-25000" dirty="0" err="1" smtClean="0"/>
              <a:t>c</a:t>
            </a:r>
            <a:endParaRPr lang="cs-CZ" i="1" baseline="-25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27984" y="311551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S</a:t>
            </a:r>
            <a:r>
              <a:rPr lang="cs-CZ" i="1" baseline="-25000" dirty="0" err="1" smtClean="0"/>
              <a:t>c</a:t>
            </a:r>
            <a:endParaRPr lang="cs-CZ" i="1" baseline="-25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79712" y="264402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S</a:t>
            </a:r>
            <a:r>
              <a:rPr lang="cs-CZ" i="1" baseline="-25000" dirty="0" err="1"/>
              <a:t>b</a:t>
            </a:r>
            <a:endParaRPr lang="cs-CZ" i="1" baseline="-25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598514" y="330018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t</a:t>
            </a:r>
            <a:r>
              <a:rPr lang="cs-CZ" i="1" baseline="-25000" dirty="0"/>
              <a:t>a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564288" y="305128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t</a:t>
            </a:r>
            <a:r>
              <a:rPr lang="cs-CZ" i="1" baseline="-25000" dirty="0" err="1" smtClean="0"/>
              <a:t>b</a:t>
            </a:r>
            <a:endParaRPr lang="cs-CZ" i="1" baseline="-25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375756" y="228271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</a:t>
            </a:r>
            <a:endParaRPr lang="cs-CZ" i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081847" y="234888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506893" y="462916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c</a:t>
            </a:r>
            <a:endParaRPr lang="cs-CZ" i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724128" y="3098502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těžnice… </a:t>
            </a:r>
            <a:r>
              <a:rPr lang="cs-CZ" i="1" dirty="0" smtClean="0"/>
              <a:t>t</a:t>
            </a:r>
            <a:r>
              <a:rPr lang="cs-CZ" i="1" baseline="-25000" dirty="0" smtClean="0"/>
              <a:t>a</a:t>
            </a:r>
            <a:r>
              <a:rPr lang="cs-CZ" dirty="0" smtClean="0"/>
              <a:t>, </a:t>
            </a:r>
            <a:r>
              <a:rPr lang="cs-CZ" i="1" dirty="0" err="1" smtClean="0"/>
              <a:t>t</a:t>
            </a:r>
            <a:r>
              <a:rPr lang="cs-CZ" i="1" baseline="-25000" dirty="0" err="1" smtClean="0"/>
              <a:t>b</a:t>
            </a:r>
            <a:r>
              <a:rPr lang="cs-CZ" dirty="0" smtClean="0"/>
              <a:t>, </a:t>
            </a:r>
            <a:r>
              <a:rPr lang="cs-CZ" i="1" dirty="0" err="1" smtClean="0"/>
              <a:t>t</a:t>
            </a:r>
            <a:r>
              <a:rPr lang="cs-CZ" i="1" baseline="-25000" dirty="0" err="1" smtClean="0"/>
              <a:t>c</a:t>
            </a:r>
            <a:endParaRPr lang="cs-CZ" i="1" baseline="-25000" dirty="0" smtClean="0"/>
          </a:p>
          <a:p>
            <a:r>
              <a:rPr lang="cs-CZ" dirty="0" smtClean="0"/>
              <a:t>středy stran… </a:t>
            </a:r>
            <a:r>
              <a:rPr lang="cs-CZ" i="1" dirty="0" err="1" smtClean="0"/>
              <a:t>S</a:t>
            </a:r>
            <a:r>
              <a:rPr lang="cs-CZ" i="1" baseline="-25000" dirty="0" err="1" smtClean="0"/>
              <a:t>a</a:t>
            </a:r>
            <a:r>
              <a:rPr lang="cs-CZ" dirty="0" smtClean="0"/>
              <a:t>, </a:t>
            </a:r>
            <a:r>
              <a:rPr lang="cs-CZ" i="1" dirty="0" err="1" smtClean="0"/>
              <a:t>S</a:t>
            </a:r>
            <a:r>
              <a:rPr lang="cs-CZ" i="1" baseline="-25000" dirty="0" err="1" smtClean="0"/>
              <a:t>b</a:t>
            </a:r>
            <a:r>
              <a:rPr lang="cs-CZ" dirty="0" smtClean="0"/>
              <a:t>, </a:t>
            </a:r>
            <a:r>
              <a:rPr lang="cs-CZ" i="1" dirty="0" err="1" smtClean="0"/>
              <a:t>S</a:t>
            </a:r>
            <a:r>
              <a:rPr lang="cs-CZ" i="1" baseline="-25000" dirty="0" err="1" smtClean="0"/>
              <a:t>c</a:t>
            </a:r>
            <a:endParaRPr lang="cs-CZ" i="1" baseline="-25000" dirty="0" smtClean="0"/>
          </a:p>
          <a:p>
            <a:r>
              <a:rPr lang="cs-CZ" dirty="0" smtClean="0"/>
              <a:t>těžiště…. </a:t>
            </a:r>
            <a:r>
              <a:rPr lang="cs-CZ" i="1" dirty="0" smtClean="0"/>
              <a:t>T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922337"/>
          </a:xfrm>
        </p:spPr>
        <p:txBody>
          <a:bodyPr anchor="b"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Kružnice opsaná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68313" y="1341438"/>
            <a:ext cx="8201025" cy="4498975"/>
          </a:xfrm>
        </p:spPr>
        <p:txBody>
          <a:bodyPr/>
          <a:lstStyle/>
          <a:p>
            <a:pPr marL="273050" indent="-273050"/>
            <a:r>
              <a:rPr lang="cs-CZ" sz="2800" b="1" smtClean="0">
                <a:latin typeface="Arial" charset="0"/>
              </a:rPr>
              <a:t>Kružnice, která prochází všemi vrcholy trojúhelníku. </a:t>
            </a:r>
          </a:p>
          <a:p>
            <a:pPr marL="273050" indent="-273050">
              <a:buFont typeface="Arial" charset="0"/>
              <a:buNone/>
            </a:pPr>
            <a:endParaRPr lang="cs-CZ" sz="2800" b="1" smtClean="0">
              <a:latin typeface="Arial" charset="0"/>
            </a:endParaRPr>
          </a:p>
          <a:p>
            <a:pPr marL="273050" indent="-273050"/>
            <a:r>
              <a:rPr lang="cs-CZ" sz="2800" b="1" smtClean="0">
                <a:solidFill>
                  <a:srgbClr val="33CC33"/>
                </a:solidFill>
                <a:latin typeface="Arial" charset="0"/>
              </a:rPr>
              <a:t>Střed kružnice</a:t>
            </a:r>
            <a:r>
              <a:rPr lang="cs-CZ" sz="2800" b="1" smtClean="0">
                <a:latin typeface="Arial" charset="0"/>
              </a:rPr>
              <a:t> opsané leží v průsečíku os stran</a:t>
            </a:r>
          </a:p>
          <a:p>
            <a:pPr marL="273050" indent="-273050">
              <a:buFont typeface="Arial" charset="0"/>
              <a:buNone/>
            </a:pPr>
            <a:endParaRPr lang="cs-CZ" sz="2800" b="1" smtClean="0">
              <a:latin typeface="Arial" charset="0"/>
            </a:endParaRPr>
          </a:p>
          <a:p>
            <a:pPr marL="273050" indent="-273050"/>
            <a:r>
              <a:rPr lang="cs-CZ" sz="2800" b="1" smtClean="0">
                <a:solidFill>
                  <a:srgbClr val="33CC33"/>
                </a:solidFill>
                <a:latin typeface="Arial" charset="0"/>
              </a:rPr>
              <a:t>Poloměr</a:t>
            </a:r>
            <a:r>
              <a:rPr lang="cs-CZ" sz="2800" b="1" smtClean="0">
                <a:latin typeface="Arial" charset="0"/>
              </a:rPr>
              <a:t> se rovná vzdálenosti středu od libovolného vrcholu</a:t>
            </a:r>
          </a:p>
          <a:p>
            <a:pPr marL="273050" indent="-273050"/>
            <a:endParaRPr lang="cs-CZ" sz="2800" b="1" smtClean="0">
              <a:latin typeface="Arial" charset="0"/>
            </a:endParaRPr>
          </a:p>
          <a:p>
            <a:pPr marL="273050" indent="-273050">
              <a:buFont typeface="Arial" charset="0"/>
              <a:buNone/>
            </a:pPr>
            <a:endParaRPr lang="cs-CZ" smtClean="0">
              <a:latin typeface="Arial" charset="0"/>
            </a:endParaRPr>
          </a:p>
          <a:p>
            <a:pPr marL="273050" indent="-27305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TextovéPole 4"/>
          <p:cNvSpPr txBox="1">
            <a:spLocks noChangeArrowheads="1"/>
          </p:cNvSpPr>
          <p:nvPr/>
        </p:nvSpPr>
        <p:spPr bwMode="auto">
          <a:xfrm>
            <a:off x="2843808" y="5593168"/>
            <a:ext cx="55006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10 Kružnice opsaná </a:t>
            </a:r>
          </a:p>
        </p:txBody>
      </p:sp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1619250" y="549275"/>
            <a:ext cx="55721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800" b="1">
                <a:solidFill>
                  <a:schemeClr val="hlink"/>
                </a:solidFill>
              </a:rPr>
              <a:t>Kružnice opsaná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177373" y="2577146"/>
                <a:ext cx="4134116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kružnice opsaná… </a:t>
                </a:r>
                <a:r>
                  <a:rPr lang="cs-CZ" i="1" dirty="0" smtClean="0"/>
                  <a:t>k</a:t>
                </a:r>
                <a:r>
                  <a:rPr lang="cs-CZ" dirty="0" smtClean="0"/>
                  <a:t>(</a:t>
                </a:r>
                <a:r>
                  <a:rPr lang="cs-CZ" i="1" dirty="0" err="1" smtClean="0"/>
                  <a:t>S;r</a:t>
                </a:r>
                <a:r>
                  <a:rPr lang="cs-CZ" dirty="0" smtClean="0"/>
                  <a:t>)</a:t>
                </a:r>
              </a:p>
              <a:p>
                <a:r>
                  <a:rPr lang="cs-CZ" dirty="0" smtClean="0"/>
                  <a:t>osy stran…             </a:t>
                </a:r>
                <a:r>
                  <a:rPr lang="cs-CZ" i="1" dirty="0" err="1" smtClean="0"/>
                  <a:t>o</a:t>
                </a:r>
                <a:r>
                  <a:rPr lang="cs-CZ" i="1" baseline="-25000" dirty="0" err="1" smtClean="0"/>
                  <a:t>a</a:t>
                </a:r>
                <a:r>
                  <a:rPr lang="cs-CZ" i="1" baseline="-25000" dirty="0" smtClean="0"/>
                  <a:t>,</a:t>
                </a:r>
                <a:r>
                  <a:rPr lang="cs-CZ" i="1" dirty="0" smtClean="0"/>
                  <a:t> o</a:t>
                </a:r>
                <a:r>
                  <a:rPr lang="cs-CZ" i="1" baseline="-25000" dirty="0" smtClean="0"/>
                  <a:t>b</a:t>
                </a:r>
                <a:r>
                  <a:rPr lang="cs-CZ" dirty="0" smtClean="0"/>
                  <a:t>, </a:t>
                </a:r>
                <a:r>
                  <a:rPr lang="cs-CZ" i="1" dirty="0" err="1" smtClean="0"/>
                  <a:t>o</a:t>
                </a:r>
                <a:r>
                  <a:rPr lang="cs-CZ" i="1" baseline="-25000" dirty="0" err="1" smtClean="0"/>
                  <a:t>c</a:t>
                </a:r>
                <a:endParaRPr lang="cs-CZ" i="1" baseline="-25000" dirty="0" smtClean="0"/>
              </a:p>
              <a:p>
                <a:r>
                  <a:rPr lang="cs-CZ" dirty="0" smtClean="0"/>
                  <a:t>střed kružnice…     S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i="1" dirty="0" smtClean="0"/>
                  <a:t> </a:t>
                </a:r>
                <a:r>
                  <a:rPr lang="cs-CZ" i="1" dirty="0"/>
                  <a:t>o</a:t>
                </a:r>
                <a:r>
                  <a:rPr lang="cs-CZ" i="1" baseline="-25000" dirty="0" smtClean="0"/>
                  <a:t>a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el-GR" i="1" smtClean="0">
                        <a:latin typeface="Cambria Math"/>
                        <a:ea typeface="Cambria Math"/>
                      </a:rPr>
                      <m:t>∩</m:t>
                    </m:r>
                  </m:oMath>
                </a14:m>
                <a:r>
                  <a:rPr lang="cs-CZ" i="1" dirty="0" smtClean="0"/>
                  <a:t> o</a:t>
                </a:r>
                <a:r>
                  <a:rPr lang="cs-CZ" i="1" baseline="-25000" dirty="0" smtClean="0"/>
                  <a:t>b </a:t>
                </a:r>
                <a14:m>
                  <m:oMath xmlns:m="http://schemas.openxmlformats.org/officeDocument/2006/math">
                    <m:r>
                      <a:rPr lang="el-GR" i="1">
                        <a:latin typeface="Cambria Math"/>
                        <a:ea typeface="Cambria Math"/>
                      </a:rPr>
                      <m:t>∩</m:t>
                    </m:r>
                  </m:oMath>
                </a14:m>
                <a:r>
                  <a:rPr lang="cs-CZ" i="1" dirty="0" smtClean="0"/>
                  <a:t> o</a:t>
                </a:r>
                <a:r>
                  <a:rPr lang="cs-CZ" i="1" baseline="-25000" dirty="0" smtClean="0"/>
                  <a:t>c</a:t>
                </a:r>
              </a:p>
              <a:p>
                <a:r>
                  <a:rPr lang="cs-CZ" dirty="0" smtClean="0"/>
                  <a:t>poloměr kružnice… </a:t>
                </a:r>
                <a:r>
                  <a:rPr lang="cs-CZ" i="1" dirty="0" smtClean="0"/>
                  <a:t>r</a:t>
                </a:r>
                <a:r>
                  <a:rPr lang="cs-CZ" dirty="0" smtClean="0"/>
                  <a:t> = </a:t>
                </a:r>
                <a:r>
                  <a:rPr lang="cs-CZ" dirty="0" smtClean="0">
                    <a:latin typeface="Arial"/>
                    <a:cs typeface="Arial"/>
                  </a:rPr>
                  <a:t>│</a:t>
                </a:r>
                <a:r>
                  <a:rPr lang="cs-CZ" i="1" dirty="0" smtClean="0">
                    <a:latin typeface="Arial"/>
                    <a:cs typeface="Arial"/>
                  </a:rPr>
                  <a:t>SC</a:t>
                </a:r>
                <a:r>
                  <a:rPr lang="cs-CZ" dirty="0" smtClean="0">
                    <a:latin typeface="Arial"/>
                    <a:cs typeface="Arial"/>
                  </a:rPr>
                  <a:t>│</a:t>
                </a:r>
                <a:r>
                  <a:rPr lang="cs-CZ" dirty="0" smtClean="0"/>
                  <a:t> 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7373" y="2577146"/>
                <a:ext cx="4134116" cy="1477328"/>
              </a:xfrm>
              <a:prstGeom prst="rect">
                <a:avLst/>
              </a:prstGeom>
              <a:blipFill rotWithShape="1">
                <a:blip r:embed="rId2"/>
                <a:stretch>
                  <a:fillRect l="-1180" t="-20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3313" name="Skupina 13312"/>
          <p:cNvGrpSpPr/>
          <p:nvPr/>
        </p:nvGrpSpPr>
        <p:grpSpPr>
          <a:xfrm>
            <a:off x="699476" y="1798642"/>
            <a:ext cx="3925809" cy="3794526"/>
            <a:chOff x="1240849" y="1835364"/>
            <a:chExt cx="3925809" cy="3794526"/>
          </a:xfrm>
        </p:grpSpPr>
        <p:sp>
          <p:nvSpPr>
            <p:cNvPr id="18" name="TextovéPole 17"/>
            <p:cNvSpPr txBox="1"/>
            <p:nvPr/>
          </p:nvSpPr>
          <p:spPr>
            <a:xfrm>
              <a:off x="3635896" y="1841882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C</a:t>
              </a:r>
              <a:endParaRPr lang="cs-CZ" i="1" dirty="0"/>
            </a:p>
          </p:txBody>
        </p:sp>
        <p:grpSp>
          <p:nvGrpSpPr>
            <p:cNvPr id="13312" name="Skupina 13311"/>
            <p:cNvGrpSpPr/>
            <p:nvPr/>
          </p:nvGrpSpPr>
          <p:grpSpPr>
            <a:xfrm>
              <a:off x="1240849" y="1835364"/>
              <a:ext cx="3925809" cy="3794526"/>
              <a:chOff x="1240849" y="1835364"/>
              <a:chExt cx="3925809" cy="3794526"/>
            </a:xfrm>
          </p:grpSpPr>
          <p:cxnSp>
            <p:nvCxnSpPr>
              <p:cNvPr id="12" name="Přímá spojnice 11"/>
              <p:cNvCxnSpPr/>
              <p:nvPr/>
            </p:nvCxnSpPr>
            <p:spPr>
              <a:xfrm flipH="1">
                <a:off x="2483768" y="3140968"/>
                <a:ext cx="2520280" cy="1008112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3" name="Skupina 22"/>
              <p:cNvGrpSpPr/>
              <p:nvPr/>
            </p:nvGrpSpPr>
            <p:grpSpPr>
              <a:xfrm>
                <a:off x="1240849" y="1835364"/>
                <a:ext cx="3925809" cy="3794526"/>
                <a:chOff x="1240849" y="1835364"/>
                <a:chExt cx="3925809" cy="3794526"/>
              </a:xfrm>
            </p:grpSpPr>
            <p:sp>
              <p:nvSpPr>
                <p:cNvPr id="2" name="Ovál 1"/>
                <p:cNvSpPr/>
                <p:nvPr/>
              </p:nvSpPr>
              <p:spPr>
                <a:xfrm>
                  <a:off x="1475656" y="2132856"/>
                  <a:ext cx="3312368" cy="3312368"/>
                </a:xfrm>
                <a:prstGeom prst="ellipse">
                  <a:avLst/>
                </a:prstGeom>
                <a:noFill/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21" name="Skupina 20"/>
                <p:cNvGrpSpPr/>
                <p:nvPr/>
              </p:nvGrpSpPr>
              <p:grpSpPr>
                <a:xfrm>
                  <a:off x="1240849" y="1835364"/>
                  <a:ext cx="3925809" cy="3794526"/>
                  <a:chOff x="1240849" y="1835364"/>
                  <a:chExt cx="3925809" cy="3794526"/>
                </a:xfrm>
              </p:grpSpPr>
              <p:sp>
                <p:nvSpPr>
                  <p:cNvPr id="3" name="Volný tvar 2"/>
                  <p:cNvSpPr/>
                  <p:nvPr/>
                </p:nvSpPr>
                <p:spPr>
                  <a:xfrm>
                    <a:off x="1653235" y="2258252"/>
                    <a:ext cx="2955341" cy="2282342"/>
                  </a:xfrm>
                  <a:custGeom>
                    <a:avLst/>
                    <a:gdLst>
                      <a:gd name="connsiteX0" fmla="*/ 0 w 2955341"/>
                      <a:gd name="connsiteY0" fmla="*/ 2282342 h 2282342"/>
                      <a:gd name="connsiteX1" fmla="*/ 2955341 w 2955341"/>
                      <a:gd name="connsiteY1" fmla="*/ 2282342 h 2282342"/>
                      <a:gd name="connsiteX2" fmla="*/ 2121408 w 2955341"/>
                      <a:gd name="connsiteY2" fmla="*/ 0 h 2282342"/>
                      <a:gd name="connsiteX3" fmla="*/ 0 w 2955341"/>
                      <a:gd name="connsiteY3" fmla="*/ 2282342 h 228234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955341" h="2282342">
                        <a:moveTo>
                          <a:pt x="0" y="2282342"/>
                        </a:moveTo>
                        <a:lnTo>
                          <a:pt x="2955341" y="2282342"/>
                        </a:lnTo>
                        <a:lnTo>
                          <a:pt x="2121408" y="0"/>
                        </a:lnTo>
                        <a:lnTo>
                          <a:pt x="0" y="2282342"/>
                        </a:lnTo>
                        <a:close/>
                      </a:path>
                    </a:pathLst>
                  </a:custGeom>
                  <a:noFill/>
                  <a:ln w="12700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6" name="Přímá spojnice 5"/>
                  <p:cNvCxnSpPr/>
                  <p:nvPr/>
                </p:nvCxnSpPr>
                <p:spPr>
                  <a:xfrm flipV="1">
                    <a:off x="3203848" y="1835364"/>
                    <a:ext cx="0" cy="3240360"/>
                  </a:xfrm>
                  <a:prstGeom prst="line">
                    <a:avLst/>
                  </a:prstGeom>
                  <a:ln w="952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" name="Přímá spojnice 7"/>
                  <p:cNvCxnSpPr/>
                  <p:nvPr/>
                </p:nvCxnSpPr>
                <p:spPr>
                  <a:xfrm>
                    <a:off x="1763688" y="2411428"/>
                    <a:ext cx="2844888" cy="2844888"/>
                  </a:xfrm>
                  <a:prstGeom prst="line">
                    <a:avLst/>
                  </a:prstGeom>
                  <a:ln w="952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6" name="TextovéPole 15"/>
                  <p:cNvSpPr txBox="1"/>
                  <p:nvPr/>
                </p:nvSpPr>
                <p:spPr>
                  <a:xfrm>
                    <a:off x="1240849" y="4355928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smtClean="0"/>
                      <a:t>A</a:t>
                    </a:r>
                    <a:endParaRPr lang="cs-CZ" i="1" dirty="0"/>
                  </a:p>
                </p:txBody>
              </p:sp>
              <p:sp>
                <p:nvSpPr>
                  <p:cNvPr id="17" name="TextovéPole 16"/>
                  <p:cNvSpPr txBox="1"/>
                  <p:nvPr/>
                </p:nvSpPr>
                <p:spPr>
                  <a:xfrm>
                    <a:off x="4603307" y="4426744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smtClean="0"/>
                      <a:t>B</a:t>
                    </a:r>
                    <a:endParaRPr lang="cs-CZ" i="1" dirty="0"/>
                  </a:p>
                </p:txBody>
              </p:sp>
              <p:sp>
                <p:nvSpPr>
                  <p:cNvPr id="19" name="TextovéPole 18"/>
                  <p:cNvSpPr txBox="1"/>
                  <p:nvPr/>
                </p:nvSpPr>
                <p:spPr>
                  <a:xfrm>
                    <a:off x="3239852" y="3459375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smtClean="0"/>
                      <a:t>S</a:t>
                    </a:r>
                    <a:endParaRPr lang="cs-CZ" i="1" dirty="0"/>
                  </a:p>
                </p:txBody>
              </p:sp>
              <p:cxnSp>
                <p:nvCxnSpPr>
                  <p:cNvPr id="14" name="Přímá spojnice 13"/>
                  <p:cNvCxnSpPr>
                    <a:endCxn id="3" idx="2"/>
                  </p:cNvCxnSpPr>
                  <p:nvPr/>
                </p:nvCxnSpPr>
                <p:spPr>
                  <a:xfrm flipV="1">
                    <a:off x="3203848" y="2258252"/>
                    <a:ext cx="570795" cy="157562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4" name="TextovéPole 23"/>
                  <p:cNvSpPr txBox="1"/>
                  <p:nvPr/>
                </p:nvSpPr>
                <p:spPr>
                  <a:xfrm>
                    <a:off x="4662602" y="2771636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err="1" smtClean="0"/>
                      <a:t>o</a:t>
                    </a:r>
                    <a:r>
                      <a:rPr lang="cs-CZ" i="1" baseline="-25000" dirty="0" err="1" smtClean="0"/>
                      <a:t>a</a:t>
                    </a:r>
                    <a:endParaRPr lang="cs-CZ" i="1" baseline="-25000" dirty="0"/>
                  </a:p>
                </p:txBody>
              </p:sp>
              <p:sp>
                <p:nvSpPr>
                  <p:cNvPr id="25" name="TextovéPole 24"/>
                  <p:cNvSpPr txBox="1"/>
                  <p:nvPr/>
                </p:nvSpPr>
                <p:spPr>
                  <a:xfrm>
                    <a:off x="2789371" y="4618250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err="1" smtClean="0"/>
                      <a:t>o</a:t>
                    </a:r>
                    <a:r>
                      <a:rPr lang="cs-CZ" i="1" baseline="-25000" dirty="0" err="1" smtClean="0"/>
                      <a:t>c</a:t>
                    </a:r>
                    <a:endParaRPr lang="cs-CZ" i="1" baseline="-25000" dirty="0"/>
                  </a:p>
                </p:txBody>
              </p:sp>
              <p:sp>
                <p:nvSpPr>
                  <p:cNvPr id="26" name="TextovéPole 25"/>
                  <p:cNvSpPr txBox="1"/>
                  <p:nvPr/>
                </p:nvSpPr>
                <p:spPr>
                  <a:xfrm>
                    <a:off x="1487579" y="2258252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smtClean="0"/>
                      <a:t>o</a:t>
                    </a:r>
                    <a:r>
                      <a:rPr lang="cs-CZ" i="1" baseline="-25000" dirty="0" smtClean="0"/>
                      <a:t>b</a:t>
                    </a:r>
                    <a:endParaRPr lang="cs-CZ" i="1" baseline="-25000" dirty="0"/>
                  </a:p>
                </p:txBody>
              </p:sp>
              <p:sp>
                <p:nvSpPr>
                  <p:cNvPr id="27" name="TextovéPole 26"/>
                  <p:cNvSpPr txBox="1"/>
                  <p:nvPr/>
                </p:nvSpPr>
                <p:spPr>
                  <a:xfrm>
                    <a:off x="3460122" y="2946842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smtClean="0"/>
                      <a:t>r</a:t>
                    </a:r>
                    <a:endParaRPr lang="cs-CZ" i="1" baseline="-25000" dirty="0"/>
                  </a:p>
                </p:txBody>
              </p:sp>
              <p:sp>
                <p:nvSpPr>
                  <p:cNvPr id="28" name="TextovéPole 27"/>
                  <p:cNvSpPr txBox="1"/>
                  <p:nvPr/>
                </p:nvSpPr>
                <p:spPr>
                  <a:xfrm>
                    <a:off x="3567496" y="5260558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smtClean="0"/>
                      <a:t>k</a:t>
                    </a:r>
                    <a:endParaRPr lang="cs-CZ" i="1" baseline="-25000" dirty="0"/>
                  </a:p>
                </p:txBody>
              </p:sp>
              <p:sp>
                <p:nvSpPr>
                  <p:cNvPr id="29" name="TextovéPole 28"/>
                  <p:cNvSpPr txBox="1"/>
                  <p:nvPr/>
                </p:nvSpPr>
                <p:spPr>
                  <a:xfrm>
                    <a:off x="2676331" y="2861396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/>
                      <a:t>b</a:t>
                    </a:r>
                    <a:endParaRPr lang="cs-CZ" i="1" baseline="-25000" dirty="0"/>
                  </a:p>
                </p:txBody>
              </p:sp>
              <p:sp>
                <p:nvSpPr>
                  <p:cNvPr id="30" name="TextovéPole 29"/>
                  <p:cNvSpPr txBox="1"/>
                  <p:nvPr/>
                </p:nvSpPr>
                <p:spPr>
                  <a:xfrm>
                    <a:off x="4071552" y="2946478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smtClean="0"/>
                      <a:t>a</a:t>
                    </a:r>
                    <a:endParaRPr lang="cs-CZ" i="1" baseline="-25000" dirty="0"/>
                  </a:p>
                </p:txBody>
              </p:sp>
              <p:sp>
                <p:nvSpPr>
                  <p:cNvPr id="31" name="TextovéPole 30"/>
                  <p:cNvSpPr txBox="1"/>
                  <p:nvPr/>
                </p:nvSpPr>
                <p:spPr>
                  <a:xfrm>
                    <a:off x="2549908" y="4433584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i="1" dirty="0" smtClean="0"/>
                      <a:t>c</a:t>
                    </a:r>
                    <a:endParaRPr lang="cs-CZ" i="1" baseline="-25000" dirty="0"/>
                  </a:p>
                </p:txBody>
              </p:sp>
            </p:grpSp>
          </p:grp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 idx="4294967295"/>
          </p:nvPr>
        </p:nvSpPr>
        <p:spPr>
          <a:xfrm>
            <a:off x="468313" y="0"/>
            <a:ext cx="8229600" cy="1143000"/>
          </a:xfrm>
        </p:spPr>
        <p:txBody>
          <a:bodyPr anchor="b"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Kružnice vepsaná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1603375"/>
            <a:ext cx="8201025" cy="4498975"/>
          </a:xfrm>
        </p:spPr>
        <p:txBody>
          <a:bodyPr/>
          <a:lstStyle/>
          <a:p>
            <a:pPr marL="273050" indent="-273050"/>
            <a:r>
              <a:rPr lang="cs-CZ" sz="2800" b="1" dirty="0" smtClean="0">
                <a:latin typeface="Arial" charset="0"/>
              </a:rPr>
              <a:t>Kružnice, která se dotýká všech stran trojúhelníku. </a:t>
            </a:r>
          </a:p>
          <a:p>
            <a:pPr marL="273050" indent="-273050">
              <a:buFont typeface="Arial" charset="0"/>
              <a:buNone/>
            </a:pPr>
            <a:endParaRPr lang="cs-CZ" sz="2800" b="1" dirty="0" smtClean="0">
              <a:latin typeface="Arial" charset="0"/>
            </a:endParaRPr>
          </a:p>
          <a:p>
            <a:pPr marL="273050" indent="-273050"/>
            <a:r>
              <a:rPr lang="cs-CZ" sz="2800" b="1" dirty="0" smtClean="0">
                <a:latin typeface="Arial" charset="0"/>
              </a:rPr>
              <a:t>Střed kružnice vepsané leží v průsečíku os vnitřních úhlů</a:t>
            </a:r>
          </a:p>
          <a:p>
            <a:pPr marL="273050" indent="-273050">
              <a:buFont typeface="Arial" charset="0"/>
              <a:buNone/>
            </a:pPr>
            <a:endParaRPr lang="cs-CZ" sz="2800" b="1" dirty="0" smtClean="0">
              <a:latin typeface="Arial" charset="0"/>
            </a:endParaRPr>
          </a:p>
          <a:p>
            <a:pPr marL="273050" indent="-273050"/>
            <a:r>
              <a:rPr lang="cs-CZ" sz="2800" b="1" dirty="0" smtClean="0">
                <a:latin typeface="Arial" charset="0"/>
              </a:rPr>
              <a:t> Poloměr se rovná kolmé vzdálenosti středu od libovolné strany.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TextovéPole 4"/>
          <p:cNvSpPr txBox="1">
            <a:spLocks noChangeArrowheads="1"/>
          </p:cNvSpPr>
          <p:nvPr/>
        </p:nvSpPr>
        <p:spPr bwMode="auto">
          <a:xfrm>
            <a:off x="1143000" y="5373688"/>
            <a:ext cx="6786563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11 Kružnice </a:t>
            </a:r>
            <a:r>
              <a:rPr lang="cs-CZ" sz="1200" i="1" dirty="0" smtClean="0"/>
              <a:t>vepsaná</a:t>
            </a:r>
            <a:endParaRPr lang="cs-CZ" sz="1200" i="1" dirty="0"/>
          </a:p>
        </p:txBody>
      </p:sp>
      <p:sp>
        <p:nvSpPr>
          <p:cNvPr id="15364" name="TextovéPole 5"/>
          <p:cNvSpPr txBox="1">
            <a:spLocks noChangeArrowheads="1"/>
          </p:cNvSpPr>
          <p:nvPr/>
        </p:nvSpPr>
        <p:spPr bwMode="auto">
          <a:xfrm>
            <a:off x="2143125" y="692150"/>
            <a:ext cx="4786313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800" b="1">
                <a:solidFill>
                  <a:schemeClr val="hlink"/>
                </a:solidFill>
              </a:rPr>
              <a:t>Kružnice vepsaná</a:t>
            </a:r>
          </a:p>
        </p:txBody>
      </p:sp>
      <p:grpSp>
        <p:nvGrpSpPr>
          <p:cNvPr id="15372" name="Skupina 15371"/>
          <p:cNvGrpSpPr/>
          <p:nvPr/>
        </p:nvGrpSpPr>
        <p:grpSpPr>
          <a:xfrm>
            <a:off x="467544" y="1227231"/>
            <a:ext cx="4902888" cy="4146457"/>
            <a:chOff x="467544" y="1227231"/>
            <a:chExt cx="4902888" cy="4146457"/>
          </a:xfrm>
        </p:grpSpPr>
        <p:sp>
          <p:nvSpPr>
            <p:cNvPr id="2" name="Ovál 1"/>
            <p:cNvSpPr/>
            <p:nvPr/>
          </p:nvSpPr>
          <p:spPr>
            <a:xfrm>
              <a:off x="2161880" y="2492896"/>
              <a:ext cx="2219325" cy="2219325"/>
            </a:xfrm>
            <a:prstGeom prst="ellipse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827584" y="4713453"/>
              <a:ext cx="410445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61" name="Přímá spojnice 15360"/>
            <p:cNvCxnSpPr/>
            <p:nvPr/>
          </p:nvCxnSpPr>
          <p:spPr>
            <a:xfrm>
              <a:off x="3131840" y="3602558"/>
              <a:ext cx="0" cy="110966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371" name="Skupina 15370"/>
            <p:cNvGrpSpPr/>
            <p:nvPr/>
          </p:nvGrpSpPr>
          <p:grpSpPr>
            <a:xfrm>
              <a:off x="467544" y="1227231"/>
              <a:ext cx="4902888" cy="4146457"/>
              <a:chOff x="467544" y="1227231"/>
              <a:chExt cx="4902888" cy="4146457"/>
            </a:xfrm>
          </p:grpSpPr>
          <p:cxnSp>
            <p:nvCxnSpPr>
              <p:cNvPr id="8" name="Přímá spojnice 7"/>
              <p:cNvCxnSpPr/>
              <p:nvPr/>
            </p:nvCxnSpPr>
            <p:spPr>
              <a:xfrm flipH="1">
                <a:off x="827584" y="1484784"/>
                <a:ext cx="2808312" cy="322743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se šipkou 14"/>
              <p:cNvCxnSpPr/>
              <p:nvPr/>
            </p:nvCxnSpPr>
            <p:spPr>
              <a:xfrm>
                <a:off x="3635896" y="1484784"/>
                <a:ext cx="1296144" cy="3227437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none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 flipH="1">
                <a:off x="2724852" y="1484784"/>
                <a:ext cx="911044" cy="388890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 flipV="1">
                <a:off x="827584" y="2708920"/>
                <a:ext cx="4290820" cy="200330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 flipV="1">
                <a:off x="1475656" y="2646661"/>
                <a:ext cx="3456384" cy="206556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369" name="TextovéPole 15368"/>
              <p:cNvSpPr txBox="1"/>
              <p:nvPr/>
            </p:nvSpPr>
            <p:spPr>
              <a:xfrm>
                <a:off x="467544" y="4653136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A</a:t>
                </a:r>
                <a:endParaRPr lang="cs-CZ" i="1" dirty="0"/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3134853" y="3233226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S</a:t>
                </a:r>
                <a:endParaRPr lang="cs-CZ" i="1" dirty="0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4716016" y="2863894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o</a:t>
                </a:r>
                <a:r>
                  <a:rPr lang="el-GR" i="1" baseline="-25000" dirty="0" smtClean="0"/>
                  <a:t>α</a:t>
                </a:r>
                <a:endParaRPr lang="cs-CZ" i="1" baseline="-25000" dirty="0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2731131" y="4869160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o</a:t>
                </a:r>
                <a:r>
                  <a:rPr lang="el-GR" i="1" baseline="-25000" dirty="0" smtClean="0"/>
                  <a:t>γ</a:t>
                </a:r>
                <a:endParaRPr lang="cs-CZ" i="1" baseline="-25000" dirty="0"/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1676579" y="2524254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o</a:t>
                </a:r>
                <a:r>
                  <a:rPr lang="el-GR" i="1" baseline="-25000" dirty="0" smtClean="0"/>
                  <a:t>β</a:t>
                </a:r>
                <a:endParaRPr lang="cs-CZ" i="1" baseline="-25000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4866376" y="4639174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B</a:t>
                </a:r>
                <a:endParaRPr lang="cs-CZ" i="1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638909" y="1227231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C</a:t>
                </a:r>
                <a:endParaRPr lang="cs-CZ" i="1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3131840" y="3972723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r</a:t>
                </a:r>
                <a:endParaRPr lang="cs-CZ" i="1" baseline="-25000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2136293" y="4157389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k</a:t>
                </a:r>
                <a:endParaRPr lang="cs-CZ" i="1" baseline="-25000" dirty="0"/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5370" name="TextovéPole 15369"/>
              <p:cNvSpPr txBox="1"/>
              <p:nvPr/>
            </p:nvSpPr>
            <p:spPr>
              <a:xfrm>
                <a:off x="5220072" y="2955474"/>
                <a:ext cx="4134116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kružnice vepsaná…</a:t>
                </a:r>
                <a:r>
                  <a:rPr lang="cs-CZ" i="1" dirty="0" smtClean="0"/>
                  <a:t>k</a:t>
                </a:r>
                <a:r>
                  <a:rPr lang="cs-CZ" dirty="0" smtClean="0"/>
                  <a:t>(</a:t>
                </a:r>
                <a:r>
                  <a:rPr lang="cs-CZ" i="1" dirty="0" err="1" smtClean="0"/>
                  <a:t>S;r</a:t>
                </a:r>
                <a:r>
                  <a:rPr lang="cs-CZ" dirty="0" smtClean="0"/>
                  <a:t>)</a:t>
                </a:r>
              </a:p>
              <a:p>
                <a:r>
                  <a:rPr lang="cs-CZ" dirty="0" smtClean="0"/>
                  <a:t>osy úhlů…              </a:t>
                </a:r>
                <a:r>
                  <a:rPr lang="cs-CZ" i="1" dirty="0" smtClean="0"/>
                  <a:t>o</a:t>
                </a:r>
                <a:r>
                  <a:rPr lang="el-GR" i="1" baseline="-25000" dirty="0" smtClean="0"/>
                  <a:t>α</a:t>
                </a:r>
                <a:r>
                  <a:rPr lang="cs-CZ" i="1" baseline="-25000" dirty="0" smtClean="0"/>
                  <a:t>,</a:t>
                </a:r>
                <a:r>
                  <a:rPr lang="cs-CZ" i="1" dirty="0"/>
                  <a:t> </a:t>
                </a:r>
                <a:r>
                  <a:rPr lang="cs-CZ" i="1" dirty="0" smtClean="0"/>
                  <a:t>o</a:t>
                </a:r>
                <a:r>
                  <a:rPr lang="el-GR" i="1" baseline="-25000" dirty="0" smtClean="0"/>
                  <a:t>β</a:t>
                </a:r>
                <a:r>
                  <a:rPr lang="cs-CZ" dirty="0" smtClean="0"/>
                  <a:t>, </a:t>
                </a:r>
                <a:r>
                  <a:rPr lang="cs-CZ" i="1" dirty="0" smtClean="0"/>
                  <a:t>o</a:t>
                </a:r>
                <a:r>
                  <a:rPr lang="el-GR" i="1" baseline="-25000" dirty="0" smtClean="0"/>
                  <a:t>γ</a:t>
                </a:r>
                <a:endParaRPr lang="cs-CZ" i="1" baseline="-25000" dirty="0" smtClean="0"/>
              </a:p>
              <a:p>
                <a:r>
                  <a:rPr lang="cs-CZ" dirty="0" smtClean="0"/>
                  <a:t>střed kružnice…     S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i="1" dirty="0" smtClean="0"/>
                  <a:t> </a:t>
                </a:r>
                <a:r>
                  <a:rPr lang="cs-CZ" i="1" dirty="0"/>
                  <a:t>o</a:t>
                </a:r>
                <a:r>
                  <a:rPr lang="el-GR" i="1" baseline="-25000" dirty="0" smtClean="0"/>
                  <a:t>α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el-GR" i="1" smtClean="0">
                        <a:latin typeface="Cambria Math"/>
                        <a:ea typeface="Cambria Math"/>
                      </a:rPr>
                      <m:t>∩</m:t>
                    </m:r>
                  </m:oMath>
                </a14:m>
                <a:r>
                  <a:rPr lang="cs-CZ" i="1" dirty="0" smtClean="0"/>
                  <a:t> o</a:t>
                </a:r>
                <a:r>
                  <a:rPr lang="el-GR" i="1" baseline="-25000" dirty="0"/>
                  <a:t>β</a:t>
                </a:r>
                <a:r>
                  <a:rPr lang="cs-CZ" i="1" baseline="-25000" dirty="0" smtClean="0"/>
                  <a:t> </a:t>
                </a:r>
                <a14:m>
                  <m:oMath xmlns:m="http://schemas.openxmlformats.org/officeDocument/2006/math">
                    <m:r>
                      <a:rPr lang="el-GR" i="1">
                        <a:latin typeface="Cambria Math"/>
                        <a:ea typeface="Cambria Math"/>
                      </a:rPr>
                      <m:t>∩</m:t>
                    </m:r>
                  </m:oMath>
                </a14:m>
                <a:r>
                  <a:rPr lang="cs-CZ" i="1" dirty="0" smtClean="0"/>
                  <a:t> </a:t>
                </a:r>
                <a:r>
                  <a:rPr lang="cs-CZ" i="1" dirty="0"/>
                  <a:t>o</a:t>
                </a:r>
                <a:r>
                  <a:rPr lang="el-GR" i="1" baseline="-25000" dirty="0" smtClean="0"/>
                  <a:t>γ</a:t>
                </a:r>
                <a:endParaRPr lang="cs-CZ" i="1" baseline="-25000" dirty="0" smtClean="0"/>
              </a:p>
              <a:p>
                <a:r>
                  <a:rPr lang="cs-CZ" dirty="0" smtClean="0"/>
                  <a:t>poloměr kružnice… </a:t>
                </a:r>
                <a:r>
                  <a:rPr lang="cs-CZ" i="1" dirty="0" smtClean="0"/>
                  <a:t>r</a:t>
                </a:r>
                <a:r>
                  <a:rPr lang="cs-CZ" dirty="0" smtClean="0"/>
                  <a:t> = </a:t>
                </a:r>
                <a:r>
                  <a:rPr lang="cs-CZ" dirty="0" smtClean="0">
                    <a:latin typeface="Arial"/>
                    <a:cs typeface="Arial"/>
                  </a:rPr>
                  <a:t>│</a:t>
                </a:r>
                <a:r>
                  <a:rPr lang="cs-CZ" i="1" dirty="0" smtClean="0">
                    <a:latin typeface="Arial"/>
                    <a:cs typeface="Arial"/>
                  </a:rPr>
                  <a:t>S, AB</a:t>
                </a:r>
                <a:r>
                  <a:rPr lang="cs-CZ" dirty="0" smtClean="0">
                    <a:latin typeface="Arial"/>
                    <a:cs typeface="Arial"/>
                  </a:rPr>
                  <a:t>│</a:t>
                </a:r>
                <a:r>
                  <a:rPr lang="cs-CZ" dirty="0" smtClean="0"/>
                  <a:t> 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5370" name="TextovéPole 153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2955474"/>
                <a:ext cx="4134116" cy="1477328"/>
              </a:xfrm>
              <a:prstGeom prst="rect">
                <a:avLst/>
              </a:prstGeom>
              <a:blipFill rotWithShape="1">
                <a:blip r:embed="rId2"/>
                <a:stretch>
                  <a:fillRect l="-1180" t="-20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Obvod trojúhelníku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387" name="Zástupný symbol pro obsah 2"/>
              <p:cNvSpPr>
                <a:spLocks noGrp="1"/>
              </p:cNvSpPr>
              <p:nvPr>
                <p:ph sz="quarter" idx="4294967295"/>
              </p:nvPr>
            </p:nvSpPr>
            <p:spPr>
              <a:xfrm>
                <a:off x="457200" y="1603375"/>
                <a:ext cx="8201025" cy="4498975"/>
              </a:xfrm>
            </p:spPr>
            <p:txBody>
              <a:bodyPr/>
              <a:lstStyle/>
              <a:p>
                <a:pPr marL="273050" indent="-273050"/>
                <a:r>
                  <a:rPr lang="cs-CZ" sz="2800" b="1" dirty="0" smtClean="0">
                    <a:latin typeface="Arial" charset="0"/>
                  </a:rPr>
                  <a:t>Obvod trojúhelníku </a:t>
                </a:r>
                <a:r>
                  <a:rPr lang="cs-CZ" sz="2800" i="1" dirty="0" smtClean="0">
                    <a:latin typeface="Arial" charset="0"/>
                  </a:rPr>
                  <a:t>o</a:t>
                </a:r>
                <a:r>
                  <a:rPr lang="cs-CZ" sz="2800" b="1" dirty="0" smtClean="0">
                    <a:latin typeface="Arial" charset="0"/>
                  </a:rPr>
                  <a:t> se vypočte jako součet všech jeho stran:</a:t>
                </a:r>
              </a:p>
              <a:p>
                <a:pPr marL="273050" indent="-273050"/>
                <a:endParaRPr lang="cs-CZ" sz="2800" b="1" dirty="0" smtClean="0">
                  <a:latin typeface="Arial" charset="0"/>
                </a:endParaRPr>
              </a:p>
              <a:p>
                <a:pPr marL="273050" indent="-273050" algn="ctr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/>
                        </a:rPr>
                        <m:t>𝑜</m:t>
                      </m:r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sz="2800" b="1" dirty="0" smtClean="0">
                  <a:solidFill>
                    <a:schemeClr val="hlink"/>
                  </a:solidFill>
                  <a:latin typeface="Arial" charset="0"/>
                </a:endParaRPr>
              </a:p>
              <a:p>
                <a:pPr marL="273050" indent="-273050"/>
                <a:r>
                  <a:rPr lang="cs-CZ" sz="2800" b="1" dirty="0" smtClean="0">
                    <a:latin typeface="Arial" charset="0"/>
                  </a:rPr>
                  <a:t>kde </a:t>
                </a:r>
                <a:r>
                  <a:rPr lang="cs-CZ" sz="2800" i="1" dirty="0" smtClean="0">
                    <a:latin typeface="Arial" charset="0"/>
                  </a:rPr>
                  <a:t>a</a:t>
                </a:r>
                <a:r>
                  <a:rPr lang="cs-CZ" sz="2800" b="1" dirty="0" smtClean="0">
                    <a:latin typeface="Arial" charset="0"/>
                  </a:rPr>
                  <a:t>, </a:t>
                </a:r>
                <a:r>
                  <a:rPr lang="cs-CZ" sz="2800" i="1" dirty="0" smtClean="0">
                    <a:latin typeface="Arial" charset="0"/>
                  </a:rPr>
                  <a:t>b</a:t>
                </a:r>
                <a:r>
                  <a:rPr lang="cs-CZ" sz="2800" b="1" dirty="0" smtClean="0">
                    <a:latin typeface="Arial" charset="0"/>
                  </a:rPr>
                  <a:t>, </a:t>
                </a:r>
                <a:r>
                  <a:rPr lang="cs-CZ" sz="2800" i="1" dirty="0" smtClean="0">
                    <a:latin typeface="Arial" charset="0"/>
                  </a:rPr>
                  <a:t>c</a:t>
                </a:r>
                <a:r>
                  <a:rPr lang="cs-CZ" sz="2800" b="1" dirty="0" smtClean="0">
                    <a:latin typeface="Arial" charset="0"/>
                  </a:rPr>
                  <a:t> jsou strany trojúhelníku</a:t>
                </a:r>
                <a:r>
                  <a:rPr lang="cs-CZ" sz="2800" b="1" dirty="0" smtClean="0"/>
                  <a:t> </a:t>
                </a:r>
              </a:p>
            </p:txBody>
          </p:sp>
        </mc:Choice>
        <mc:Fallback xmlns="">
          <p:sp>
            <p:nvSpPr>
              <p:cNvPr id="1638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294967295"/>
              </p:nvPr>
            </p:nvSpPr>
            <p:spPr>
              <a:xfrm>
                <a:off x="457200" y="1603375"/>
                <a:ext cx="8201025" cy="4498975"/>
              </a:xfrm>
              <a:blipFill rotWithShape="1">
                <a:blip r:embed="rId2" cstate="print"/>
                <a:stretch>
                  <a:fillRect l="-1264" t="-1355" r="-4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Obsah trojúhelníku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411" name="Zástupný symbol pro obsah 2"/>
              <p:cNvSpPr>
                <a:spLocks noGrp="1"/>
              </p:cNvSpPr>
              <p:nvPr>
                <p:ph sz="quarter" idx="4294967295"/>
              </p:nvPr>
            </p:nvSpPr>
            <p:spPr>
              <a:xfrm>
                <a:off x="457200" y="1603375"/>
                <a:ext cx="8201025" cy="4498975"/>
              </a:xfrm>
            </p:spPr>
            <p:txBody>
              <a:bodyPr/>
              <a:lstStyle/>
              <a:p>
                <a:pPr marL="273050" indent="-273050"/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Obsah trojúhelníku </a:t>
                </a: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S</a:t>
                </a:r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 se vypočte jako polovina součinu libovolné strany a k ní příslušné výšky:</a:t>
                </a:r>
              </a:p>
              <a:p>
                <a:pPr marL="273050" indent="-273050">
                  <a:buFont typeface="Arial" charset="0"/>
                  <a:buNone/>
                </a:pPr>
                <a:endParaRPr lang="cs-CZ" sz="28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273050" indent="-273050" algn="ctr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𝑆</m:t>
                      </m:r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𝑧</m:t>
                      </m:r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∙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hlink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hlink"/>
                              </a:solidFill>
                              <a:latin typeface="Cambria Math"/>
                              <a:ea typeface="Cambria Math" pitchFamily="18" charset="0"/>
                            </a:rPr>
                            <m:t>𝑣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hlink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hlink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273050" indent="-273050">
                  <a:buFont typeface="Arial" charset="0"/>
                  <a:buNone/>
                </a:pPr>
                <a:endParaRPr lang="cs-CZ" sz="2800" b="1" dirty="0" smtClean="0">
                  <a:solidFill>
                    <a:schemeClr val="hlink"/>
                  </a:solidFill>
                  <a:latin typeface="Arial" charset="0"/>
                </a:endParaRPr>
              </a:p>
              <a:p>
                <a:pPr marL="273050" indent="-273050"/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kde </a:t>
                </a: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v</a:t>
                </a:r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 je výška příslušná straně </a:t>
                </a: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z</a:t>
                </a:r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174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294967295"/>
              </p:nvPr>
            </p:nvSpPr>
            <p:spPr>
              <a:xfrm>
                <a:off x="457200" y="1603375"/>
                <a:ext cx="8201025" cy="4498975"/>
              </a:xfrm>
              <a:blipFill rotWithShape="1">
                <a:blip r:embed="rId2"/>
                <a:stretch>
                  <a:fillRect l="-1264" t="-13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8434" name="Zástupný symbol pro obsah 2"/>
              <p:cNvSpPr>
                <a:spLocks noGrp="1"/>
              </p:cNvSpPr>
              <p:nvPr>
                <p:ph sz="quarter" idx="4294967295"/>
              </p:nvPr>
            </p:nvSpPr>
            <p:spPr>
              <a:xfrm>
                <a:off x="539750" y="692150"/>
                <a:ext cx="8201025" cy="4498975"/>
              </a:xfrm>
            </p:spPr>
            <p:txBody>
              <a:bodyPr/>
              <a:lstStyle/>
              <a:p>
                <a:pPr>
                  <a:spcAft>
                    <a:spcPts val="1800"/>
                  </a:spcAft>
                </a:pPr>
                <a:r>
                  <a:rPr lang="cs-CZ" sz="2800" b="1" dirty="0" smtClean="0">
                    <a:latin typeface="Arial" charset="0"/>
                  </a:rPr>
                  <a:t>Pokud není známá příslušná výška, je možné obsah trojúhelníku vypočítat podle </a:t>
                </a:r>
                <a:r>
                  <a:rPr lang="cs-CZ" sz="2800" b="1" dirty="0" err="1" smtClean="0">
                    <a:solidFill>
                      <a:srgbClr val="33CC33"/>
                    </a:solidFill>
                    <a:latin typeface="Arial" charset="0"/>
                  </a:rPr>
                  <a:t>Heronova</a:t>
                </a:r>
                <a:r>
                  <a:rPr lang="cs-CZ" sz="2800" b="1" dirty="0" smtClean="0">
                    <a:solidFill>
                      <a:srgbClr val="33CC33"/>
                    </a:solidFill>
                    <a:latin typeface="Arial" charset="0"/>
                  </a:rPr>
                  <a:t> vzorce: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i="1">
                              <a:solidFill>
                                <a:schemeClr val="hlink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0" i="1">
                              <a:solidFill>
                                <a:schemeClr val="hlink"/>
                              </a:solidFill>
                              <a:latin typeface="Cambria Math"/>
                            </a:rPr>
                            <m:t>𝑠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hlink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>
                                  <a:solidFill>
                                    <a:schemeClr val="hlink"/>
                                  </a:solidFill>
                                  <a:latin typeface="Cambria Math"/>
                                </a:rPr>
                                <m:t>𝑠</m:t>
                              </m:r>
                              <m:r>
                                <a:rPr lang="cs-CZ" sz="2800" b="0" i="1">
                                  <a:solidFill>
                                    <a:schemeClr val="hlink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0" i="1">
                                  <a:solidFill>
                                    <a:schemeClr val="hlink"/>
                                  </a:solidFill>
                                  <a:latin typeface="Cambria Math"/>
                                </a:rPr>
                                <m:t>𝑎</m:t>
                              </m:r>
                            </m:e>
                          </m:d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hlink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>
                                  <a:solidFill>
                                    <a:schemeClr val="hlink"/>
                                  </a:solidFill>
                                  <a:latin typeface="Cambria Math"/>
                                </a:rPr>
                                <m:t>𝑠</m:t>
                              </m:r>
                              <m:r>
                                <a:rPr lang="cs-CZ" sz="2800" b="0" i="1">
                                  <a:solidFill>
                                    <a:schemeClr val="hlink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0" i="1">
                                  <a:solidFill>
                                    <a:schemeClr val="hlink"/>
                                  </a:solidFill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hlink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>
                                  <a:solidFill>
                                    <a:schemeClr val="hlink"/>
                                  </a:solidFill>
                                  <a:latin typeface="Cambria Math"/>
                                </a:rPr>
                                <m:t>𝑠</m:t>
                              </m:r>
                              <m:r>
                                <a:rPr lang="cs-CZ" sz="2800" b="0" i="1">
                                  <a:solidFill>
                                    <a:schemeClr val="hlink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0" i="1">
                                  <a:solidFill>
                                    <a:schemeClr val="hlink"/>
                                  </a:solidFill>
                                  <a:latin typeface="Cambria Math"/>
                                </a:rPr>
                                <m:t>𝑐</m:t>
                              </m:r>
                            </m:e>
                          </m:d>
                        </m:e>
                      </m:rad>
                    </m:oMath>
                  </m:oMathPara>
                </a14:m>
                <a:endParaRPr lang="cs-CZ" sz="2800" dirty="0" smtClean="0">
                  <a:solidFill>
                    <a:srgbClr val="33CC33"/>
                  </a:solidFill>
                  <a:latin typeface="Arial" charset="0"/>
                </a:endParaRPr>
              </a:p>
              <a:p>
                <a:pPr>
                  <a:spcBef>
                    <a:spcPts val="2400"/>
                  </a:spcBef>
                  <a:spcAft>
                    <a:spcPts val="1800"/>
                  </a:spcAft>
                </a:pPr>
                <a:r>
                  <a:rPr lang="cs-CZ" sz="2800" b="1" dirty="0" smtClean="0">
                    <a:latin typeface="Arial" charset="0"/>
                  </a:rPr>
                  <a:t>kde </a:t>
                </a:r>
                <a:r>
                  <a:rPr lang="cs-CZ" sz="2800" i="1" dirty="0" smtClean="0">
                    <a:latin typeface="Arial" charset="0"/>
                  </a:rPr>
                  <a:t>o</a:t>
                </a:r>
                <a:r>
                  <a:rPr lang="cs-CZ" sz="2800" b="1" dirty="0" smtClean="0">
                    <a:latin typeface="Arial" charset="0"/>
                  </a:rPr>
                  <a:t> je obvod trojúhelníku</a:t>
                </a:r>
              </a:p>
              <a:p>
                <a:pPr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800" b="0" i="1" smtClean="0">
                          <a:solidFill>
                            <a:schemeClr val="hlin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hlin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>
                              <a:solidFill>
                                <a:schemeClr val="hlink"/>
                              </a:solidFill>
                              <a:latin typeface="Cambria Math"/>
                            </a:rPr>
                            <m:t>𝑜</m:t>
                          </m:r>
                        </m:num>
                        <m:den>
                          <m:r>
                            <a:rPr lang="cs-CZ" sz="2800" b="0" i="1">
                              <a:solidFill>
                                <a:schemeClr val="hlink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i="1" dirty="0">
                  <a:solidFill>
                    <a:schemeClr val="hlin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84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294967295"/>
              </p:nvPr>
            </p:nvSpPr>
            <p:spPr>
              <a:xfrm>
                <a:off x="539750" y="692150"/>
                <a:ext cx="8201025" cy="4498975"/>
              </a:xfrm>
              <a:blipFill rotWithShape="1">
                <a:blip r:embed="rId2" cstate="print"/>
                <a:stretch>
                  <a:fillRect l="-1338" t="-1355" r="-19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9458" name="Zástupný symbol pro obsah 2"/>
              <p:cNvSpPr>
                <a:spLocks noGrp="1"/>
              </p:cNvSpPr>
              <p:nvPr>
                <p:ph sz="quarter" idx="4294967295"/>
              </p:nvPr>
            </p:nvSpPr>
            <p:spPr>
              <a:xfrm>
                <a:off x="457200" y="981075"/>
                <a:ext cx="8201025" cy="5121275"/>
              </a:xfrm>
            </p:spPr>
            <p:txBody>
              <a:bodyPr/>
              <a:lstStyle/>
              <a:p>
                <a:pPr marL="273050" indent="-273050">
                  <a:spcAft>
                    <a:spcPts val="2400"/>
                  </a:spcAft>
                </a:pPr>
                <a:r>
                  <a:rPr lang="cs-CZ" sz="2800" b="1" dirty="0" smtClean="0">
                    <a:latin typeface="Arial" charset="0"/>
                  </a:rPr>
                  <a:t>Obsah trojúhelníku pomocí poloměru kružnice opsané: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    </m:t>
                      </m:r>
                      <m:r>
                        <a:rPr lang="cs-CZ" sz="2800" b="0" i="1" smtClean="0">
                          <a:latin typeface="Cambria Math"/>
                        </a:rPr>
                        <m:t>𝑆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𝑎𝑏𝑐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𝑟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=2</m:t>
                      </m:r>
                      <m:sSup>
                        <m:sSup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func>
                        <m:func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func>
                        <m:func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𝛽</m:t>
                          </m:r>
                        </m:e>
                      </m:func>
                      <m:func>
                        <m:func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𝛾</m:t>
                          </m:r>
                        </m:e>
                      </m:func>
                    </m:oMath>
                  </m:oMathPara>
                </a14:m>
                <a:endParaRPr lang="cs-CZ" sz="2800" dirty="0" smtClean="0">
                  <a:latin typeface="Arial" charset="0"/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>
                  <a:spcAft>
                    <a:spcPts val="1200"/>
                  </a:spcAft>
                </a:pPr>
                <a:r>
                  <a:rPr lang="cs-CZ" sz="2800" b="1" dirty="0" smtClean="0">
                    <a:latin typeface="Arial" charset="0"/>
                  </a:rPr>
                  <a:t>Obsah trojúhelníku pomocí poloměru kružnice vepsané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     </m:t>
                      </m:r>
                      <m:r>
                        <a:rPr lang="cs-CZ" sz="2800" b="0" i="1" smtClean="0">
                          <a:latin typeface="Cambria Math" pitchFamily="18" charset="0"/>
                          <a:ea typeface="Cambria Math" pitchFamily="18" charset="0"/>
                        </a:rPr>
                        <m:t>𝑆</m:t>
                      </m:r>
                      <m:r>
                        <a:rPr lang="cs-CZ" sz="2800" b="0" i="1" smtClean="0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𝑎</m:t>
                          </m:r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𝑏</m:t>
                          </m:r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 pitchFamily="18" charset="0"/>
                          <a:ea typeface="Cambria Math" pitchFamily="18" charset="0"/>
                        </a:rPr>
                        <m:t>𝜌</m:t>
                      </m:r>
                    </m:oMath>
                  </m:oMathPara>
                </a14:m>
                <a:endParaRPr lang="cs-CZ" sz="2800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marL="273050" indent="-273050">
                  <a:buFont typeface="Arial" charset="0"/>
                  <a:buNone/>
                </a:pPr>
                <a:endParaRPr lang="cs-CZ" sz="2800" b="1" dirty="0" smtClean="0">
                  <a:latin typeface="Arial" charset="0"/>
                </a:endParaRPr>
              </a:p>
              <a:p>
                <a:pPr marL="273050" indent="-273050"/>
                <a:endParaRPr lang="cs-CZ" dirty="0" smtClean="0"/>
              </a:p>
            </p:txBody>
          </p:sp>
        </mc:Choice>
        <mc:Fallback xmlns="">
          <p:sp>
            <p:nvSpPr>
              <p:cNvPr id="194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294967295"/>
              </p:nvPr>
            </p:nvSpPr>
            <p:spPr>
              <a:xfrm>
                <a:off x="457200" y="981075"/>
                <a:ext cx="8201025" cy="5121275"/>
              </a:xfrm>
              <a:blipFill rotWithShape="1">
                <a:blip r:embed="rId2"/>
                <a:stretch>
                  <a:fillRect l="-1264" t="-11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0482" name="Zástupný symbol pro obsah 2"/>
              <p:cNvSpPr>
                <a:spLocks noGrp="1"/>
              </p:cNvSpPr>
              <p:nvPr>
                <p:ph sz="quarter" idx="4294967295"/>
              </p:nvPr>
            </p:nvSpPr>
            <p:spPr>
              <a:xfrm>
                <a:off x="457200" y="908050"/>
                <a:ext cx="8201025" cy="5194300"/>
              </a:xfrm>
            </p:spPr>
            <p:txBody>
              <a:bodyPr/>
              <a:lstStyle/>
              <a:p>
                <a:r>
                  <a:rPr lang="cs-CZ" sz="2800" b="1" dirty="0" smtClean="0">
                    <a:latin typeface="Arial" charset="0"/>
                  </a:rPr>
                  <a:t>Obsah trojúhelníku pomocí vnitřního úhlu:</a:t>
                </a:r>
              </a:p>
              <a:p>
                <a:pPr marL="0" indent="0">
                  <a:buNone/>
                </a:pPr>
                <a:endParaRPr lang="cs-CZ" sz="2800" b="1" dirty="0">
                  <a:latin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𝑆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𝑎𝑏</m:t>
                      </m:r>
                      <m:func>
                        <m:func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𝛾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28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2800" b="0" i="1" smtClean="0">
                              <a:latin typeface="Cambria Math"/>
                            </a:rPr>
                            <m:t>𝑎𝑐</m:t>
                          </m:r>
                          <m:func>
                            <m:funcPr>
                              <m:ctrlPr>
                                <a:rPr lang="cs-CZ" sz="2800" i="1" smtClean="0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 b="0" i="0" smtClean="0"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𝛽</m:t>
                              </m:r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=</m:t>
                              </m:r>
                            </m:e>
                          </m:func>
                          <m:f>
                            <m:fPr>
                              <m:ctrlPr>
                                <a:rPr lang="cs-CZ" sz="28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2800" b="0" i="1" smtClean="0">
                              <a:latin typeface="Cambria Math"/>
                            </a:rPr>
                            <m:t>𝑏𝑐</m:t>
                          </m:r>
                          <m:func>
                            <m:funcPr>
                              <m:ctrlPr>
                                <a:rPr lang="cs-CZ" sz="2800" i="1" smtClean="0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 b="0" i="0" smtClean="0"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</m:func>
                        </m:e>
                      </m:func>
                    </m:oMath>
                  </m:oMathPara>
                </a14:m>
                <a:endParaRPr lang="cs-CZ" sz="2800" dirty="0" smtClean="0">
                  <a:latin typeface="Arial" charset="0"/>
                </a:endParaRPr>
              </a:p>
              <a:p>
                <a:pPr marL="273050" indent="-273050"/>
                <a:endParaRPr lang="cs-CZ" sz="2800" b="1" dirty="0" smtClean="0">
                  <a:latin typeface="Arial" charset="0"/>
                </a:endParaRPr>
              </a:p>
              <a:p>
                <a:pPr marL="273050" indent="-273050"/>
                <a:endParaRPr lang="cs-CZ" dirty="0" smtClean="0"/>
              </a:p>
              <a:p>
                <a:pPr marL="273050" indent="-273050"/>
                <a:endParaRPr lang="cs-CZ" dirty="0" smtClean="0"/>
              </a:p>
            </p:txBody>
          </p:sp>
        </mc:Choice>
        <mc:Fallback xmlns="">
          <p:sp>
            <p:nvSpPr>
              <p:cNvPr id="2048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294967295"/>
              </p:nvPr>
            </p:nvSpPr>
            <p:spPr>
              <a:xfrm>
                <a:off x="457200" y="908050"/>
                <a:ext cx="8201025" cy="5194300"/>
              </a:xfrm>
              <a:blipFill rotWithShape="1">
                <a:blip r:embed="rId2"/>
                <a:stretch>
                  <a:fillRect l="-1264" t="-11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838"/>
            <a:ext cx="8229600" cy="3960812"/>
          </a:xfrm>
        </p:spPr>
        <p:txBody>
          <a:bodyPr/>
          <a:lstStyle/>
          <a:p>
            <a:pPr marL="609600" indent="-609600">
              <a:lnSpc>
                <a:spcPct val="80000"/>
              </a:lnSpc>
            </a:pPr>
            <a:endParaRPr lang="cs-CZ" sz="1400" b="1" dirty="0" smtClean="0">
              <a:latin typeface="Arial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cs-CZ" sz="1400" dirty="0" smtClean="0">
                <a:latin typeface="Arial" charset="0"/>
              </a:rPr>
              <a:t>Text. </a:t>
            </a:r>
            <a:r>
              <a:rPr lang="cs-CZ" sz="1400" i="1" dirty="0" smtClean="0">
                <a:latin typeface="Arial" charset="0"/>
              </a:rPr>
              <a:t>Wikipedie</a:t>
            </a:r>
            <a:r>
              <a:rPr lang="cs-CZ" sz="1400" dirty="0" smtClean="0">
                <a:latin typeface="Arial" charset="0"/>
              </a:rPr>
              <a:t> [online]. [cit. 2013-02-25]. Dostupné z: http://cs.wikipedia.org/wiki/Troj%C3%BAheln%C3%ADk#Z.C3.A1kladn.C3.AD_pojmy</a:t>
            </a:r>
          </a:p>
          <a:p>
            <a:pPr marL="0" indent="0">
              <a:buNone/>
            </a:pPr>
            <a:r>
              <a:rPr lang="ru-RU" sz="14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4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>
              <a:buNone/>
            </a:pPr>
            <a:r>
              <a:rPr lang="cs-CZ" sz="1400" dirty="0" smtClean="0">
                <a:latin typeface="Arial" charset="0"/>
              </a:rPr>
              <a:t>Autor</a:t>
            </a:r>
            <a:r>
              <a:rPr lang="cs-CZ" sz="1400" dirty="0">
                <a:latin typeface="Arial" charset="0"/>
              </a:rPr>
              <a:t>: Mgr. Lubomíra Moravcová                                             </a:t>
            </a:r>
          </a:p>
          <a:p>
            <a:pPr marL="0" indent="0">
              <a:buNone/>
            </a:pPr>
            <a:r>
              <a:rPr lang="cs-CZ" sz="1400" dirty="0" smtClean="0">
                <a:latin typeface="Arial" charset="0"/>
              </a:rPr>
              <a:t>Název </a:t>
            </a:r>
            <a:r>
              <a:rPr lang="cs-CZ" sz="1400" dirty="0">
                <a:latin typeface="Arial" charset="0"/>
              </a:rPr>
              <a:t>díla: Trojúhelníky</a:t>
            </a:r>
          </a:p>
          <a:p>
            <a:pPr marL="0" indent="0">
              <a:buNone/>
            </a:pPr>
            <a:r>
              <a:rPr lang="cs-CZ" sz="1400" dirty="0" smtClean="0">
                <a:latin typeface="Arial" charset="0"/>
              </a:rPr>
              <a:t>Datum </a:t>
            </a:r>
            <a:r>
              <a:rPr lang="cs-CZ" sz="1400" dirty="0">
                <a:latin typeface="Arial" charset="0"/>
              </a:rPr>
              <a:t>vzniku: březen </a:t>
            </a:r>
            <a:r>
              <a:rPr lang="cs-CZ" sz="1400" dirty="0" smtClean="0">
                <a:latin typeface="Arial" charset="0"/>
              </a:rPr>
              <a:t>2013</a:t>
            </a:r>
          </a:p>
          <a:p>
            <a:pPr marL="0" indent="0">
              <a:buNone/>
            </a:pPr>
            <a:r>
              <a:rPr lang="cs-CZ" sz="1400" dirty="0" smtClean="0">
                <a:latin typeface="Arial" charset="0"/>
              </a:rPr>
              <a:t>Materiál </a:t>
            </a:r>
            <a:r>
              <a:rPr lang="cs-CZ" sz="1400" dirty="0">
                <a:latin typeface="Arial" charset="0"/>
              </a:rPr>
              <a:t>je určen pro bezplatné používání pro potřeby výuky na všech typech škol a školských zařízení. Jakékoliv další využití podléhá autorskému zákonu</a:t>
            </a:r>
            <a:r>
              <a:rPr lang="cs-CZ" sz="1400" dirty="0" smtClean="0">
                <a:latin typeface="Arial" charset="0"/>
              </a:rPr>
              <a:t>. Tato </a:t>
            </a:r>
            <a:r>
              <a:rPr lang="cs-CZ" sz="1400" dirty="0">
                <a:latin typeface="Arial" charset="0"/>
              </a:rPr>
              <a:t>prezentace je autorským dílem.</a:t>
            </a:r>
          </a:p>
          <a:p>
            <a:pPr marL="0" indent="0">
              <a:buNone/>
            </a:pPr>
            <a:endParaRPr lang="cs-CZ" sz="1400" dirty="0">
              <a:latin typeface="Arial" charset="0"/>
            </a:endParaRPr>
          </a:p>
          <a:p>
            <a:pPr marL="0" indent="0">
              <a:lnSpc>
                <a:spcPct val="80000"/>
              </a:lnSpc>
              <a:buNone/>
            </a:pPr>
            <a:endParaRPr lang="cs-CZ" sz="1400" b="1" dirty="0" smtClean="0">
              <a:latin typeface="Arial" charset="0"/>
            </a:endParaRPr>
          </a:p>
          <a:p>
            <a:pPr marL="0" indent="0">
              <a:lnSpc>
                <a:spcPct val="80000"/>
              </a:lnSpc>
              <a:buNone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</a:pPr>
            <a:endParaRPr lang="cs-CZ" sz="1400" b="1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585</TotalTime>
  <Words>852</Words>
  <Application>Microsoft Office PowerPoint</Application>
  <PresentationFormat>Předvádění na obrazovce (4:3)</PresentationFormat>
  <Paragraphs>194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Obchodní akademie, Střední odborná škola  a Jazyková škola s právem státní jazykové zkoušky,  Hradec Králové</vt:lpstr>
      <vt:lpstr>Co je trojúhelník?</vt:lpstr>
      <vt:lpstr>Druhy trojúhelníků – podle stran</vt:lpstr>
      <vt:lpstr>Prezentace aplikace PowerPoint</vt:lpstr>
      <vt:lpstr>Prezentace aplikace PowerPoint</vt:lpstr>
      <vt:lpstr>Prezentace aplikace PowerPoint</vt:lpstr>
      <vt:lpstr>Výšky trojúhelníku</vt:lpstr>
      <vt:lpstr>Prezentace aplikace PowerPoint</vt:lpstr>
      <vt:lpstr>Těžnice trojúhelníku</vt:lpstr>
      <vt:lpstr>Prezentace aplikace PowerPoint</vt:lpstr>
      <vt:lpstr>Kružnice opsaná</vt:lpstr>
      <vt:lpstr>Prezentace aplikace PowerPoint</vt:lpstr>
      <vt:lpstr>Kružnice vepsaná</vt:lpstr>
      <vt:lpstr>Prezentace aplikace PowerPoint</vt:lpstr>
      <vt:lpstr>Obvod trojúhelníku</vt:lpstr>
      <vt:lpstr>Obsah trojúhelníku</vt:lpstr>
      <vt:lpstr>Prezentace aplikace PowerPoint</vt:lpstr>
      <vt:lpstr>Prezentace aplikace PowerPoint</vt:lpstr>
      <vt:lpstr>Prezentace aplikace PowerPoint</vt:lpstr>
      <vt:lpstr>   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76</cp:revision>
  <dcterms:created xsi:type="dcterms:W3CDTF">2012-11-30T22:17:21Z</dcterms:created>
  <dcterms:modified xsi:type="dcterms:W3CDTF">2013-07-02T13:05:59Z</dcterms:modified>
</cp:coreProperties>
</file>