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8" r:id="rId3"/>
    <p:sldId id="279" r:id="rId4"/>
    <p:sldId id="280" r:id="rId5"/>
    <p:sldId id="281" r:id="rId6"/>
    <p:sldId id="284" r:id="rId7"/>
    <p:sldId id="305" r:id="rId8"/>
    <p:sldId id="306" r:id="rId9"/>
    <p:sldId id="307" r:id="rId10"/>
    <p:sldId id="289" r:id="rId11"/>
    <p:sldId id="290" r:id="rId12"/>
    <p:sldId id="296" r:id="rId13"/>
    <p:sldId id="298" r:id="rId14"/>
    <p:sldId id="25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33BE9"/>
    <a:srgbClr val="C3F11B"/>
    <a:srgbClr val="33CC33"/>
    <a:srgbClr val="4F81BD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56" autoAdjust="0"/>
  </p:normalViewPr>
  <p:slideViewPr>
    <p:cSldViewPr>
      <p:cViewPr>
        <p:scale>
          <a:sx n="90" d="100"/>
          <a:sy n="90" d="100"/>
        </p:scale>
        <p:origin x="-1608" y="-4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10667A69-D306-4D3B-ADB4-F20F08E14505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BD6FA0C2-E0FE-41ED-A90A-BF0B7620A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6208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344C96AE-A64E-4B69-A33C-3C7C9DCEF8B1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E5AA8926-DF7F-4EAB-A35C-45396729E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1241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0F9A6-2438-45D9-9E19-F63C3FC772DD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31A62-F6A8-40B4-B994-4D04FDA6D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136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F78C9-DBEE-46C5-AD86-C74047519B9A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8D8FC-65AA-4754-927B-257CA7644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28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F8BB2-124D-4DCA-A72E-14FF58F88594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D52B1-4D5E-42FA-AFEA-4DD3F9057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217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0BB00-58D4-4210-BBC4-A5D07849F427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0D81C-E734-4924-9EC5-7DDDCD9EA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763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34890-34A1-4198-A4FB-651C4B7F1534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C1551-A5BC-4226-B906-A0D77C315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376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C17AF-7B91-4BFF-AFA0-C0EA56C10776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F6062-7A8B-4EC1-A5A3-8589F0D132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868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B05A1-1D35-4462-B5BB-63A6A95AF89F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F62BB-B48D-4602-BC3F-69EF32138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749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24BB8-454E-43C0-A948-354411761865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7907F-B473-4C4D-9F0C-9C2AF621C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062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8BC5C-91A8-45DF-8725-75B60B0D3BC7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51EC1-0912-43F6-83C6-83A09E427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268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54443-8774-4E31-8726-189E92926165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414BA-D150-45CB-A520-CFE4685FC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701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E0E28-7202-492C-894A-98BE71AFC476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29F8E-9837-4EA8-8698-44981EF2D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891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2BDB34-07F0-4E8A-818A-ADDFB933F63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CEB52B-7105-4190-A08E-91C4A48FF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68" name="Group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2892333"/>
              </p:ext>
            </p:extLst>
          </p:nvPr>
        </p:nvGraphicFramePr>
        <p:xfrm>
          <a:off x="250825" y="2781300"/>
          <a:ext cx="8893175" cy="4057810"/>
        </p:xfrm>
        <a:graphic>
          <a:graphicData uri="http://schemas.openxmlformats.org/drawingml/2006/table">
            <a:tbl>
              <a:tblPr/>
              <a:tblGrid>
                <a:gridCol w="2166456"/>
                <a:gridCol w="6726719"/>
              </a:tblGrid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VY_32_INOVACE_7_PLANIMETRIE_A_STEREOMETRIE_14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Čtyřúhelníky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Planimetrie a stereometrie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Sociální činnost, Veřejnosprávní činnost, 1.–4. ročník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rozdělení čtyřúhelníků a jejich popis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Dělení čtyřúhelníků, jejich základní charakteristika, obvod a obsah 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425575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Co je čtyřúhelník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z="2800" dirty="0" smtClean="0"/>
          </a:p>
          <a:p>
            <a:r>
              <a:rPr lang="cs-CZ" sz="2800" b="1" dirty="0" smtClean="0">
                <a:latin typeface="Arial" charset="0"/>
                <a:cs typeface="Arial" charset="0"/>
              </a:rPr>
              <a:t>rovinný geometrický útvar</a:t>
            </a:r>
          </a:p>
          <a:p>
            <a:r>
              <a:rPr lang="cs-CZ" sz="2800" b="1" dirty="0" smtClean="0">
                <a:latin typeface="Arial" charset="0"/>
                <a:cs typeface="Arial" charset="0"/>
              </a:rPr>
              <a:t>mnohoúhelník se čtyřmi vrcholy a čtyřmi stranami</a:t>
            </a:r>
          </a:p>
          <a:p>
            <a:r>
              <a:rPr lang="cs-CZ" sz="2800" b="1" dirty="0" smtClean="0">
                <a:latin typeface="Arial" charset="0"/>
                <a:cs typeface="Arial" charset="0"/>
              </a:rPr>
              <a:t>součet velikostí vnitřních úhlů = 360° </a:t>
            </a:r>
            <a:r>
              <a:rPr lang="el-GR" sz="2800" b="1" dirty="0" smtClean="0">
                <a:latin typeface="Arial" charset="0"/>
                <a:cs typeface="Arial" charset="0"/>
              </a:rPr>
              <a:t>(2π)</a:t>
            </a:r>
            <a:endParaRPr lang="cs-CZ" sz="2800" b="1" dirty="0" smtClean="0">
              <a:latin typeface="Arial" charset="0"/>
              <a:cs typeface="Arial" charset="0"/>
            </a:endParaRPr>
          </a:p>
          <a:p>
            <a:r>
              <a:rPr lang="cs-CZ" sz="2800" b="1" dirty="0" smtClean="0">
                <a:latin typeface="Arial" charset="0"/>
                <a:cs typeface="Arial" charset="0"/>
              </a:rPr>
              <a:t>lze jej úhlopříčkou rozdělit na dva trojúhelníky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098" name="Zástupný symbol pro obsah 2"/>
              <p:cNvSpPr>
                <a:spLocks noGrp="1"/>
              </p:cNvSpPr>
              <p:nvPr>
                <p:ph idx="4294967295"/>
              </p:nvPr>
            </p:nvSpPr>
            <p:spPr>
              <a:xfrm>
                <a:off x="457200" y="404813"/>
                <a:ext cx="8218488" cy="6553200"/>
              </a:xfrm>
            </p:spPr>
            <p:txBody>
              <a:bodyPr/>
              <a:lstStyle/>
              <a:p>
                <a:pPr algn="ctr">
                  <a:buFont typeface="Arial" charset="0"/>
                  <a:buNone/>
                </a:pPr>
                <a:r>
                  <a:rPr lang="cs-CZ" sz="3000" dirty="0" smtClean="0">
                    <a:latin typeface="Arial" charset="0"/>
                  </a:rPr>
                  <a:t>   </a:t>
                </a:r>
                <a:r>
                  <a:rPr lang="cs-CZ" b="1" dirty="0" smtClean="0">
                    <a:solidFill>
                      <a:srgbClr val="990033"/>
                    </a:solidFill>
                    <a:latin typeface="Arial" charset="0"/>
                  </a:rPr>
                  <a:t>Obvod a obsah</a:t>
                </a:r>
              </a:p>
              <a:p>
                <a:pPr>
                  <a:spcAft>
                    <a:spcPts val="1200"/>
                  </a:spcAft>
                </a:pPr>
                <a:r>
                  <a:rPr lang="cs-CZ" sz="2800" b="1" dirty="0" smtClean="0">
                    <a:solidFill>
                      <a:schemeClr val="hlink"/>
                    </a:solidFill>
                    <a:latin typeface="Arial" charset="0"/>
                    <a:cs typeface="Arial" charset="0"/>
                  </a:rPr>
                  <a:t>Obvod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 čtyřúhelníku o stranách 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a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, 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b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, 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c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, 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d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 je roven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𝑜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𝑐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𝑑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=2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𝑠</m:t>
                      </m:r>
                    </m:oMath>
                  </m:oMathPara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>
                  <a:buFont typeface="Arial" charset="0"/>
                  <a:buNone/>
                </a:pPr>
                <a:r>
                  <a:rPr lang="cs-CZ" sz="2800" b="1" dirty="0" smtClean="0">
                    <a:latin typeface="Arial" charset="0"/>
                    <a:cs typeface="Arial" charset="0"/>
                  </a:rPr>
                  <a:t>   kde 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s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 je poloviční obvod, vyskytující se</a:t>
                </a:r>
              </a:p>
              <a:p>
                <a:pPr>
                  <a:spcBef>
                    <a:spcPts val="0"/>
                  </a:spcBef>
                  <a:buFont typeface="Arial" charset="0"/>
                  <a:buNone/>
                </a:pPr>
                <a:r>
                  <a:rPr lang="cs-CZ" sz="2800" b="1" dirty="0" smtClean="0">
                    <a:latin typeface="Arial" charset="0"/>
                    <a:cs typeface="Arial" charset="0"/>
                  </a:rPr>
                  <a:t>   v dalších vzorcích</a:t>
                </a:r>
              </a:p>
              <a:p>
                <a:pPr>
                  <a:spcAft>
                    <a:spcPts val="2400"/>
                  </a:spcAft>
                </a:pPr>
                <a:r>
                  <a:rPr lang="cs-CZ" sz="2800" b="1" dirty="0" smtClean="0">
                    <a:solidFill>
                      <a:schemeClr val="hlink"/>
                    </a:solidFill>
                    <a:latin typeface="Arial" charset="0"/>
                    <a:cs typeface="Arial" charset="0"/>
                  </a:rPr>
                  <a:t>Obsah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 čtyřúhelníku je roven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𝑆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cs typeface="Arial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𝑒𝑓</m:t>
                      </m:r>
                      <m:func>
                        <m:funcPr>
                          <m:ctrlPr>
                            <a:rPr lang="cs-CZ" sz="2800" i="1" smtClean="0">
                              <a:latin typeface="Cambria Math"/>
                              <a:cs typeface="Arial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  <a:cs typeface="Arial" charset="0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𝜑</m:t>
                          </m:r>
                        </m:e>
                      </m:func>
                    </m:oMath>
                  </m:oMathPara>
                </a14:m>
                <a:endParaRPr lang="cs-CZ" sz="2800" b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latin typeface="Arial" charset="0"/>
                    <a:cs typeface="Arial" charset="0"/>
                  </a:rPr>
                  <a:t>kde 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e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, </a:t>
                </a:r>
                <a:r>
                  <a:rPr lang="cs-CZ" sz="2800" i="1" dirty="0" smtClean="0">
                    <a:latin typeface="Arial" charset="0"/>
                    <a:cs typeface="Arial" charset="0"/>
                  </a:rPr>
                  <a:t>f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 jsou délky úhlopříček a </a:t>
                </a:r>
                <a:r>
                  <a:rPr lang="el-GR" sz="2800" i="1" dirty="0" smtClean="0">
                    <a:latin typeface="Arial" charset="0"/>
                    <a:cs typeface="Arial" charset="0"/>
                  </a:rPr>
                  <a:t>φ</a:t>
                </a:r>
                <a:r>
                  <a:rPr lang="el-GR" sz="2800" b="1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b="1" dirty="0" smtClean="0">
                    <a:latin typeface="Arial" charset="0"/>
                    <a:cs typeface="Arial" charset="0"/>
                  </a:rPr>
                  <a:t>je (libovolný) úhel, který svírají</a:t>
                </a:r>
              </a:p>
              <a:p>
                <a:endParaRPr lang="cs-CZ" sz="2800" b="1" dirty="0" smtClean="0">
                  <a:latin typeface="Arial" charset="0"/>
                  <a:cs typeface="Arial" charset="0"/>
                </a:endParaRPr>
              </a:p>
              <a:p>
                <a:endParaRPr lang="cs-CZ" sz="2800" b="1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409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457200" y="404813"/>
                <a:ext cx="8218488" cy="6553200"/>
              </a:xfrm>
              <a:blipFill rotWithShape="1">
                <a:blip r:embed="rId2"/>
                <a:stretch>
                  <a:fillRect l="-1484" t="-1209" r="-6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2" descr="http://upload.wikimedia.org/wikipedia/commons/e/ef/Klasifikace_%C4%8Dty%C5%99%C3%BAheln%C3%ADk%C5%AF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136" y="0"/>
            <a:ext cx="5686425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179388" y="274638"/>
            <a:ext cx="8229600" cy="1143000"/>
          </a:xfrm>
        </p:spPr>
        <p:txBody>
          <a:bodyPr/>
          <a:lstStyle/>
          <a:p>
            <a:pPr algn="l"/>
            <a:r>
              <a:rPr lang="cs-CZ" sz="2800" b="1" dirty="0" smtClean="0">
                <a:latin typeface="Arial" charset="0"/>
                <a:cs typeface="Arial" charset="0"/>
              </a:rPr>
              <a:t>    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Druhy 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   čtyřúhelníků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5868144" y="6272512"/>
            <a:ext cx="2881312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 Čtyřúhelníky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15888"/>
            <a:ext cx="8569325" cy="67421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dirty="0" smtClean="0">
                <a:solidFill>
                  <a:srgbClr val="990033"/>
                </a:solidFill>
                <a:latin typeface="Arial" charset="0"/>
              </a:rPr>
              <a:t>Dělení čtyřúhelníků</a:t>
            </a:r>
            <a:endParaRPr lang="cs-CZ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Mohou být </a:t>
            </a:r>
            <a:r>
              <a:rPr lang="cs-CZ" sz="2400" b="1" dirty="0" smtClean="0">
                <a:solidFill>
                  <a:schemeClr val="hlink"/>
                </a:solidFill>
                <a:latin typeface="Arial" charset="0"/>
                <a:cs typeface="Arial" charset="0"/>
              </a:rPr>
              <a:t>konvexní </a:t>
            </a:r>
            <a:r>
              <a:rPr lang="cs-CZ" sz="2400" b="1" dirty="0" smtClean="0">
                <a:latin typeface="Arial" charset="0"/>
                <a:cs typeface="Arial" charset="0"/>
              </a:rPr>
              <a:t>(vypuklé) nebo </a:t>
            </a:r>
            <a:r>
              <a:rPr lang="cs-CZ" sz="2400" b="1" dirty="0" smtClean="0">
                <a:solidFill>
                  <a:schemeClr val="hlink"/>
                </a:solidFill>
                <a:latin typeface="Arial" charset="0"/>
                <a:cs typeface="Arial" charset="0"/>
              </a:rPr>
              <a:t>nekonvexní </a:t>
            </a:r>
            <a:r>
              <a:rPr lang="cs-CZ" sz="2400" b="1" dirty="0" smtClean="0">
                <a:latin typeface="Arial" charset="0"/>
                <a:cs typeface="Arial" charset="0"/>
              </a:rPr>
              <a:t>(duté)</a:t>
            </a:r>
          </a:p>
          <a:p>
            <a:pPr>
              <a:buFont typeface="Arial" charset="0"/>
              <a:buNone/>
            </a:pPr>
            <a:r>
              <a:rPr lang="cs-CZ" sz="2400" b="1" dirty="0" smtClean="0">
                <a:solidFill>
                  <a:schemeClr val="hlink"/>
                </a:solidFill>
                <a:latin typeface="Arial" charset="0"/>
                <a:cs typeface="Arial" charset="0"/>
              </a:rPr>
              <a:t>Konvexní čtyřúhelníky:</a:t>
            </a:r>
            <a:endParaRPr lang="cs-CZ" sz="2400" b="1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různoběžník</a:t>
            </a:r>
            <a:r>
              <a:rPr lang="cs-CZ" sz="2400" b="1" dirty="0" smtClean="0">
                <a:latin typeface="Arial" charset="0"/>
                <a:cs typeface="Arial" charset="0"/>
              </a:rPr>
              <a:t> – žádné dvě protilehlé strany nejsou rovnoběžné</a:t>
            </a:r>
          </a:p>
          <a:p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rovnoběžník (kosodélník)</a:t>
            </a:r>
            <a:r>
              <a:rPr lang="cs-CZ" sz="2400" b="1" dirty="0" smtClean="0">
                <a:latin typeface="Arial" charset="0"/>
                <a:cs typeface="Arial" charset="0"/>
              </a:rPr>
              <a:t> – dvě a dvě protilehlé strany jsou rovnoběžné</a:t>
            </a:r>
          </a:p>
          <a:p>
            <a:pPr lvl="1"/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obdélník </a:t>
            </a:r>
            <a:r>
              <a:rPr lang="cs-CZ" sz="2400" b="1" dirty="0" smtClean="0">
                <a:latin typeface="Arial" charset="0"/>
                <a:cs typeface="Arial" charset="0"/>
              </a:rPr>
              <a:t>– všechny vnitřní úhly jsou pravé</a:t>
            </a:r>
          </a:p>
          <a:p>
            <a:pPr lvl="1"/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kosočtverec</a:t>
            </a:r>
            <a:r>
              <a:rPr lang="cs-CZ" sz="2400" b="1" dirty="0" smtClean="0">
                <a:latin typeface="Arial" charset="0"/>
                <a:cs typeface="Arial" charset="0"/>
              </a:rPr>
              <a:t> – všechny strany mají stejnou délku</a:t>
            </a:r>
          </a:p>
          <a:p>
            <a:pPr lvl="1"/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čtverec</a:t>
            </a:r>
            <a:r>
              <a:rPr lang="cs-CZ" sz="2400" b="1" dirty="0" smtClean="0">
                <a:latin typeface="Arial" charset="0"/>
                <a:cs typeface="Arial" charset="0"/>
              </a:rPr>
              <a:t> – všechny strany mají stejnou délku</a:t>
            </a:r>
          </a:p>
          <a:p>
            <a:pPr marL="457200" lvl="1" indent="0">
              <a:spcBef>
                <a:spcPts val="0"/>
              </a:spcBef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 a všechny vnitřní úhly jsou pravé</a:t>
            </a:r>
          </a:p>
          <a:p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lichoběžník</a:t>
            </a:r>
            <a:r>
              <a:rPr lang="cs-CZ" sz="2400" b="1" dirty="0" smtClean="0">
                <a:latin typeface="Arial" charset="0"/>
                <a:cs typeface="Arial" charset="0"/>
              </a:rPr>
              <a:t> – jeden pár protilehlých stran je rovnoběžný</a:t>
            </a:r>
          </a:p>
          <a:p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deltoid</a:t>
            </a:r>
            <a:r>
              <a:rPr lang="cs-CZ" sz="2400" b="1" dirty="0" smtClean="0">
                <a:latin typeface="Arial" charset="0"/>
                <a:cs typeface="Arial" charset="0"/>
              </a:rPr>
              <a:t> – dvě dvojice vzájemně přiléhajících stran mají stejnou velikost</a:t>
            </a:r>
          </a:p>
          <a:p>
            <a:endParaRPr lang="cs-CZ" sz="2400" b="1" dirty="0" smtClean="0"/>
          </a:p>
          <a:p>
            <a:endParaRPr lang="cs-CZ" sz="2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1729650" y="2633384"/>
            <a:ext cx="972108" cy="972108"/>
            <a:chOff x="1729650" y="2633384"/>
            <a:chExt cx="972108" cy="972108"/>
          </a:xfrm>
        </p:grpSpPr>
        <p:sp>
          <p:nvSpPr>
            <p:cNvPr id="15" name="Výseč 14"/>
            <p:cNvSpPr/>
            <p:nvPr/>
          </p:nvSpPr>
          <p:spPr>
            <a:xfrm rot="647521">
              <a:off x="1729650" y="2633384"/>
              <a:ext cx="972108" cy="972108"/>
            </a:xfrm>
            <a:prstGeom prst="pie">
              <a:avLst>
                <a:gd name="adj1" fmla="val 115191"/>
                <a:gd name="adj2" fmla="val 5543423"/>
              </a:avLst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90738" y="3212976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∙</a:t>
              </a:r>
              <a:endParaRPr lang="cs-CZ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 rot="15359169">
            <a:off x="5395314" y="5830609"/>
            <a:ext cx="972108" cy="972108"/>
            <a:chOff x="1729650" y="2633384"/>
            <a:chExt cx="972108" cy="972108"/>
          </a:xfrm>
        </p:grpSpPr>
        <p:sp>
          <p:nvSpPr>
            <p:cNvPr id="31" name="Výseč 30"/>
            <p:cNvSpPr/>
            <p:nvPr/>
          </p:nvSpPr>
          <p:spPr>
            <a:xfrm rot="647521">
              <a:off x="1729650" y="2633384"/>
              <a:ext cx="972108" cy="972108"/>
            </a:xfrm>
            <a:prstGeom prst="pie">
              <a:avLst>
                <a:gd name="adj1" fmla="val 115191"/>
                <a:gd name="adj2" fmla="val 5543423"/>
              </a:avLst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190738" y="3212976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∙</a:t>
              </a:r>
              <a:endParaRPr lang="cs-CZ" b="1" dirty="0"/>
            </a:p>
          </p:txBody>
        </p:sp>
      </p:grpSp>
      <p:sp>
        <p:nvSpPr>
          <p:cNvPr id="51" name="Výseč 50"/>
          <p:cNvSpPr/>
          <p:nvPr/>
        </p:nvSpPr>
        <p:spPr>
          <a:xfrm rot="20596781" flipH="1" flipV="1">
            <a:off x="1041108" y="5955697"/>
            <a:ext cx="725078" cy="725078"/>
          </a:xfrm>
          <a:prstGeom prst="pie">
            <a:avLst>
              <a:gd name="adj1" fmla="val 7186707"/>
              <a:gd name="adj2" fmla="val 11719359"/>
            </a:avLst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Výseč 51"/>
          <p:cNvSpPr/>
          <p:nvPr/>
        </p:nvSpPr>
        <p:spPr>
          <a:xfrm rot="1003219" flipV="1">
            <a:off x="4281468" y="5946314"/>
            <a:ext cx="725078" cy="725078"/>
          </a:xfrm>
          <a:prstGeom prst="pie">
            <a:avLst>
              <a:gd name="adj1" fmla="val 5595933"/>
              <a:gd name="adj2" fmla="val 11864873"/>
            </a:avLst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Výseč 49"/>
          <p:cNvSpPr/>
          <p:nvPr/>
        </p:nvSpPr>
        <p:spPr>
          <a:xfrm rot="9970469" flipH="1" flipV="1">
            <a:off x="4713516" y="4209359"/>
            <a:ext cx="725078" cy="725078"/>
          </a:xfrm>
          <a:prstGeom prst="pie">
            <a:avLst>
              <a:gd name="adj1" fmla="val 7130304"/>
              <a:gd name="adj2" fmla="val 11619940"/>
            </a:avLst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4573888"/>
            <a:ext cx="4392488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79712" y="6316663"/>
            <a:ext cx="4608512" cy="157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403648" y="2924944"/>
            <a:ext cx="864096" cy="338390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644008" y="2932755"/>
            <a:ext cx="864096" cy="338390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0" name="Nadpis 1"/>
          <p:cNvSpPr>
            <a:spLocks noGrp="1"/>
          </p:cNvSpPr>
          <p:nvPr>
            <p:ph type="title" idx="4294967295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Rovnoběžník</a:t>
            </a:r>
          </a:p>
        </p:txBody>
      </p:sp>
      <p:sp>
        <p:nvSpPr>
          <p:cNvPr id="7172" name="Obdélník 4"/>
          <p:cNvSpPr>
            <a:spLocks noChangeArrowheads="1"/>
          </p:cNvSpPr>
          <p:nvPr/>
        </p:nvSpPr>
        <p:spPr bwMode="auto">
          <a:xfrm>
            <a:off x="6084168" y="6179344"/>
            <a:ext cx="233997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2 </a:t>
            </a:r>
            <a:r>
              <a:rPr lang="cs-CZ" sz="1200" i="1" dirty="0" smtClean="0"/>
              <a:t>Rovnoběžník</a:t>
            </a:r>
            <a:endParaRPr lang="cs-CZ" sz="1200" i="1" dirty="0"/>
          </a:p>
        </p:txBody>
      </p:sp>
      <p:pic>
        <p:nvPicPr>
          <p:cNvPr id="7173" name="Picture 11" descr="a=b=c=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8300" y="228600"/>
            <a:ext cx="1104900" cy="13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TextovéPole 30"/>
          <p:cNvSpPr txBox="1">
            <a:spLocks noChangeArrowheads="1"/>
          </p:cNvSpPr>
          <p:nvPr/>
        </p:nvSpPr>
        <p:spPr bwMode="auto">
          <a:xfrm>
            <a:off x="179388" y="836613"/>
            <a:ext cx="8785225" cy="228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cs-CZ" sz="2400" b="1" dirty="0"/>
              <a:t> má 4 strany, 4 vrcholy, 4 úhly – jejich součet je 360° </a:t>
            </a:r>
          </a:p>
          <a:p>
            <a:pPr eaLnBrk="1" hangingPunct="1">
              <a:buFontTx/>
              <a:buChar char="•"/>
            </a:pPr>
            <a:r>
              <a:rPr lang="cs-CZ" sz="2400" b="1" dirty="0"/>
              <a:t> z rovnoběžnosti protilehlých stran plyne, že velikost   </a:t>
            </a:r>
          </a:p>
          <a:p>
            <a:pPr eaLnBrk="1" hangingPunct="1"/>
            <a:r>
              <a:rPr lang="cs-CZ" sz="2400" b="1" dirty="0"/>
              <a:t>  protilehlých stran je stejná</a:t>
            </a:r>
            <a:endParaRPr lang="cs-CZ" sz="2400" b="1" dirty="0">
              <a:latin typeface="Calibri" pitchFamily="34" charset="0"/>
            </a:endParaRPr>
          </a:p>
          <a:p>
            <a:pPr eaLnBrk="1" hangingPunct="1">
              <a:buFontTx/>
              <a:buChar char="•"/>
            </a:pPr>
            <a:r>
              <a:rPr lang="cs-CZ" sz="2400" b="1" dirty="0"/>
              <a:t> velikost protilehlých úhlů má stejnou velikost</a:t>
            </a:r>
          </a:p>
          <a:p>
            <a:pPr eaLnBrk="1" hangingPunct="1">
              <a:buFontTx/>
              <a:buChar char="•"/>
            </a:pPr>
            <a:r>
              <a:rPr lang="cs-CZ" sz="2400" b="1" dirty="0"/>
              <a:t> úhlopříčky se vzájemně půlí</a:t>
            </a:r>
          </a:p>
          <a:p>
            <a:pPr eaLnBrk="1" hangingPunct="1"/>
            <a:endParaRPr lang="cs-CZ" sz="2400" b="1" dirty="0">
              <a:latin typeface="Calibri" pitchFamily="34" charset="0"/>
            </a:endParaRPr>
          </a:p>
        </p:txBody>
      </p:sp>
      <p:sp>
        <p:nvSpPr>
          <p:cNvPr id="7175" name="Rectangle 27"/>
          <p:cNvSpPr>
            <a:spLocks noChangeArrowheads="1"/>
          </p:cNvSpPr>
          <p:nvPr/>
        </p:nvSpPr>
        <p:spPr bwMode="auto">
          <a:xfrm>
            <a:off x="0" y="-95250"/>
            <a:ext cx="7747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lvl="1" eaLnBrk="0" hangingPunct="0"/>
            <a:r>
              <a:rPr lang="cs-CZ" b="1"/>
              <a:t>  </a:t>
            </a:r>
            <a:endParaRPr lang="cs-CZ" sz="1000" b="1"/>
          </a:p>
          <a:p>
            <a:pPr eaLnBrk="0" hangingPunct="0"/>
            <a:endParaRPr lang="cs-CZ" b="1"/>
          </a:p>
        </p:txBody>
      </p:sp>
      <p:sp>
        <p:nvSpPr>
          <p:cNvPr id="3" name="Kosoúhelník 2"/>
          <p:cNvSpPr/>
          <p:nvPr/>
        </p:nvSpPr>
        <p:spPr>
          <a:xfrm>
            <a:off x="1403648" y="4573888"/>
            <a:ext cx="3672408" cy="1734964"/>
          </a:xfrm>
          <a:prstGeom prst="parallelogram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195736" y="3119438"/>
            <a:ext cx="3096344" cy="669602"/>
          </a:xfrm>
          <a:prstGeom prst="line">
            <a:avLst/>
          </a:prstGeom>
          <a:ln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868144" y="4573888"/>
            <a:ext cx="0" cy="1734964"/>
          </a:xfrm>
          <a:prstGeom prst="line">
            <a:avLst/>
          </a:prstGeom>
          <a:ln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043608" y="630885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644008" y="631823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84068" y="424120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578742" y="425537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</a:t>
            </a:r>
            <a:endParaRPr lang="cs-CZ" i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915816" y="626931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14557" y="526139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275856" y="424171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362718" y="519532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</a:t>
            </a:r>
            <a:endParaRPr lang="cs-CZ" i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758091" y="482590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</a:t>
            </a:r>
            <a:endParaRPr lang="cs-CZ" i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298750" y="543472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e</a:t>
            </a:r>
            <a:endParaRPr lang="cs-CZ" i="1" dirty="0"/>
          </a:p>
        </p:txBody>
      </p:sp>
      <p:sp>
        <p:nvSpPr>
          <p:cNvPr id="7169" name="Výseč 7168"/>
          <p:cNvSpPr/>
          <p:nvPr/>
        </p:nvSpPr>
        <p:spPr>
          <a:xfrm rot="16200000">
            <a:off x="1473157" y="4211349"/>
            <a:ext cx="725078" cy="725078"/>
          </a:xfrm>
          <a:prstGeom prst="pie">
            <a:avLst>
              <a:gd name="adj1" fmla="val 5395018"/>
              <a:gd name="adj2" fmla="val 11619940"/>
            </a:avLst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Výseč 52"/>
          <p:cNvSpPr/>
          <p:nvPr/>
        </p:nvSpPr>
        <p:spPr>
          <a:xfrm rot="14224620" flipV="1">
            <a:off x="2873147" y="5083523"/>
            <a:ext cx="725078" cy="725078"/>
          </a:xfrm>
          <a:prstGeom prst="pie">
            <a:avLst>
              <a:gd name="adj1" fmla="val 4953136"/>
              <a:gd name="adj2" fmla="val 12380614"/>
            </a:avLst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1403648" y="4573888"/>
            <a:ext cx="3672408" cy="1734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835696" y="4573888"/>
            <a:ext cx="2808312" cy="1744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6" name="TextovéPole 7175"/>
          <p:cNvSpPr txBox="1"/>
          <p:nvPr/>
        </p:nvSpPr>
        <p:spPr>
          <a:xfrm>
            <a:off x="1643346" y="5809610"/>
            <a:ext cx="256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i="1" dirty="0" smtClean="0"/>
              <a:t>α</a:t>
            </a:r>
            <a:endParaRPr lang="cs-CZ" i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192493" y="5694696"/>
            <a:ext cx="256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i="1" dirty="0" smtClean="0"/>
              <a:t>β</a:t>
            </a:r>
            <a:endParaRPr lang="cs-CZ" i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66125" y="4725144"/>
            <a:ext cx="256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i="1" dirty="0" smtClean="0"/>
              <a:t>γ</a:t>
            </a:r>
            <a:endParaRPr lang="cs-CZ" i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900300" y="4813248"/>
            <a:ext cx="256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i="1" dirty="0" smtClean="0"/>
              <a:t>δ</a:t>
            </a:r>
            <a:endParaRPr lang="cs-CZ" i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107209" y="5483070"/>
            <a:ext cx="256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i="1" dirty="0" smtClean="0"/>
              <a:t>θ</a:t>
            </a:r>
            <a:endParaRPr lang="cs-CZ" i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721038" y="3120321"/>
            <a:ext cx="468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h</a:t>
            </a:r>
            <a:r>
              <a:rPr lang="cs-CZ" i="1" baseline="-25000" dirty="0" err="1" smtClean="0"/>
              <a:t>b</a:t>
            </a:r>
            <a:endParaRPr lang="cs-CZ" i="1" baseline="-25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865649" y="5112459"/>
            <a:ext cx="468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h</a:t>
            </a:r>
            <a:r>
              <a:rPr lang="cs-CZ" i="1" baseline="-25000" dirty="0" smtClean="0"/>
              <a:t>a</a:t>
            </a:r>
            <a:endParaRPr lang="cs-CZ" i="1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 idx="4294967295"/>
          </p:nvPr>
        </p:nvSpPr>
        <p:spPr>
          <a:xfrm>
            <a:off x="468313" y="476250"/>
            <a:ext cx="8229600" cy="777875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Čtverec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1412875"/>
            <a:ext cx="8229600" cy="4784725"/>
          </a:xfrm>
        </p:spPr>
        <p:txBody>
          <a:bodyPr/>
          <a:lstStyle/>
          <a:p>
            <a:r>
              <a:rPr lang="cs-CZ" sz="2400" b="1" smtClean="0">
                <a:latin typeface="Arial" charset="0"/>
                <a:cs typeface="Arial" charset="0"/>
              </a:rPr>
              <a:t>pravidelný čtyřúhelník</a:t>
            </a:r>
          </a:p>
          <a:p>
            <a:r>
              <a:rPr lang="cs-CZ" sz="2400" b="1" smtClean="0">
                <a:latin typeface="Arial" charset="0"/>
                <a:cs typeface="Arial" charset="0"/>
              </a:rPr>
              <a:t>všechny vnitřní úhly jsou shodné</a:t>
            </a:r>
          </a:p>
          <a:p>
            <a:r>
              <a:rPr lang="cs-CZ" sz="2400" b="1" smtClean="0">
                <a:latin typeface="Arial" charset="0"/>
                <a:cs typeface="Arial" charset="0"/>
              </a:rPr>
              <a:t>protilehlé strany jsou rovnoběžné</a:t>
            </a:r>
          </a:p>
          <a:p>
            <a:r>
              <a:rPr lang="cs-CZ" sz="2400" b="1" smtClean="0">
                <a:latin typeface="Arial" charset="0"/>
                <a:cs typeface="Arial" charset="0"/>
              </a:rPr>
              <a:t>všechny strany jsou shodné, všechny vnitřní úhly jsou pravé</a:t>
            </a:r>
          </a:p>
          <a:p>
            <a:r>
              <a:rPr lang="cs-CZ" sz="2400" b="1" smtClean="0">
                <a:latin typeface="Arial" charset="0"/>
                <a:cs typeface="Arial" charset="0"/>
              </a:rPr>
              <a:t>úhlopříčky čtverce jsou shodné a navzájem kolmé, půlí jeho úhly i sebe navzájem</a:t>
            </a:r>
          </a:p>
          <a:p>
            <a:r>
              <a:rPr lang="cs-CZ" sz="2400" b="1" smtClean="0">
                <a:latin typeface="Arial" charset="0"/>
                <a:cs typeface="Arial" charset="0"/>
              </a:rPr>
              <a:t>čtverci lze jakožto pravidelnému mnohoúhelníku opsat i vepsat kružnici, je to zároveň tětivový čtyřúhelník i tečnový čtyřúhelník</a:t>
            </a:r>
          </a:p>
          <a:p>
            <a:endParaRPr lang="cs-CZ" sz="2400" b="1" smtClean="0">
              <a:latin typeface="Arial" charset="0"/>
              <a:cs typeface="Arial" charset="0"/>
            </a:endParaRPr>
          </a:p>
          <a:p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147050" cy="777875"/>
          </a:xfrm>
        </p:spPr>
        <p:txBody>
          <a:bodyPr/>
          <a:lstStyle/>
          <a:p>
            <a:pPr algn="l">
              <a:buFontTx/>
              <a:buChar char="•"/>
            </a:pP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Obvod a obsah čtverce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219" name="Zástupný symbol pro obsah 2"/>
              <p:cNvSpPr>
                <a:spLocks noGrp="1"/>
              </p:cNvSpPr>
              <p:nvPr>
                <p:ph idx="4294967295"/>
              </p:nvPr>
            </p:nvSpPr>
            <p:spPr>
              <a:xfrm>
                <a:off x="446088" y="1381054"/>
                <a:ext cx="8229600" cy="5257800"/>
              </a:xfrm>
            </p:spPr>
            <p:txBody>
              <a:bodyPr/>
              <a:lstStyle/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    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𝑜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=4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𝑎</m:t>
                      </m:r>
                    </m:oMath>
                  </m:oMathPara>
                </a14:m>
                <a:endParaRPr lang="cs-CZ" sz="2400" b="0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    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b="0" dirty="0" smtClean="0">
                  <a:latin typeface="Arial" charset="0"/>
                  <a:cs typeface="Arial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    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𝑢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>
                  <a:spcAft>
                    <a:spcPts val="1800"/>
                  </a:spcAft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poloměr kružnice opsané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     </m:t>
                          </m:r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𝑟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𝑢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>
                  <a:spcAft>
                    <a:spcPts val="1800"/>
                  </a:spcAft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poloměr kružnice vepsané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cs typeface="Arial" charset="0"/>
                  </a:rPr>
                  <a:t>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𝑟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Arial" charset="0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>
                  <a:buFont typeface="Arial" charset="0"/>
                  <a:buNone/>
                </a:pPr>
                <a:endParaRPr lang="cs-CZ" dirty="0" smtClean="0">
                  <a:latin typeface="Arial" charset="0"/>
                  <a:cs typeface="Arial" charset="0"/>
                </a:endParaRPr>
              </a:p>
              <a:p>
                <a:pPr>
                  <a:buFont typeface="Arial" charset="0"/>
                  <a:buNone/>
                </a:pPr>
                <a:endParaRPr lang="cs-CZ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92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446088" y="1381054"/>
                <a:ext cx="8229600" cy="5257800"/>
              </a:xfrm>
              <a:blipFill rotWithShape="1">
                <a:blip r:embed="rId2"/>
                <a:stretch>
                  <a:fillRect l="-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26" name="Obdélník 9"/>
          <p:cNvSpPr>
            <a:spLocks noChangeArrowheads="1"/>
          </p:cNvSpPr>
          <p:nvPr/>
        </p:nvSpPr>
        <p:spPr bwMode="auto">
          <a:xfrm>
            <a:off x="5148263" y="5661025"/>
            <a:ext cx="31686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3 </a:t>
            </a:r>
            <a:r>
              <a:rPr lang="cs-CZ" sz="1200" i="1" dirty="0" smtClean="0"/>
              <a:t>Čtverec</a:t>
            </a:r>
            <a:endParaRPr lang="cs-CZ" sz="1200" i="1" dirty="0"/>
          </a:p>
        </p:txBody>
      </p:sp>
      <p:sp>
        <p:nvSpPr>
          <p:cNvPr id="2" name="Ovál 1"/>
          <p:cNvSpPr/>
          <p:nvPr/>
        </p:nvSpPr>
        <p:spPr>
          <a:xfrm>
            <a:off x="4827836" y="1438404"/>
            <a:ext cx="3809504" cy="3809504"/>
          </a:xfrm>
          <a:prstGeom prst="ellips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>
            <a:spLocks/>
          </p:cNvSpPr>
          <p:nvPr/>
        </p:nvSpPr>
        <p:spPr>
          <a:xfrm>
            <a:off x="5391131" y="1988840"/>
            <a:ext cx="2682000" cy="2682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392448" y="1987927"/>
            <a:ext cx="2682913" cy="26829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5391131" y="1988840"/>
            <a:ext cx="2682000" cy="268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7" idx="5"/>
          </p:cNvCxnSpPr>
          <p:nvPr/>
        </p:nvCxnSpPr>
        <p:spPr>
          <a:xfrm>
            <a:off x="6732131" y="3343156"/>
            <a:ext cx="950326" cy="9347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2" idx="2"/>
          </p:cNvCxnSpPr>
          <p:nvPr/>
        </p:nvCxnSpPr>
        <p:spPr>
          <a:xfrm flipH="1">
            <a:off x="4827836" y="3343156"/>
            <a:ext cx="190429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76256" y="2636912"/>
            <a:ext cx="5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u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67770" y="3006244"/>
            <a:ext cx="5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</a:t>
            </a:r>
            <a:r>
              <a:rPr lang="cs-CZ" i="1" baseline="-25000" dirty="0" smtClean="0"/>
              <a:t>1</a:t>
            </a:r>
            <a:endParaRPr lang="cs-CZ" i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28383" y="3441214"/>
            <a:ext cx="5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</a:t>
            </a:r>
            <a:r>
              <a:rPr lang="cs-CZ" i="1" baseline="-25000" dirty="0" smtClean="0"/>
              <a:t>2</a:t>
            </a:r>
            <a:endParaRPr lang="cs-CZ" i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91686" y="4670840"/>
            <a:ext cx="5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62152" y="3085662"/>
            <a:ext cx="5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Obdélník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243" name="Zástupný symbol pro obsah 2"/>
              <p:cNvSpPr>
                <a:spLocks noGrp="1"/>
              </p:cNvSpPr>
              <p:nvPr>
                <p:ph idx="4294967295"/>
              </p:nvPr>
            </p:nvSpPr>
            <p:spPr>
              <a:xfrm>
                <a:off x="179388" y="981075"/>
                <a:ext cx="8640762" cy="5616575"/>
              </a:xfrm>
            </p:spPr>
            <p:txBody>
              <a:bodyPr/>
              <a:lstStyle/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je rovnoběžník, který má všechny úhly pravé</a:t>
                </a:r>
              </a:p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vzájemně protilehlé strany jsou rovnoběžné a mají shodnou délku</a:t>
                </a:r>
              </a:p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úhlopříčky obdélníka se půlí a jsou stejně dlouhé</a:t>
                </a:r>
              </a:p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lze mu sestrojit kružnici opsanou a nelze sestrojit kružnici vepsanou středově souměrný podle průsečíku úhlopříček</a:t>
                </a:r>
              </a:p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v obecném případě je osově souměrný podle dvou os</a:t>
                </a:r>
              </a:p>
              <a:p>
                <a:pPr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    </a:t>
                </a:r>
                <a:r>
                  <a:rPr lang="cs-CZ" sz="2800" b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Obsah a obvod obdélníka</a:t>
                </a:r>
              </a:p>
              <a:p>
                <a:pPr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𝑢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b="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800" b="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dirty="0" smtClean="0">
                  <a:solidFill>
                    <a:srgbClr val="990033"/>
                  </a:solidFill>
                  <a:latin typeface="Arial" charset="0"/>
                  <a:cs typeface="Arial" charset="0"/>
                </a:endParaRP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𝑜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𝑎𝑏</m:t>
                      </m:r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  <a:p>
                <a:pPr>
                  <a:buFont typeface="Arial" charset="0"/>
                  <a:buNone/>
                </a:pPr>
                <a:endParaRPr lang="cs-CZ" sz="2400" b="1" dirty="0" smtClean="0"/>
              </a:p>
            </p:txBody>
          </p:sp>
        </mc:Choice>
        <mc:Fallback xmlns="">
          <p:sp>
            <p:nvSpPr>
              <p:cNvPr id="102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179388" y="981075"/>
                <a:ext cx="8640762" cy="5616575"/>
              </a:xfrm>
              <a:blipFill rotWithShape="1">
                <a:blip r:embed="rId2"/>
                <a:stretch>
                  <a:fillRect l="-917" t="-760" r="-4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5812297" y="6337341"/>
            <a:ext cx="126419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i="1" dirty="0"/>
              <a:t>Obr. 4 </a:t>
            </a:r>
            <a:r>
              <a:rPr lang="cs-CZ" sz="1200" i="1" dirty="0" smtClean="0"/>
              <a:t>Obdélník</a:t>
            </a:r>
            <a:endParaRPr lang="cs-CZ" sz="1200" i="1" dirty="0"/>
          </a:p>
          <a:p>
            <a:pPr eaLnBrk="1" hangingPunct="1"/>
            <a:endParaRPr lang="cs-CZ" sz="1200" b="1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5508104" y="4280932"/>
            <a:ext cx="3212566" cy="2420836"/>
            <a:chOff x="5403409" y="4271495"/>
            <a:chExt cx="3212566" cy="2420836"/>
          </a:xfrm>
        </p:grpSpPr>
        <p:sp>
          <p:nvSpPr>
            <p:cNvPr id="2" name="Obdélník 1"/>
            <p:cNvSpPr/>
            <p:nvPr/>
          </p:nvSpPr>
          <p:spPr>
            <a:xfrm rot="756673">
              <a:off x="5835825" y="4731121"/>
              <a:ext cx="2664296" cy="1317576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5403409" y="4271495"/>
              <a:ext cx="3212566" cy="2420836"/>
              <a:chOff x="5403409" y="4271495"/>
              <a:chExt cx="3212566" cy="2420836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5403409" y="558924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B</a:t>
                </a:r>
                <a:endParaRPr lang="cs-CZ" i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5684720" y="427149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A</a:t>
                </a:r>
                <a:endParaRPr lang="cs-CZ" i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956376" y="6322999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/>
                  <a:t>C</a:t>
                </a: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8323786" y="4663852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D</a:t>
                </a:r>
                <a:endParaRPr lang="cs-CZ" i="1" dirty="0"/>
              </a:p>
            </p:txBody>
          </p:sp>
          <p:cxnSp>
            <p:nvCxnSpPr>
              <p:cNvPr id="5" name="Přímá spojnice 4"/>
              <p:cNvCxnSpPr/>
              <p:nvPr/>
            </p:nvCxnSpPr>
            <p:spPr>
              <a:xfrm>
                <a:off x="6012160" y="4456161"/>
                <a:ext cx="2311626" cy="1866838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5724128" y="5033184"/>
                <a:ext cx="2887690" cy="700072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Výseč 14"/>
              <p:cNvSpPr/>
              <p:nvPr/>
            </p:nvSpPr>
            <p:spPr>
              <a:xfrm rot="11711587">
                <a:off x="8008553" y="6015930"/>
                <a:ext cx="607422" cy="607422"/>
              </a:xfrm>
              <a:prstGeom prst="pie">
                <a:avLst>
                  <a:gd name="adj1" fmla="val 0"/>
                  <a:gd name="adj2" fmla="val 5283738"/>
                </a:avLst>
              </a:prstGeom>
              <a:noFill/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8096240" y="5958572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∙</a:t>
                </a:r>
                <a:endParaRPr lang="cs-CZ" dirty="0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 idx="4294967295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Kosočtverec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836613"/>
            <a:ext cx="8229600" cy="5545137"/>
          </a:xfrm>
        </p:spPr>
        <p:txBody>
          <a:bodyPr/>
          <a:lstStyle/>
          <a:p>
            <a:r>
              <a:rPr lang="cs-CZ" sz="2400" b="1" dirty="0" smtClean="0">
                <a:latin typeface="Arial" charset="0"/>
                <a:cs typeface="Arial" charset="0"/>
              </a:rPr>
              <a:t>rovnostranný rovnoběžník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má všechny strany stejně dlouhé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jeho strany nesvírají pravý úhel</a:t>
            </a:r>
          </a:p>
          <a:p>
            <a:pPr>
              <a:lnSpc>
                <a:spcPct val="90000"/>
              </a:lnSpc>
            </a:pPr>
            <a:r>
              <a:rPr lang="cs-CZ" sz="2400" b="1" dirty="0" smtClean="0">
                <a:latin typeface="Arial" charset="0"/>
                <a:cs typeface="Arial" charset="0"/>
              </a:rPr>
              <a:t>má dvě úhlopříčky</a:t>
            </a:r>
          </a:p>
          <a:p>
            <a:pPr>
              <a:lnSpc>
                <a:spcPct val="90000"/>
              </a:lnSpc>
            </a:pPr>
            <a:r>
              <a:rPr lang="cs-CZ" sz="2400" b="1" dirty="0" smtClean="0">
                <a:latin typeface="Arial" charset="0"/>
                <a:cs typeface="Arial" charset="0"/>
              </a:rPr>
              <a:t>jeho úhlopříčky jsou na sebe kolmé</a:t>
            </a:r>
          </a:p>
          <a:p>
            <a:pPr>
              <a:lnSpc>
                <a:spcPct val="90000"/>
              </a:lnSpc>
            </a:pPr>
            <a:r>
              <a:rPr lang="cs-CZ" sz="2400" b="1" dirty="0" smtClean="0">
                <a:latin typeface="Arial" charset="0"/>
                <a:cs typeface="Arial" charset="0"/>
              </a:rPr>
              <a:t>má dvě osy souměrnosti </a:t>
            </a:r>
          </a:p>
          <a:p>
            <a:pPr>
              <a:lnSpc>
                <a:spcPct val="90000"/>
              </a:lnSpc>
            </a:pPr>
            <a:r>
              <a:rPr lang="cs-CZ" sz="2400" b="1" dirty="0" smtClean="0">
                <a:latin typeface="Arial" charset="0"/>
                <a:cs typeface="Arial" charset="0"/>
              </a:rPr>
              <a:t>lze vepsat kružnici</a:t>
            </a:r>
          </a:p>
        </p:txBody>
      </p:sp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6632436" y="6351349"/>
            <a:ext cx="22320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5 </a:t>
            </a:r>
            <a:r>
              <a:rPr lang="cs-CZ" sz="1200" i="1" dirty="0" smtClean="0"/>
              <a:t>Kosočtverec 1</a:t>
            </a:r>
            <a:endParaRPr lang="cs-CZ" sz="1200" i="1" dirty="0"/>
          </a:p>
        </p:txBody>
      </p:sp>
      <p:cxnSp>
        <p:nvCxnSpPr>
          <p:cNvPr id="4" name="Přímá spojnice 3"/>
          <p:cNvCxnSpPr>
            <a:stCxn id="2" idx="0"/>
            <a:endCxn id="2" idx="2"/>
          </p:cNvCxnSpPr>
          <p:nvPr/>
        </p:nvCxnSpPr>
        <p:spPr>
          <a:xfrm flipH="1">
            <a:off x="1698900" y="5155481"/>
            <a:ext cx="2808312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282" name="Skupina 11281"/>
          <p:cNvGrpSpPr/>
          <p:nvPr/>
        </p:nvGrpSpPr>
        <p:grpSpPr>
          <a:xfrm rot="5400000">
            <a:off x="1794367" y="3378740"/>
            <a:ext cx="2617378" cy="3537684"/>
            <a:chOff x="5068282" y="3280338"/>
            <a:chExt cx="2617378" cy="3537684"/>
          </a:xfrm>
        </p:grpSpPr>
        <p:sp>
          <p:nvSpPr>
            <p:cNvPr id="11273" name="Výseč 11272"/>
            <p:cNvSpPr/>
            <p:nvPr/>
          </p:nvSpPr>
          <p:spPr>
            <a:xfrm rot="5400000" flipV="1">
              <a:off x="6094515" y="4758740"/>
              <a:ext cx="580710" cy="580710"/>
            </a:xfrm>
            <a:prstGeom prst="pie">
              <a:avLst>
                <a:gd name="adj1" fmla="val 10847699"/>
                <a:gd name="adj2" fmla="val 16151895"/>
              </a:avLst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8" name="Přímá spojnice 7"/>
            <p:cNvCxnSpPr>
              <a:stCxn id="2" idx="1"/>
              <a:endCxn id="2" idx="3"/>
            </p:cNvCxnSpPr>
            <p:nvPr/>
          </p:nvCxnSpPr>
          <p:spPr>
            <a:xfrm>
              <a:off x="5448766" y="5049180"/>
              <a:ext cx="1872208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74" name="TextovéPole 11273"/>
            <p:cNvSpPr txBox="1"/>
            <p:nvPr/>
          </p:nvSpPr>
          <p:spPr>
            <a:xfrm flipH="1">
              <a:off x="6200204" y="4758740"/>
              <a:ext cx="1846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∙</a:t>
              </a:r>
              <a:endParaRPr lang="cs-CZ" dirty="0"/>
            </a:p>
          </p:txBody>
        </p:sp>
        <p:grpSp>
          <p:nvGrpSpPr>
            <p:cNvPr id="11281" name="Skupina 11280"/>
            <p:cNvGrpSpPr/>
            <p:nvPr/>
          </p:nvGrpSpPr>
          <p:grpSpPr>
            <a:xfrm>
              <a:off x="5068282" y="3280338"/>
              <a:ext cx="2617378" cy="3537684"/>
              <a:chOff x="5068282" y="3280338"/>
              <a:chExt cx="2617378" cy="3537684"/>
            </a:xfrm>
          </p:grpSpPr>
          <p:sp>
            <p:nvSpPr>
              <p:cNvPr id="9" name="TextovéPole 8"/>
              <p:cNvSpPr txBox="1"/>
              <p:nvPr/>
            </p:nvSpPr>
            <p:spPr>
              <a:xfrm rot="16200000">
                <a:off x="6204850" y="645333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A</a:t>
                </a:r>
                <a:endParaRPr lang="cs-CZ" i="1" dirty="0"/>
              </a:p>
            </p:txBody>
          </p:sp>
          <p:grpSp>
            <p:nvGrpSpPr>
              <p:cNvPr id="11280" name="Skupina 11279"/>
              <p:cNvGrpSpPr/>
              <p:nvPr/>
            </p:nvGrpSpPr>
            <p:grpSpPr>
              <a:xfrm>
                <a:off x="5068282" y="3280338"/>
                <a:ext cx="2617378" cy="3172998"/>
                <a:chOff x="5068282" y="3280338"/>
                <a:chExt cx="2617378" cy="3172998"/>
              </a:xfrm>
            </p:grpSpPr>
            <p:grpSp>
              <p:nvGrpSpPr>
                <p:cNvPr id="11272" name="Skupina 11271"/>
                <p:cNvGrpSpPr/>
                <p:nvPr/>
              </p:nvGrpSpPr>
              <p:grpSpPr>
                <a:xfrm>
                  <a:off x="5068282" y="3280338"/>
                  <a:ext cx="2617378" cy="3172998"/>
                  <a:chOff x="3975492" y="3280338"/>
                  <a:chExt cx="2617378" cy="3172998"/>
                </a:xfrm>
              </p:grpSpPr>
              <p:sp>
                <p:nvSpPr>
                  <p:cNvPr id="2" name="Kosočtverec 1"/>
                  <p:cNvSpPr/>
                  <p:nvPr/>
                </p:nvSpPr>
                <p:spPr>
                  <a:xfrm>
                    <a:off x="4355976" y="3645024"/>
                    <a:ext cx="1872208" cy="2808312"/>
                  </a:xfrm>
                  <a:prstGeom prst="diamond">
                    <a:avLst/>
                  </a:prstGeom>
                  <a:noFill/>
                  <a:ln w="2857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" name="TextovéPole 13"/>
                  <p:cNvSpPr txBox="1"/>
                  <p:nvPr/>
                </p:nvSpPr>
                <p:spPr>
                  <a:xfrm rot="16200000">
                    <a:off x="6228184" y="48645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B</a:t>
                    </a:r>
                    <a:endParaRPr lang="cs-CZ" i="1" dirty="0"/>
                  </a:p>
                </p:txBody>
              </p:sp>
              <p:sp>
                <p:nvSpPr>
                  <p:cNvPr id="15" name="TextovéPole 14"/>
                  <p:cNvSpPr txBox="1"/>
                  <p:nvPr/>
                </p:nvSpPr>
                <p:spPr>
                  <a:xfrm rot="16200000">
                    <a:off x="5148064" y="3275692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C</a:t>
                    </a:r>
                    <a:endParaRPr lang="cs-CZ" i="1" dirty="0"/>
                  </a:p>
                </p:txBody>
              </p:sp>
              <p:sp>
                <p:nvSpPr>
                  <p:cNvPr id="16" name="TextovéPole 15"/>
                  <p:cNvSpPr txBox="1"/>
                  <p:nvPr/>
                </p:nvSpPr>
                <p:spPr>
                  <a:xfrm rot="16200000">
                    <a:off x="3980138" y="4888048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D</a:t>
                    </a:r>
                    <a:endParaRPr lang="cs-CZ" i="1" dirty="0"/>
                  </a:p>
                </p:txBody>
              </p:sp>
              <p:cxnSp>
                <p:nvCxnSpPr>
                  <p:cNvPr id="12" name="Zakřivená spojnice 11"/>
                  <p:cNvCxnSpPr/>
                  <p:nvPr/>
                </p:nvCxnSpPr>
                <p:spPr>
                  <a:xfrm>
                    <a:off x="4716016" y="4365104"/>
                    <a:ext cx="216024" cy="72008"/>
                  </a:xfrm>
                  <a:prstGeom prst="curvedConnector3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Zakřivená spojnice 19"/>
                  <p:cNvCxnSpPr/>
                  <p:nvPr/>
                </p:nvCxnSpPr>
                <p:spPr>
                  <a:xfrm>
                    <a:off x="5724128" y="5661248"/>
                    <a:ext cx="216024" cy="72008"/>
                  </a:xfrm>
                  <a:prstGeom prst="curvedConnector3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11271" name="Skupina 11270"/>
                  <p:cNvGrpSpPr/>
                  <p:nvPr/>
                </p:nvGrpSpPr>
                <p:grpSpPr>
                  <a:xfrm>
                    <a:off x="5696685" y="4253374"/>
                    <a:ext cx="135455" cy="183876"/>
                    <a:chOff x="5696685" y="4253374"/>
                    <a:chExt cx="135455" cy="183876"/>
                  </a:xfrm>
                </p:grpSpPr>
                <p:cxnSp>
                  <p:nvCxnSpPr>
                    <p:cNvPr id="17" name="Přímá spojnice 16"/>
                    <p:cNvCxnSpPr/>
                    <p:nvPr/>
                  </p:nvCxnSpPr>
                  <p:spPr>
                    <a:xfrm flipH="1">
                      <a:off x="5724128" y="4365242"/>
                      <a:ext cx="108012" cy="72008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1270" name="Skupina 11269"/>
                    <p:cNvGrpSpPr/>
                    <p:nvPr/>
                  </p:nvGrpSpPr>
                  <p:grpSpPr>
                    <a:xfrm>
                      <a:off x="5696685" y="4253374"/>
                      <a:ext cx="135455" cy="159495"/>
                      <a:chOff x="5696685" y="4253374"/>
                      <a:chExt cx="135455" cy="159495"/>
                    </a:xfrm>
                  </p:grpSpPr>
                  <p:cxnSp>
                    <p:nvCxnSpPr>
                      <p:cNvPr id="23" name="Přímá spojnice 22"/>
                      <p:cNvCxnSpPr/>
                      <p:nvPr/>
                    </p:nvCxnSpPr>
                    <p:spPr>
                      <a:xfrm flipH="1">
                        <a:off x="5696685" y="4277755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4" name="Přímá spojnice 23"/>
                      <p:cNvCxnSpPr/>
                      <p:nvPr/>
                    </p:nvCxnSpPr>
                    <p:spPr>
                      <a:xfrm flipH="1">
                        <a:off x="5724128" y="4340861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5" name="Přímá spojnice 24"/>
                      <p:cNvCxnSpPr/>
                      <p:nvPr/>
                    </p:nvCxnSpPr>
                    <p:spPr>
                      <a:xfrm flipH="1">
                        <a:off x="5696685" y="4253374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grpSp>
                <p:nvGrpSpPr>
                  <p:cNvPr id="11265" name="Skupina 11264"/>
                  <p:cNvGrpSpPr/>
                  <p:nvPr/>
                </p:nvGrpSpPr>
                <p:grpSpPr>
                  <a:xfrm>
                    <a:off x="4787918" y="5731925"/>
                    <a:ext cx="135455" cy="183876"/>
                    <a:chOff x="4787918" y="5731925"/>
                    <a:chExt cx="135455" cy="183876"/>
                  </a:xfrm>
                </p:grpSpPr>
                <p:cxnSp>
                  <p:nvCxnSpPr>
                    <p:cNvPr id="28" name="Přímá spojnice 27"/>
                    <p:cNvCxnSpPr/>
                    <p:nvPr/>
                  </p:nvCxnSpPr>
                  <p:spPr>
                    <a:xfrm flipH="1">
                      <a:off x="4815361" y="5843793"/>
                      <a:ext cx="108012" cy="72008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9" name="Přímá spojnice 28"/>
                    <p:cNvCxnSpPr/>
                    <p:nvPr/>
                  </p:nvCxnSpPr>
                  <p:spPr>
                    <a:xfrm flipH="1">
                      <a:off x="4787918" y="5756306"/>
                      <a:ext cx="108012" cy="72008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0" name="Přímá spojnice 29"/>
                    <p:cNvCxnSpPr/>
                    <p:nvPr/>
                  </p:nvCxnSpPr>
                  <p:spPr>
                    <a:xfrm flipH="1">
                      <a:off x="4815361" y="5819412"/>
                      <a:ext cx="108012" cy="72008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1" name="Přímá spojnice 30"/>
                    <p:cNvCxnSpPr/>
                    <p:nvPr/>
                  </p:nvCxnSpPr>
                  <p:spPr>
                    <a:xfrm flipH="1">
                      <a:off x="4787918" y="5731925"/>
                      <a:ext cx="108012" cy="72008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11276" name="Přímá spojnice 11275"/>
                <p:cNvCxnSpPr/>
                <p:nvPr/>
              </p:nvCxnSpPr>
              <p:spPr>
                <a:xfrm>
                  <a:off x="6300192" y="4509120"/>
                  <a:ext cx="17468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/>
                <p:nvPr/>
              </p:nvCxnSpPr>
              <p:spPr>
                <a:xfrm>
                  <a:off x="6314598" y="5517232"/>
                  <a:ext cx="17468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278" name="Přímá spojnice 11277"/>
                <p:cNvCxnSpPr/>
                <p:nvPr/>
              </p:nvCxnSpPr>
              <p:spPr>
                <a:xfrm>
                  <a:off x="6016163" y="4991284"/>
                  <a:ext cx="0" cy="13678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/>
                <p:nvPr/>
              </p:nvCxnSpPr>
              <p:spPr>
                <a:xfrm>
                  <a:off x="5988721" y="4989071"/>
                  <a:ext cx="0" cy="13678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>
                  <a:off x="6831078" y="4980701"/>
                  <a:ext cx="0" cy="13678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6856618" y="4980701"/>
                  <a:ext cx="0" cy="13678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1286" name="Skupina 11285"/>
          <p:cNvGrpSpPr/>
          <p:nvPr/>
        </p:nvGrpSpPr>
        <p:grpSpPr>
          <a:xfrm>
            <a:off x="5140362" y="3189428"/>
            <a:ext cx="2608086" cy="3546976"/>
            <a:chOff x="2831636" y="3311024"/>
            <a:chExt cx="2608086" cy="3546976"/>
          </a:xfrm>
        </p:grpSpPr>
        <p:grpSp>
          <p:nvGrpSpPr>
            <p:cNvPr id="56" name="Skupina 55"/>
            <p:cNvGrpSpPr/>
            <p:nvPr/>
          </p:nvGrpSpPr>
          <p:grpSpPr>
            <a:xfrm>
              <a:off x="2831636" y="3311024"/>
              <a:ext cx="2608086" cy="3546976"/>
              <a:chOff x="5072928" y="3275692"/>
              <a:chExt cx="2608086" cy="3546976"/>
            </a:xfrm>
          </p:grpSpPr>
          <p:sp>
            <p:nvSpPr>
              <p:cNvPr id="57" name="Výseč 56"/>
              <p:cNvSpPr/>
              <p:nvPr/>
            </p:nvSpPr>
            <p:spPr>
              <a:xfrm rot="5400000">
                <a:off x="6094515" y="4758740"/>
                <a:ext cx="580710" cy="580710"/>
              </a:xfrm>
              <a:prstGeom prst="pie">
                <a:avLst>
                  <a:gd name="adj1" fmla="val 10847699"/>
                  <a:gd name="adj2" fmla="val 16151895"/>
                </a:avLst>
              </a:prstGeom>
              <a:noFill/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58" name="Přímá spojnice 57"/>
              <p:cNvCxnSpPr>
                <a:stCxn id="70" idx="1"/>
                <a:endCxn id="70" idx="3"/>
              </p:cNvCxnSpPr>
              <p:nvPr/>
            </p:nvCxnSpPr>
            <p:spPr>
              <a:xfrm>
                <a:off x="5448766" y="5049180"/>
                <a:ext cx="1872208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9" name="TextovéPole 58"/>
              <p:cNvSpPr txBox="1"/>
              <p:nvPr/>
            </p:nvSpPr>
            <p:spPr>
              <a:xfrm>
                <a:off x="6384870" y="4758740"/>
                <a:ext cx="1800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∙</a:t>
                </a:r>
                <a:endParaRPr lang="cs-CZ" dirty="0"/>
              </a:p>
            </p:txBody>
          </p:sp>
          <p:grpSp>
            <p:nvGrpSpPr>
              <p:cNvPr id="60" name="Skupina 59"/>
              <p:cNvGrpSpPr/>
              <p:nvPr/>
            </p:nvGrpSpPr>
            <p:grpSpPr>
              <a:xfrm>
                <a:off x="5072928" y="3275692"/>
                <a:ext cx="2608086" cy="3546976"/>
                <a:chOff x="5072928" y="3275692"/>
                <a:chExt cx="2608086" cy="3546976"/>
              </a:xfrm>
            </p:grpSpPr>
            <p:sp>
              <p:nvSpPr>
                <p:cNvPr id="61" name="TextovéPole 60"/>
                <p:cNvSpPr txBox="1"/>
                <p:nvPr/>
              </p:nvSpPr>
              <p:spPr>
                <a:xfrm>
                  <a:off x="6204850" y="6453336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A</a:t>
                  </a:r>
                  <a:endParaRPr lang="cs-CZ" i="1" dirty="0"/>
                </a:p>
              </p:txBody>
            </p:sp>
            <p:grpSp>
              <p:nvGrpSpPr>
                <p:cNvPr id="62" name="Skupina 61"/>
                <p:cNvGrpSpPr/>
                <p:nvPr/>
              </p:nvGrpSpPr>
              <p:grpSpPr>
                <a:xfrm>
                  <a:off x="5072928" y="3275692"/>
                  <a:ext cx="2608086" cy="3177644"/>
                  <a:chOff x="5072928" y="3275692"/>
                  <a:chExt cx="2608086" cy="3177644"/>
                </a:xfrm>
              </p:grpSpPr>
              <p:grpSp>
                <p:nvGrpSpPr>
                  <p:cNvPr id="63" name="Skupina 62"/>
                  <p:cNvGrpSpPr/>
                  <p:nvPr/>
                </p:nvGrpSpPr>
                <p:grpSpPr>
                  <a:xfrm>
                    <a:off x="5072928" y="3275692"/>
                    <a:ext cx="2608086" cy="3177644"/>
                    <a:chOff x="3980138" y="3275692"/>
                    <a:chExt cx="2608086" cy="3177644"/>
                  </a:xfrm>
                </p:grpSpPr>
                <p:sp>
                  <p:nvSpPr>
                    <p:cNvPr id="70" name="Kosočtverec 69"/>
                    <p:cNvSpPr/>
                    <p:nvPr/>
                  </p:nvSpPr>
                  <p:spPr>
                    <a:xfrm>
                      <a:off x="4355976" y="3645024"/>
                      <a:ext cx="1872208" cy="2808312"/>
                    </a:xfrm>
                    <a:prstGeom prst="diamond">
                      <a:avLst/>
                    </a:prstGeom>
                    <a:noFill/>
                    <a:ln w="28575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71" name="TextovéPole 70"/>
                    <p:cNvSpPr txBox="1"/>
                    <p:nvPr/>
                  </p:nvSpPr>
                  <p:spPr>
                    <a:xfrm>
                      <a:off x="6228184" y="4864514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i="1" dirty="0" smtClean="0"/>
                        <a:t>B</a:t>
                      </a:r>
                      <a:endParaRPr lang="cs-CZ" i="1" dirty="0"/>
                    </a:p>
                  </p:txBody>
                </p:sp>
                <p:sp>
                  <p:nvSpPr>
                    <p:cNvPr id="72" name="TextovéPole 71"/>
                    <p:cNvSpPr txBox="1"/>
                    <p:nvPr/>
                  </p:nvSpPr>
                  <p:spPr>
                    <a:xfrm>
                      <a:off x="5148064" y="3275692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i="1" dirty="0" smtClean="0"/>
                        <a:t>C</a:t>
                      </a:r>
                      <a:endParaRPr lang="cs-CZ" i="1" dirty="0"/>
                    </a:p>
                  </p:txBody>
                </p:sp>
                <p:sp>
                  <p:nvSpPr>
                    <p:cNvPr id="73" name="TextovéPole 72"/>
                    <p:cNvSpPr txBox="1"/>
                    <p:nvPr/>
                  </p:nvSpPr>
                  <p:spPr>
                    <a:xfrm>
                      <a:off x="3980138" y="4888048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i="1" dirty="0" smtClean="0"/>
                        <a:t>D</a:t>
                      </a:r>
                      <a:endParaRPr lang="cs-CZ" i="1" dirty="0"/>
                    </a:p>
                  </p:txBody>
                </p:sp>
                <p:cxnSp>
                  <p:nvCxnSpPr>
                    <p:cNvPr id="74" name="Zakřivená spojnice 73"/>
                    <p:cNvCxnSpPr/>
                    <p:nvPr/>
                  </p:nvCxnSpPr>
                  <p:spPr>
                    <a:xfrm>
                      <a:off x="4716016" y="4365104"/>
                      <a:ext cx="216024" cy="72008"/>
                    </a:xfrm>
                    <a:prstGeom prst="curvedConnector3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5" name="Zakřivená spojnice 74"/>
                    <p:cNvCxnSpPr/>
                    <p:nvPr/>
                  </p:nvCxnSpPr>
                  <p:spPr>
                    <a:xfrm>
                      <a:off x="5724128" y="5661248"/>
                      <a:ext cx="216024" cy="72008"/>
                    </a:xfrm>
                    <a:prstGeom prst="curvedConnector3">
                      <a:avLst/>
                    </a:prstGeom>
                    <a:ln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76" name="Skupina 75"/>
                    <p:cNvGrpSpPr/>
                    <p:nvPr/>
                  </p:nvGrpSpPr>
                  <p:grpSpPr>
                    <a:xfrm>
                      <a:off x="5696685" y="4253374"/>
                      <a:ext cx="135455" cy="183876"/>
                      <a:chOff x="5696685" y="4253374"/>
                      <a:chExt cx="135455" cy="183876"/>
                    </a:xfrm>
                  </p:grpSpPr>
                  <p:cxnSp>
                    <p:nvCxnSpPr>
                      <p:cNvPr id="82" name="Přímá spojnice 81"/>
                      <p:cNvCxnSpPr/>
                      <p:nvPr/>
                    </p:nvCxnSpPr>
                    <p:spPr>
                      <a:xfrm flipH="1">
                        <a:off x="5724128" y="4365242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grpSp>
                    <p:nvGrpSpPr>
                      <p:cNvPr id="83" name="Skupina 82"/>
                      <p:cNvGrpSpPr/>
                      <p:nvPr/>
                    </p:nvGrpSpPr>
                    <p:grpSpPr>
                      <a:xfrm>
                        <a:off x="5696685" y="4253374"/>
                        <a:ext cx="135455" cy="159495"/>
                        <a:chOff x="5696685" y="4253374"/>
                        <a:chExt cx="135455" cy="159495"/>
                      </a:xfrm>
                    </p:grpSpPr>
                    <p:cxnSp>
                      <p:nvCxnSpPr>
                        <p:cNvPr id="84" name="Přímá spojnice 83"/>
                        <p:cNvCxnSpPr/>
                        <p:nvPr/>
                      </p:nvCxnSpPr>
                      <p:spPr>
                        <a:xfrm flipH="1">
                          <a:off x="5696685" y="4277755"/>
                          <a:ext cx="108012" cy="72008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cxnSp>
                      <p:nvCxnSpPr>
                        <p:cNvPr id="85" name="Přímá spojnice 84"/>
                        <p:cNvCxnSpPr/>
                        <p:nvPr/>
                      </p:nvCxnSpPr>
                      <p:spPr>
                        <a:xfrm flipH="1">
                          <a:off x="5724128" y="4340861"/>
                          <a:ext cx="108012" cy="72008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cxnSp>
                      <p:nvCxnSpPr>
                        <p:cNvPr id="86" name="Přímá spojnice 85"/>
                        <p:cNvCxnSpPr/>
                        <p:nvPr/>
                      </p:nvCxnSpPr>
                      <p:spPr>
                        <a:xfrm flipH="1">
                          <a:off x="5696685" y="4253374"/>
                          <a:ext cx="108012" cy="72008"/>
                        </a:xfrm>
                        <a:prstGeom prst="line">
                          <a:avLst/>
                        </a:prstGeom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</p:grpSp>
                </p:grpSp>
                <p:grpSp>
                  <p:nvGrpSpPr>
                    <p:cNvPr id="77" name="Skupina 76"/>
                    <p:cNvGrpSpPr/>
                    <p:nvPr/>
                  </p:nvGrpSpPr>
                  <p:grpSpPr>
                    <a:xfrm>
                      <a:off x="4787918" y="5731925"/>
                      <a:ext cx="135455" cy="183876"/>
                      <a:chOff x="4787918" y="5731925"/>
                      <a:chExt cx="135455" cy="183876"/>
                    </a:xfrm>
                  </p:grpSpPr>
                  <p:cxnSp>
                    <p:nvCxnSpPr>
                      <p:cNvPr id="78" name="Přímá spojnice 77"/>
                      <p:cNvCxnSpPr/>
                      <p:nvPr/>
                    </p:nvCxnSpPr>
                    <p:spPr>
                      <a:xfrm flipH="1">
                        <a:off x="4815361" y="5843793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9" name="Přímá spojnice 78"/>
                      <p:cNvCxnSpPr/>
                      <p:nvPr/>
                    </p:nvCxnSpPr>
                    <p:spPr>
                      <a:xfrm flipH="1">
                        <a:off x="4787918" y="5756306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0" name="Přímá spojnice 79"/>
                      <p:cNvCxnSpPr/>
                      <p:nvPr/>
                    </p:nvCxnSpPr>
                    <p:spPr>
                      <a:xfrm flipH="1">
                        <a:off x="4815361" y="5819412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1" name="Přímá spojnice 80"/>
                      <p:cNvCxnSpPr/>
                      <p:nvPr/>
                    </p:nvCxnSpPr>
                    <p:spPr>
                      <a:xfrm flipH="1">
                        <a:off x="4787918" y="5731925"/>
                        <a:ext cx="108012" cy="72008"/>
                      </a:xfrm>
                      <a:prstGeom prst="line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64" name="Přímá spojnice 63"/>
                  <p:cNvCxnSpPr/>
                  <p:nvPr/>
                </p:nvCxnSpPr>
                <p:spPr>
                  <a:xfrm>
                    <a:off x="6300192" y="4509120"/>
                    <a:ext cx="174688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5" name="Přímá spojnice 64"/>
                  <p:cNvCxnSpPr/>
                  <p:nvPr/>
                </p:nvCxnSpPr>
                <p:spPr>
                  <a:xfrm>
                    <a:off x="6314598" y="5517232"/>
                    <a:ext cx="174688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6" name="Přímá spojnice 65"/>
                  <p:cNvCxnSpPr/>
                  <p:nvPr/>
                </p:nvCxnSpPr>
                <p:spPr>
                  <a:xfrm>
                    <a:off x="6016163" y="4991284"/>
                    <a:ext cx="0" cy="13678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7" name="Přímá spojnice 66"/>
                  <p:cNvCxnSpPr/>
                  <p:nvPr/>
                </p:nvCxnSpPr>
                <p:spPr>
                  <a:xfrm>
                    <a:off x="6082572" y="4991284"/>
                    <a:ext cx="0" cy="13678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8" name="Přímá spojnice 67"/>
                  <p:cNvCxnSpPr/>
                  <p:nvPr/>
                </p:nvCxnSpPr>
                <p:spPr>
                  <a:xfrm>
                    <a:off x="6831078" y="4980701"/>
                    <a:ext cx="0" cy="13678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9" name="Přímá spojnice 68"/>
                  <p:cNvCxnSpPr/>
                  <p:nvPr/>
                </p:nvCxnSpPr>
                <p:spPr>
                  <a:xfrm>
                    <a:off x="6897487" y="4980701"/>
                    <a:ext cx="0" cy="13678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cxnSp>
          <p:nvCxnSpPr>
            <p:cNvPr id="11284" name="Přímá spojnice 11283"/>
            <p:cNvCxnSpPr>
              <a:stCxn id="70" idx="0"/>
              <a:endCxn id="70" idx="2"/>
            </p:cNvCxnSpPr>
            <p:nvPr/>
          </p:nvCxnSpPr>
          <p:spPr>
            <a:xfrm>
              <a:off x="4143578" y="3680356"/>
              <a:ext cx="0" cy="2808312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2290" name="Zástupný symbol pro obsah 2"/>
              <p:cNvSpPr>
                <a:spLocks noGrp="1"/>
              </p:cNvSpPr>
              <p:nvPr>
                <p:ph idx="4294967295"/>
              </p:nvPr>
            </p:nvSpPr>
            <p:spPr>
              <a:xfrm>
                <a:off x="457200" y="333375"/>
                <a:ext cx="8229600" cy="6264275"/>
              </a:xfrm>
            </p:spPr>
            <p:txBody>
              <a:bodyPr/>
              <a:lstStyle/>
              <a:p>
                <a:pPr>
                  <a:lnSpc>
                    <a:spcPct val="90000"/>
                  </a:lnSpc>
                </a:pPr>
                <a:r>
                  <a:rPr lang="cs-CZ" sz="2800" b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Obvod a obsah kosočtverce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vypočítá se stejně jako u čtverce, protože má 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všechny strany stejně dlouhé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kde</a:t>
                </a:r>
                <a:r>
                  <a:rPr lang="cs-CZ" sz="2400" dirty="0" smtClean="0">
                    <a:latin typeface="Arial" charset="0"/>
                    <a:cs typeface="Arial" charset="0"/>
                  </a:rPr>
                  <a:t>        </a:t>
                </a:r>
                <a:r>
                  <a:rPr lang="cs-CZ" sz="2400" i="1" dirty="0" smtClean="0">
                    <a:latin typeface="Arial" charset="0"/>
                    <a:cs typeface="Arial" charset="0"/>
                  </a:rPr>
                  <a:t>u</a:t>
                </a:r>
                <a:r>
                  <a:rPr lang="cs-CZ" sz="2400" i="1" baseline="-25000" dirty="0" smtClean="0">
                    <a:latin typeface="Arial" charset="0"/>
                    <a:cs typeface="Arial" charset="0"/>
                  </a:rPr>
                  <a:t>1</a:t>
                </a:r>
                <a:r>
                  <a:rPr lang="cs-CZ" sz="2400" dirty="0" smtClean="0">
                    <a:latin typeface="Arial" charset="0"/>
                    <a:cs typeface="Arial" charset="0"/>
                  </a:rPr>
                  <a:t>, </a:t>
                </a:r>
                <a:r>
                  <a:rPr lang="cs-CZ" sz="2400" i="1" dirty="0" smtClean="0">
                    <a:latin typeface="Arial" charset="0"/>
                    <a:cs typeface="Arial" charset="0"/>
                  </a:rPr>
                  <a:t>u</a:t>
                </a:r>
                <a:r>
                  <a:rPr lang="cs-CZ" sz="2400" i="1" baseline="-25000" dirty="0" smtClean="0">
                    <a:latin typeface="Arial" charset="0"/>
                    <a:cs typeface="Arial" charset="0"/>
                  </a:rPr>
                  <a:t>2      </a:t>
                </a:r>
                <a:r>
                  <a:rPr lang="cs-CZ" sz="2400" b="1" dirty="0" smtClean="0">
                    <a:latin typeface="Arial" charset="0"/>
                    <a:cs typeface="Arial" charset="0"/>
                  </a:rPr>
                  <a:t>jsou délky úhlopříček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              </a:t>
                </a:r>
                <a:r>
                  <a:rPr lang="cs-CZ" sz="2400" i="1" dirty="0" smtClean="0">
                    <a:latin typeface="Arial" charset="0"/>
                    <a:cs typeface="Arial" charset="0"/>
                  </a:rPr>
                  <a:t>a           </a:t>
                </a:r>
                <a:r>
                  <a:rPr lang="cs-CZ" sz="2400" b="1" dirty="0" smtClean="0">
                    <a:latin typeface="Arial" charset="0"/>
                    <a:cs typeface="Arial" charset="0"/>
                  </a:rPr>
                  <a:t>je délka strany kosočtverce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              </a:t>
                </a:r>
                <a:r>
                  <a:rPr lang="el-GR" sz="2400" i="1" dirty="0" smtClean="0">
                    <a:latin typeface="Arial" charset="0"/>
                    <a:cs typeface="Arial" charset="0"/>
                  </a:rPr>
                  <a:t>α</a:t>
                </a:r>
                <a:r>
                  <a:rPr lang="cs-CZ" sz="2400" i="1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400" b="1" dirty="0" smtClean="0">
                    <a:latin typeface="Arial" charset="0"/>
                    <a:cs typeface="Arial" charset="0"/>
                  </a:rPr>
                  <a:t>          je úhel mezi přilehlými stranami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              </a:t>
                </a:r>
                <a:r>
                  <a:rPr lang="cs-CZ" sz="2400" i="1" dirty="0" err="1" smtClean="0">
                    <a:latin typeface="Arial" charset="0"/>
                    <a:cs typeface="Arial" charset="0"/>
                  </a:rPr>
                  <a:t>v</a:t>
                </a:r>
                <a:r>
                  <a:rPr lang="cs-CZ" sz="2400" i="1" baseline="-25000" dirty="0" err="1" smtClean="0">
                    <a:latin typeface="Arial" charset="0"/>
                    <a:cs typeface="Arial" charset="0"/>
                  </a:rPr>
                  <a:t>a</a:t>
                </a:r>
                <a:r>
                  <a:rPr lang="cs-CZ" sz="2400" b="1" dirty="0" smtClean="0">
                    <a:latin typeface="Arial" charset="0"/>
                    <a:cs typeface="Arial" charset="0"/>
                  </a:rPr>
                  <a:t>          je výška kosočtverce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cs-CZ" sz="2600" i="1" smtClean="0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600" i="1" smtClean="0">
                                  <a:latin typeface="Cambria Math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cs-CZ" sz="2600" b="0" i="1" smtClean="0">
                                  <a:latin typeface="Cambria Math"/>
                                  <a:cs typeface="Arial" charset="0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  <a:cs typeface="Arial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600" i="1">
                                  <a:latin typeface="Cambria Math"/>
                                  <a:cs typeface="Arial" charset="0"/>
                                </a:rPr>
                              </m:ctrlPr>
                            </m:sSubPr>
                            <m:e>
                              <m:r>
                                <a:rPr lang="cs-CZ" sz="2600" b="0" i="1">
                                  <a:latin typeface="Cambria Math"/>
                                  <a:cs typeface="Arial" charset="0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sz="2600" b="0" i="1" smtClean="0">
                                  <a:latin typeface="Cambria Math"/>
                                  <a:cs typeface="Arial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sz="26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=</m:t>
                      </m:r>
                      <m:sSup>
                        <m:sSupPr>
                          <m:ctrlPr>
                            <a:rPr lang="cs-CZ" sz="2600" i="1" smtClean="0">
                              <a:latin typeface="Cambria Math"/>
                              <a:cs typeface="Arial" charset="0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cs typeface="Arial" charset="0"/>
                            </a:rPr>
                            <m:t>𝑎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sup>
                      </m:sSup>
                      <m:func>
                        <m:funcPr>
                          <m:ctrlPr>
                            <a:rPr lang="cs-CZ" sz="2600" i="1" smtClean="0">
                              <a:latin typeface="Cambria Math"/>
                              <a:cs typeface="Arial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600" b="0" i="0" smtClean="0">
                              <a:latin typeface="Cambria Math"/>
                              <a:cs typeface="Arial" charset="0"/>
                            </a:rPr>
                            <m:t>sin</m:t>
                          </m:r>
                        </m:fName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𝛼</m:t>
                          </m:r>
                        </m:e>
                      </m:func>
                    </m:oMath>
                  </m:oMathPara>
                </a14:m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𝑜</m:t>
                      </m:r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=4</m:t>
                      </m:r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𝑎</m:t>
                      </m:r>
                    </m:oMath>
                  </m:oMathPara>
                </a14:m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𝑣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>
                  <a:lnSpc>
                    <a:spcPct val="90000"/>
                  </a:lnSpc>
                </a:pPr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>
                  <a:lnSpc>
                    <a:spcPct val="90000"/>
                  </a:lnSpc>
                </a:pPr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>
                  <a:lnSpc>
                    <a:spcPct val="90000"/>
                  </a:lnSpc>
                </a:pPr>
                <a:endParaRPr lang="cs-CZ" dirty="0" smtClean="0"/>
              </a:p>
            </p:txBody>
          </p:sp>
        </mc:Choice>
        <mc:Fallback xmlns="">
          <p:sp>
            <p:nvSpPr>
              <p:cNvPr id="1229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457200" y="333375"/>
                <a:ext cx="8229600" cy="6264275"/>
              </a:xfrm>
              <a:blipFill rotWithShape="1">
                <a:blip r:embed="rId2"/>
                <a:stretch>
                  <a:fillRect l="-1259" t="-1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295" name="Text Box 9"/>
          <p:cNvSpPr txBox="1">
            <a:spLocks noChangeArrowheads="1"/>
          </p:cNvSpPr>
          <p:nvPr/>
        </p:nvSpPr>
        <p:spPr bwMode="auto">
          <a:xfrm>
            <a:off x="1743075" y="46736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2296" name="Text Box 11"/>
          <p:cNvSpPr txBox="1">
            <a:spLocks noChangeArrowheads="1"/>
          </p:cNvSpPr>
          <p:nvPr/>
        </p:nvSpPr>
        <p:spPr bwMode="auto">
          <a:xfrm>
            <a:off x="6732240" y="6040438"/>
            <a:ext cx="162326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i="1" dirty="0"/>
              <a:t>Obr. 6 Kosočtverec </a:t>
            </a:r>
            <a:r>
              <a:rPr lang="cs-CZ" sz="1200" i="1" dirty="0" smtClean="0"/>
              <a:t>2</a:t>
            </a:r>
            <a:endParaRPr lang="cs-CZ" sz="1200" i="1" dirty="0"/>
          </a:p>
          <a:p>
            <a:pPr eaLnBrk="1" hangingPunct="1"/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2464645" y="3861048"/>
            <a:ext cx="6292015" cy="3744208"/>
            <a:chOff x="3491880" y="3764039"/>
            <a:chExt cx="6292015" cy="3744208"/>
          </a:xfrm>
        </p:grpSpPr>
        <p:sp>
          <p:nvSpPr>
            <p:cNvPr id="12" name="Výseč 11"/>
            <p:cNvSpPr/>
            <p:nvPr/>
          </p:nvSpPr>
          <p:spPr>
            <a:xfrm>
              <a:off x="4733043" y="4968490"/>
              <a:ext cx="1282427" cy="1282427"/>
            </a:xfrm>
            <a:prstGeom prst="pie">
              <a:avLst>
                <a:gd name="adj1" fmla="val 18742979"/>
                <a:gd name="adj2" fmla="val 80546"/>
              </a:avLst>
            </a:prstGeom>
            <a:noFill/>
            <a:ln>
              <a:solidFill>
                <a:srgbClr val="33CC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3491880" y="3764039"/>
              <a:ext cx="6292015" cy="3744208"/>
              <a:chOff x="-1254247" y="2827935"/>
              <a:chExt cx="6292015" cy="3744208"/>
            </a:xfrm>
          </p:grpSpPr>
          <p:sp>
            <p:nvSpPr>
              <p:cNvPr id="18" name="Výseč 17"/>
              <p:cNvSpPr/>
              <p:nvPr/>
            </p:nvSpPr>
            <p:spPr>
              <a:xfrm rot="2509604">
                <a:off x="1935275" y="4105900"/>
                <a:ext cx="1135399" cy="1135399"/>
              </a:xfrm>
              <a:prstGeom prst="pie">
                <a:avLst>
                  <a:gd name="adj1" fmla="val 8263033"/>
                  <a:gd name="adj2" fmla="val 16200000"/>
                </a:avLst>
              </a:prstGeom>
              <a:noFill/>
              <a:ln>
                <a:solidFill>
                  <a:srgbClr val="233BE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9" name="Skupina 28"/>
              <p:cNvGrpSpPr/>
              <p:nvPr/>
            </p:nvGrpSpPr>
            <p:grpSpPr>
              <a:xfrm>
                <a:off x="-1254247" y="2827935"/>
                <a:ext cx="6292015" cy="3744208"/>
                <a:chOff x="3500653" y="3737496"/>
                <a:chExt cx="6292015" cy="3744208"/>
              </a:xfrm>
            </p:grpSpPr>
            <p:sp>
              <p:nvSpPr>
                <p:cNvPr id="8" name="Výseč 7"/>
                <p:cNvSpPr/>
                <p:nvPr/>
              </p:nvSpPr>
              <p:spPr>
                <a:xfrm flipH="1">
                  <a:off x="3500653" y="3737704"/>
                  <a:ext cx="3744000" cy="3744000"/>
                </a:xfrm>
                <a:prstGeom prst="pie">
                  <a:avLst>
                    <a:gd name="adj1" fmla="val 13711398"/>
                    <a:gd name="adj2" fmla="val 16200000"/>
                  </a:avLst>
                </a:prstGeom>
                <a:noFill/>
                <a:ln w="19050"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3" name="Výseč 12"/>
                <p:cNvSpPr/>
                <p:nvPr/>
              </p:nvSpPr>
              <p:spPr>
                <a:xfrm flipH="1">
                  <a:off x="5364088" y="3737704"/>
                  <a:ext cx="3761123" cy="3744000"/>
                </a:xfrm>
                <a:prstGeom prst="pie">
                  <a:avLst>
                    <a:gd name="adj1" fmla="val 13711398"/>
                    <a:gd name="adj2" fmla="val 16200000"/>
                  </a:avLst>
                </a:prstGeom>
                <a:noFill/>
                <a:ln w="19050">
                  <a:solidFill>
                    <a:schemeClr val="tx1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28" name="Skupina 27"/>
                <p:cNvGrpSpPr/>
                <p:nvPr/>
              </p:nvGrpSpPr>
              <p:grpSpPr>
                <a:xfrm>
                  <a:off x="5071881" y="3737496"/>
                  <a:ext cx="4720787" cy="1875428"/>
                  <a:chOff x="5071881" y="3737496"/>
                  <a:chExt cx="4720787" cy="1875428"/>
                </a:xfrm>
              </p:grpSpPr>
              <p:sp>
                <p:nvSpPr>
                  <p:cNvPr id="25" name="TextovéPole 24"/>
                  <p:cNvSpPr txBox="1"/>
                  <p:nvPr/>
                </p:nvSpPr>
                <p:spPr>
                  <a:xfrm>
                    <a:off x="8457754" y="4854461"/>
                    <a:ext cx="1334914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err="1" smtClean="0">
                        <a:solidFill>
                          <a:srgbClr val="233BE9"/>
                        </a:solidFill>
                      </a:rPr>
                      <a:t>a∙sin</a:t>
                    </a:r>
                    <a:r>
                      <a:rPr lang="el-GR" i="1" dirty="0" smtClean="0">
                        <a:solidFill>
                          <a:srgbClr val="233BE9"/>
                        </a:solidFill>
                      </a:rPr>
                      <a:t>α</a:t>
                    </a:r>
                    <a:r>
                      <a:rPr lang="cs-CZ" i="1" baseline="-25000" dirty="0" smtClean="0">
                        <a:solidFill>
                          <a:srgbClr val="233BE9"/>
                        </a:solidFill>
                      </a:rPr>
                      <a:t>1</a:t>
                    </a:r>
                    <a:endParaRPr lang="cs-CZ" i="1" baseline="-25000" dirty="0">
                      <a:solidFill>
                        <a:srgbClr val="233BE9"/>
                      </a:solidFill>
                    </a:endParaRPr>
                  </a:p>
                </p:txBody>
              </p:sp>
              <p:grpSp>
                <p:nvGrpSpPr>
                  <p:cNvPr id="27" name="Skupina 26"/>
                  <p:cNvGrpSpPr/>
                  <p:nvPr/>
                </p:nvGrpSpPr>
                <p:grpSpPr>
                  <a:xfrm>
                    <a:off x="5071881" y="3737496"/>
                    <a:ext cx="3390632" cy="1875428"/>
                    <a:chOff x="5071881" y="3737496"/>
                    <a:chExt cx="3390632" cy="1875428"/>
                  </a:xfrm>
                </p:grpSpPr>
                <p:sp>
                  <p:nvSpPr>
                    <p:cNvPr id="11" name="Obdélník 10"/>
                    <p:cNvSpPr/>
                    <p:nvPr/>
                  </p:nvSpPr>
                  <p:spPr>
                    <a:xfrm>
                      <a:off x="6588224" y="4218317"/>
                      <a:ext cx="1874289" cy="1391387"/>
                    </a:xfrm>
                    <a:prstGeom prst="rect">
                      <a:avLst/>
                    </a:prstGeom>
                    <a:solidFill>
                      <a:srgbClr val="C3F11B">
                        <a:alpha val="30588"/>
                      </a:srgb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" name="Volný tvar 8"/>
                    <p:cNvSpPr/>
                    <p:nvPr/>
                  </p:nvSpPr>
                  <p:spPr>
                    <a:xfrm>
                      <a:off x="5374257" y="4218317"/>
                      <a:ext cx="3088256" cy="1388853"/>
                    </a:xfrm>
                    <a:custGeom>
                      <a:avLst/>
                      <a:gdLst>
                        <a:gd name="connsiteX0" fmla="*/ 0 w 3088256"/>
                        <a:gd name="connsiteY0" fmla="*/ 1388853 h 1388853"/>
                        <a:gd name="connsiteX1" fmla="*/ 1880558 w 3088256"/>
                        <a:gd name="connsiteY1" fmla="*/ 1388853 h 1388853"/>
                        <a:gd name="connsiteX2" fmla="*/ 3088256 w 3088256"/>
                        <a:gd name="connsiteY2" fmla="*/ 0 h 1388853"/>
                        <a:gd name="connsiteX3" fmla="*/ 1216324 w 3088256"/>
                        <a:gd name="connsiteY3" fmla="*/ 0 h 1388853"/>
                        <a:gd name="connsiteX4" fmla="*/ 0 w 3088256"/>
                        <a:gd name="connsiteY4" fmla="*/ 1388853 h 138885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088256" h="1388853">
                          <a:moveTo>
                            <a:pt x="0" y="1388853"/>
                          </a:moveTo>
                          <a:lnTo>
                            <a:pt x="1880558" y="1388853"/>
                          </a:lnTo>
                          <a:lnTo>
                            <a:pt x="3088256" y="0"/>
                          </a:lnTo>
                          <a:lnTo>
                            <a:pt x="1216324" y="0"/>
                          </a:lnTo>
                          <a:lnTo>
                            <a:pt x="0" y="1388853"/>
                          </a:lnTo>
                          <a:close/>
                        </a:path>
                      </a:pathLst>
                    </a:custGeom>
                    <a:noFill/>
                    <a:ln w="5715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4" name="Obdélník 3"/>
                    <p:cNvSpPr/>
                    <p:nvPr/>
                  </p:nvSpPr>
                  <p:spPr>
                    <a:xfrm>
                      <a:off x="5364088" y="3737496"/>
                      <a:ext cx="1872208" cy="1872208"/>
                    </a:xfrm>
                    <a:prstGeom prst="rect">
                      <a:avLst/>
                    </a:prstGeom>
                    <a:noFill/>
                    <a:ln w="28575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4" name="TextovéPole 13"/>
                    <p:cNvSpPr txBox="1"/>
                    <p:nvPr/>
                  </p:nvSpPr>
                  <p:spPr>
                    <a:xfrm>
                      <a:off x="5619426" y="5237838"/>
                      <a:ext cx="792088" cy="3693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el-GR" i="1" dirty="0" smtClean="0">
                          <a:solidFill>
                            <a:srgbClr val="00B050"/>
                          </a:solidFill>
                        </a:rPr>
                        <a:t>α</a:t>
                      </a:r>
                      <a:r>
                        <a:rPr lang="cs-CZ" i="1" baseline="-25000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i="1" baseline="-25000" dirty="0">
                        <a:solidFill>
                          <a:srgbClr val="00B050"/>
                        </a:solidFill>
                      </a:endParaRPr>
                    </a:p>
                  </p:txBody>
                </p:sp>
                <p:sp>
                  <p:nvSpPr>
                    <p:cNvPr id="20" name="TextovéPole 19"/>
                    <p:cNvSpPr txBox="1"/>
                    <p:nvPr/>
                  </p:nvSpPr>
                  <p:spPr>
                    <a:xfrm>
                      <a:off x="6840251" y="5147161"/>
                      <a:ext cx="792088" cy="3693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el-GR" i="1" dirty="0" smtClean="0">
                          <a:solidFill>
                            <a:srgbClr val="233BE9"/>
                          </a:solidFill>
                        </a:rPr>
                        <a:t>α</a:t>
                      </a:r>
                      <a:r>
                        <a:rPr lang="cs-CZ" i="1" baseline="-25000" dirty="0" smtClean="0">
                          <a:solidFill>
                            <a:srgbClr val="233BE9"/>
                          </a:solidFill>
                        </a:rPr>
                        <a:t>2</a:t>
                      </a:r>
                      <a:endParaRPr lang="cs-CZ" i="1" baseline="-25000" dirty="0">
                        <a:solidFill>
                          <a:srgbClr val="233BE9"/>
                        </a:solidFill>
                      </a:endParaRPr>
                    </a:p>
                  </p:txBody>
                </p:sp>
                <p:cxnSp>
                  <p:nvCxnSpPr>
                    <p:cNvPr id="16" name="Přímá spojnice 15"/>
                    <p:cNvCxnSpPr/>
                    <p:nvPr/>
                  </p:nvCxnSpPr>
                  <p:spPr>
                    <a:xfrm>
                      <a:off x="6588224" y="4218317"/>
                      <a:ext cx="0" cy="1388853"/>
                    </a:xfrm>
                    <a:prstGeom prst="line">
                      <a:avLst/>
                    </a:prstGeom>
                    <a:ln w="38100">
                      <a:solidFill>
                        <a:srgbClr val="00B05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24" name="TextovéPole 23"/>
                    <p:cNvSpPr txBox="1"/>
                    <p:nvPr/>
                  </p:nvSpPr>
                  <p:spPr>
                    <a:xfrm>
                      <a:off x="5788800" y="4905794"/>
                      <a:ext cx="1334914" cy="3693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i="1" dirty="0" err="1" smtClean="0">
                          <a:solidFill>
                            <a:srgbClr val="00B050"/>
                          </a:solidFill>
                        </a:rPr>
                        <a:t>a∙sin</a:t>
                      </a:r>
                      <a:r>
                        <a:rPr lang="el-GR" i="1" dirty="0" smtClean="0">
                          <a:solidFill>
                            <a:srgbClr val="00B050"/>
                          </a:solidFill>
                        </a:rPr>
                        <a:t>α</a:t>
                      </a:r>
                      <a:r>
                        <a:rPr lang="cs-CZ" i="1" baseline="-25000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i="1" baseline="-25000" dirty="0">
                        <a:solidFill>
                          <a:srgbClr val="00B050"/>
                        </a:solidFill>
                      </a:endParaRPr>
                    </a:p>
                  </p:txBody>
                </p:sp>
                <p:cxnSp>
                  <p:nvCxnSpPr>
                    <p:cNvPr id="21" name="Přímá spojnice se šipkou 20"/>
                    <p:cNvCxnSpPr/>
                    <p:nvPr/>
                  </p:nvCxnSpPr>
                  <p:spPr>
                    <a:xfrm>
                      <a:off x="8462513" y="4218317"/>
                      <a:ext cx="0" cy="1394607"/>
                    </a:xfrm>
                    <a:prstGeom prst="straightConnector1">
                      <a:avLst/>
                    </a:prstGeom>
                    <a:ln w="38100">
                      <a:solidFill>
                        <a:srgbClr val="233BE9"/>
                      </a:solidFill>
                      <a:headEnd type="none" w="med" len="med"/>
                      <a:tailEnd type="none" w="med" len="med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" name="Přímá spojnice 25"/>
                    <p:cNvCxnSpPr/>
                    <p:nvPr/>
                  </p:nvCxnSpPr>
                  <p:spPr>
                    <a:xfrm>
                      <a:off x="7244653" y="5607170"/>
                      <a:ext cx="1217860" cy="0"/>
                    </a:xfrm>
                    <a:prstGeom prst="line">
                      <a:avLst/>
                    </a:prstGeom>
                    <a:ln w="28575">
                      <a:solidFill>
                        <a:schemeClr val="tx1"/>
                      </a:solidFill>
                      <a:prstDash val="dash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31" name="TextovéPole 30"/>
                    <p:cNvSpPr txBox="1"/>
                    <p:nvPr/>
                  </p:nvSpPr>
                  <p:spPr>
                    <a:xfrm>
                      <a:off x="5724944" y="4552489"/>
                      <a:ext cx="1334914" cy="3693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i="1" dirty="0" smtClean="0"/>
                        <a:t>a</a:t>
                      </a:r>
                      <a:endParaRPr lang="cs-CZ" i="1" baseline="-25000" dirty="0"/>
                    </a:p>
                  </p:txBody>
                </p:sp>
                <p:sp>
                  <p:nvSpPr>
                    <p:cNvPr id="32" name="TextovéPole 31"/>
                    <p:cNvSpPr txBox="1"/>
                    <p:nvPr/>
                  </p:nvSpPr>
                  <p:spPr>
                    <a:xfrm>
                      <a:off x="5071881" y="4359029"/>
                      <a:ext cx="1334914" cy="369332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i="1" dirty="0" smtClean="0"/>
                        <a:t>a</a:t>
                      </a:r>
                      <a:endParaRPr lang="cs-CZ" i="1" baseline="-25000" dirty="0"/>
                    </a:p>
                  </p:txBody>
                </p:sp>
              </p:grpSp>
            </p:grpSp>
          </p:grpSp>
        </p:grp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 idx="4294967295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Lichoběžník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315" name="Zástupný symbol pro obsah 2"/>
              <p:cNvSpPr>
                <a:spLocks noGrp="1"/>
              </p:cNvSpPr>
              <p:nvPr>
                <p:ph idx="4294967295"/>
              </p:nvPr>
            </p:nvSpPr>
            <p:spPr>
              <a:xfrm>
                <a:off x="179388" y="981075"/>
                <a:ext cx="8229600" cy="6767513"/>
              </a:xfrm>
            </p:spPr>
            <p:txBody>
              <a:bodyPr/>
              <a:lstStyle/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je čtyřúhelník, který má právě jednu dvojici    rovnoběžných stran</a:t>
                </a:r>
              </a:p>
              <a:p>
                <a:r>
                  <a:rPr lang="cs-CZ" sz="2400" b="1" dirty="0" smtClean="0">
                    <a:latin typeface="Arial" charset="0"/>
                    <a:cs typeface="Arial" charset="0"/>
                    <a:sym typeface="Wingdings" pitchFamily="2" charset="2"/>
                  </a:rPr>
                  <a:t>v</a:t>
                </a:r>
                <a:r>
                  <a:rPr lang="cs-CZ" sz="2400" b="1" dirty="0" smtClean="0">
                    <a:latin typeface="Arial" charset="0"/>
                    <a:cs typeface="Arial" charset="0"/>
                  </a:rPr>
                  <a:t>zájemně rovnoběžné strany se nazývají </a:t>
                </a:r>
                <a:r>
                  <a:rPr lang="cs-CZ" sz="2400" b="1" dirty="0" smtClean="0">
                    <a:solidFill>
                      <a:srgbClr val="33CC33"/>
                    </a:solidFill>
                    <a:latin typeface="Arial" charset="0"/>
                    <a:cs typeface="Arial" charset="0"/>
                  </a:rPr>
                  <a:t>základny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    a zbývající dvě různoběžné strany ramena</a:t>
                </a:r>
              </a:p>
              <a:p>
                <a:r>
                  <a:rPr lang="cs-CZ" sz="2400" b="1" dirty="0" smtClean="0">
                    <a:latin typeface="Arial" charset="0"/>
                    <a:cs typeface="Arial" charset="0"/>
                  </a:rPr>
                  <a:t>úhlopříčky obecného lichoběžníku se navzájem nepůlí</a:t>
                </a:r>
              </a:p>
              <a:p>
                <a:pPr>
                  <a:lnSpc>
                    <a:spcPct val="90000"/>
                  </a:lnSpc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mají-li ramena stejnou velikost, tzn.                        </a:t>
                </a:r>
              </a:p>
              <a:p>
                <a:pPr>
                  <a:lnSpc>
                    <a:spcPct val="90000"/>
                  </a:lnSpc>
                  <a:buFont typeface="Arial" charset="0"/>
                  <a:buNone/>
                </a:pPr>
                <a:r>
                  <a:rPr lang="cs-CZ" sz="2400" b="1" dirty="0" smtClean="0">
                    <a:latin typeface="Arial" charset="0"/>
                    <a:cs typeface="Arial" charset="0"/>
                  </a:rPr>
                  <a:t>  </a:t>
                </a:r>
                <a:r>
                  <a:rPr lang="cs-CZ" sz="2400" b="1" dirty="0" smtClean="0">
                    <a:latin typeface="Arial" charset="0"/>
                    <a:cs typeface="Arial" charset="0"/>
                    <a:sym typeface="Wingdings" pitchFamily="2" charset="2"/>
                  </a:rPr>
                  <a:t> </a:t>
                </a:r>
                <a:r>
                  <a:rPr lang="cs-CZ" sz="2400" b="1" dirty="0" smtClean="0">
                    <a:latin typeface="Arial" charset="0"/>
                    <a:cs typeface="Arial" charset="0"/>
                  </a:rPr>
                  <a:t> rovnoramenný lichoběžník</a:t>
                </a:r>
                <a:r>
                  <a:rPr lang="cs-CZ" sz="2400" dirty="0" smtClean="0">
                    <a:latin typeface="Arial" charset="0"/>
                    <a:cs typeface="Arial" charset="0"/>
                  </a:rPr>
                  <a:t>            </a:t>
                </a:r>
                <a:endParaRPr lang="cs-CZ" sz="2400" b="1" dirty="0" smtClean="0"/>
              </a:p>
              <a:p>
                <a:pPr>
                  <a:spcAft>
                    <a:spcPts val="1800"/>
                  </a:spcAft>
                </a:pPr>
                <a:r>
                  <a:rPr lang="cs-CZ" sz="2800" b="1" dirty="0" smtClean="0">
                    <a:solidFill>
                      <a:srgbClr val="990033"/>
                    </a:solidFill>
                    <a:latin typeface="Arial" charset="0"/>
                  </a:rPr>
                  <a:t>Obsah </a:t>
                </a:r>
                <a:r>
                  <a:rPr lang="cs-CZ" sz="2800" b="1" dirty="0" err="1" smtClean="0">
                    <a:solidFill>
                      <a:srgbClr val="990033"/>
                    </a:solidFill>
                    <a:latin typeface="Arial" charset="0"/>
                  </a:rPr>
                  <a:t>lichoběžníka</a:t>
                </a:r>
                <a:endParaRPr lang="cs-CZ" sz="2800" b="1" dirty="0" smtClean="0">
                  <a:solidFill>
                    <a:srgbClr val="990033"/>
                  </a:solidFill>
                  <a:latin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    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𝑐</m:t>
                              </m:r>
                            </m:e>
                          </m:d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  <a:latin typeface="Arial" charset="0"/>
                </a:endParaRPr>
              </a:p>
            </p:txBody>
          </p:sp>
        </mc:Choice>
        <mc:Fallback xmlns="">
          <p:sp>
            <p:nvSpPr>
              <p:cNvPr id="133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179388" y="981075"/>
                <a:ext cx="8229600" cy="6767513"/>
              </a:xfrm>
              <a:blipFill rotWithShape="1">
                <a:blip r:embed="rId2"/>
                <a:stretch>
                  <a:fillRect l="-1259" t="-6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317" name="Obdélník 4"/>
          <p:cNvSpPr>
            <a:spLocks noChangeArrowheads="1"/>
          </p:cNvSpPr>
          <p:nvPr/>
        </p:nvSpPr>
        <p:spPr bwMode="auto">
          <a:xfrm>
            <a:off x="5508625" y="6092825"/>
            <a:ext cx="2808288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7 </a:t>
            </a:r>
            <a:r>
              <a:rPr lang="cs-CZ" sz="1200" i="1" dirty="0" smtClean="0"/>
              <a:t>Lichoběžník</a:t>
            </a:r>
            <a:endParaRPr lang="cs-CZ" sz="1200" i="1" dirty="0"/>
          </a:p>
        </p:txBody>
      </p:sp>
      <p:sp>
        <p:nvSpPr>
          <p:cNvPr id="3" name="Volný tvar 2"/>
          <p:cNvSpPr/>
          <p:nvPr/>
        </p:nvSpPr>
        <p:spPr>
          <a:xfrm>
            <a:off x="5029200" y="4364966"/>
            <a:ext cx="3183147" cy="1449238"/>
          </a:xfrm>
          <a:custGeom>
            <a:avLst/>
            <a:gdLst>
              <a:gd name="connsiteX0" fmla="*/ 0 w 3183147"/>
              <a:gd name="connsiteY0" fmla="*/ 1449238 h 1449238"/>
              <a:gd name="connsiteX1" fmla="*/ 3183147 w 3183147"/>
              <a:gd name="connsiteY1" fmla="*/ 1449238 h 1449238"/>
              <a:gd name="connsiteX2" fmla="*/ 2355011 w 3183147"/>
              <a:gd name="connsiteY2" fmla="*/ 0 h 1449238"/>
              <a:gd name="connsiteX3" fmla="*/ 276045 w 3183147"/>
              <a:gd name="connsiteY3" fmla="*/ 0 h 1449238"/>
              <a:gd name="connsiteX4" fmla="*/ 0 w 3183147"/>
              <a:gd name="connsiteY4" fmla="*/ 1449238 h 1449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83147" h="1449238">
                <a:moveTo>
                  <a:pt x="0" y="1449238"/>
                </a:moveTo>
                <a:lnTo>
                  <a:pt x="3183147" y="1449238"/>
                </a:lnTo>
                <a:lnTo>
                  <a:pt x="2355011" y="0"/>
                </a:lnTo>
                <a:lnTo>
                  <a:pt x="276045" y="0"/>
                </a:lnTo>
                <a:lnTo>
                  <a:pt x="0" y="1449238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3"/>
          </p:cNvCxnSpPr>
          <p:nvPr/>
        </p:nvCxnSpPr>
        <p:spPr>
          <a:xfrm flipH="1">
            <a:off x="5292080" y="4364966"/>
            <a:ext cx="13165" cy="1449238"/>
          </a:xfrm>
          <a:prstGeom prst="line">
            <a:avLst/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260733" y="583652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69160" y="572349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60589" y="572349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40509" y="416465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41627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00549" y="486916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400812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78897" y="472185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05245" y="485511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</a:t>
            </a:r>
            <a:endParaRPr lang="cs-CZ" i="1" dirty="0"/>
          </a:p>
        </p:txBody>
      </p:sp>
      <p:sp>
        <p:nvSpPr>
          <p:cNvPr id="8" name="Výseč 7"/>
          <p:cNvSpPr/>
          <p:nvPr/>
        </p:nvSpPr>
        <p:spPr>
          <a:xfrm flipH="1">
            <a:off x="4950224" y="5472348"/>
            <a:ext cx="683712" cy="683712"/>
          </a:xfrm>
          <a:prstGeom prst="pie">
            <a:avLst>
              <a:gd name="adj1" fmla="val 10800000"/>
              <a:gd name="adj2" fmla="val 16200000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05245" y="54723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∙</a:t>
            </a:r>
            <a:endParaRPr lang="cs-CZ" i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4990238" y="4142770"/>
            <a:ext cx="459668" cy="459668"/>
            <a:chOff x="4499992" y="4637500"/>
            <a:chExt cx="459668" cy="459668"/>
          </a:xfrm>
        </p:grpSpPr>
        <p:sp>
          <p:nvSpPr>
            <p:cNvPr id="26" name="Výseč 25"/>
            <p:cNvSpPr/>
            <p:nvPr/>
          </p:nvSpPr>
          <p:spPr>
            <a:xfrm rot="16200000">
              <a:off x="4499992" y="4637500"/>
              <a:ext cx="459668" cy="459668"/>
            </a:xfrm>
            <a:prstGeom prst="pie">
              <a:avLst>
                <a:gd name="adj1" fmla="val 5411610"/>
                <a:gd name="adj2" fmla="val 9153665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Výseč 17"/>
            <p:cNvSpPr/>
            <p:nvPr/>
          </p:nvSpPr>
          <p:spPr>
            <a:xfrm rot="16200000">
              <a:off x="4549806" y="4687313"/>
              <a:ext cx="360040" cy="360040"/>
            </a:xfrm>
            <a:prstGeom prst="pie">
              <a:avLst>
                <a:gd name="adj1" fmla="val 5434842"/>
                <a:gd name="adj2" fmla="val 9153665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rot="6935117">
            <a:off x="7150477" y="4142771"/>
            <a:ext cx="459668" cy="459668"/>
            <a:chOff x="4499992" y="4637500"/>
            <a:chExt cx="459668" cy="459668"/>
          </a:xfrm>
        </p:grpSpPr>
        <p:sp>
          <p:nvSpPr>
            <p:cNvPr id="30" name="Výseč 29"/>
            <p:cNvSpPr/>
            <p:nvPr/>
          </p:nvSpPr>
          <p:spPr>
            <a:xfrm rot="16200000">
              <a:off x="4499992" y="4637500"/>
              <a:ext cx="459668" cy="459668"/>
            </a:xfrm>
            <a:prstGeom prst="pie">
              <a:avLst>
                <a:gd name="adj1" fmla="val 5477437"/>
                <a:gd name="adj2" fmla="val 9279356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Výseč 30"/>
            <p:cNvSpPr/>
            <p:nvPr/>
          </p:nvSpPr>
          <p:spPr>
            <a:xfrm rot="16200000">
              <a:off x="4549806" y="4687313"/>
              <a:ext cx="360040" cy="360040"/>
            </a:xfrm>
            <a:prstGeom prst="pie">
              <a:avLst>
                <a:gd name="adj1" fmla="val 5542184"/>
                <a:gd name="adj2" fmla="val 9314382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>
          <a:xfrm>
            <a:off x="457200" y="188913"/>
            <a:ext cx="8229600" cy="561975"/>
          </a:xfrm>
        </p:spPr>
        <p:txBody>
          <a:bodyPr/>
          <a:lstStyle/>
          <a:p>
            <a:pPr algn="l"/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Deltoid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908050"/>
            <a:ext cx="8569325" cy="5949950"/>
          </a:xfrm>
          <a:ln>
            <a:prstDash val="solid"/>
          </a:ln>
        </p:spPr>
        <p:txBody>
          <a:bodyPr/>
          <a:lstStyle/>
          <a:p>
            <a:r>
              <a:rPr lang="cs-CZ" sz="2400" b="1" dirty="0" smtClean="0">
                <a:latin typeface="Arial" charset="0"/>
                <a:cs typeface="Arial" charset="0"/>
              </a:rPr>
              <a:t>osově souměrný podle hlavní a vedlejší úhlopříčky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jeho úhlopříčky jsou navzájem kolmé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hlavní úhlopříčka dělí deltoid na dva shodné trojúhelníky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vedlejší na dva rovnoramenné trojúhelníky, mající tvar řeckého písmene delta, odtud název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lze vždy vepsat kružnici</a:t>
            </a:r>
          </a:p>
          <a:p>
            <a:r>
              <a:rPr lang="cs-CZ" sz="2400" b="1" dirty="0" smtClean="0">
                <a:latin typeface="Arial" charset="0"/>
                <a:cs typeface="Arial" charset="0"/>
              </a:rPr>
              <a:t>je to tečnový čtyřúhelník</a:t>
            </a:r>
          </a:p>
          <a:p>
            <a:r>
              <a:rPr lang="cs-CZ" sz="2400" b="1" dirty="0" smtClean="0">
                <a:solidFill>
                  <a:srgbClr val="990033"/>
                </a:solidFill>
                <a:latin typeface="Arial" charset="0"/>
              </a:rPr>
              <a:t>Obsah</a:t>
            </a:r>
          </a:p>
          <a:p>
            <a:endParaRPr lang="cs-CZ" sz="24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7380312" y="6170597"/>
            <a:ext cx="14144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8 </a:t>
            </a:r>
            <a:r>
              <a:rPr lang="cs-CZ" sz="1200" i="1" dirty="0" smtClean="0"/>
              <a:t>Deltoid</a:t>
            </a:r>
            <a:endParaRPr lang="cs-CZ" sz="1200" i="1" dirty="0"/>
          </a:p>
          <a:p>
            <a:pPr eaLnBrk="1" hangingPunct="1"/>
            <a:endParaRPr lang="cs-CZ" sz="1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576" y="4904698"/>
                <a:ext cx="109036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𝑒𝑓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904698"/>
                <a:ext cx="1090363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Volný tvar 4"/>
          <p:cNvSpPr/>
          <p:nvPr/>
        </p:nvSpPr>
        <p:spPr>
          <a:xfrm>
            <a:off x="5223344" y="3590259"/>
            <a:ext cx="2160240" cy="2754173"/>
          </a:xfrm>
          <a:custGeom>
            <a:avLst/>
            <a:gdLst>
              <a:gd name="connsiteX0" fmla="*/ 0 w 2627790"/>
              <a:gd name="connsiteY0" fmla="*/ 870012 h 3062796"/>
              <a:gd name="connsiteX1" fmla="*/ 1322772 w 2627790"/>
              <a:gd name="connsiteY1" fmla="*/ 3062796 h 3062796"/>
              <a:gd name="connsiteX2" fmla="*/ 2627790 w 2627790"/>
              <a:gd name="connsiteY2" fmla="*/ 870012 h 3062796"/>
              <a:gd name="connsiteX3" fmla="*/ 1313895 w 2627790"/>
              <a:gd name="connsiteY3" fmla="*/ 0 h 3062796"/>
              <a:gd name="connsiteX4" fmla="*/ 0 w 2627790"/>
              <a:gd name="connsiteY4" fmla="*/ 870012 h 3062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27790" h="3062796">
                <a:moveTo>
                  <a:pt x="0" y="870012"/>
                </a:moveTo>
                <a:lnTo>
                  <a:pt x="1322772" y="3062796"/>
                </a:lnTo>
                <a:lnTo>
                  <a:pt x="2627790" y="870012"/>
                </a:lnTo>
                <a:lnTo>
                  <a:pt x="1313895" y="0"/>
                </a:lnTo>
                <a:lnTo>
                  <a:pt x="0" y="87001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484065" y="3789040"/>
            <a:ext cx="1638799" cy="1656184"/>
          </a:xfrm>
          <a:prstGeom prst="ellipse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5" idx="0"/>
            <a:endCxn id="5" idx="2"/>
          </p:cNvCxnSpPr>
          <p:nvPr/>
        </p:nvCxnSpPr>
        <p:spPr>
          <a:xfrm>
            <a:off x="5223344" y="4372604"/>
            <a:ext cx="2160240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5" idx="3"/>
          </p:cNvCxnSpPr>
          <p:nvPr/>
        </p:nvCxnSpPr>
        <p:spPr>
          <a:xfrm>
            <a:off x="6303464" y="3590259"/>
            <a:ext cx="3272" cy="275417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ýseč 10"/>
          <p:cNvSpPr/>
          <p:nvPr/>
        </p:nvSpPr>
        <p:spPr>
          <a:xfrm rot="10800000">
            <a:off x="6027000" y="4096020"/>
            <a:ext cx="552928" cy="552928"/>
          </a:xfrm>
          <a:prstGeom prst="pie">
            <a:avLst>
              <a:gd name="adj1" fmla="val 5408250"/>
              <a:gd name="adj2" fmla="val 10781868"/>
            </a:avLst>
          </a:prstGeom>
          <a:noFill/>
          <a:ln w="952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5796136" y="5445224"/>
            <a:ext cx="72008" cy="704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5808501" y="5480429"/>
            <a:ext cx="72008" cy="704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732240" y="5480429"/>
            <a:ext cx="72008" cy="704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737734" y="5445224"/>
            <a:ext cx="72008" cy="704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084168" y="3681028"/>
            <a:ext cx="72008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6444208" y="3681028"/>
            <a:ext cx="7201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4" name="Výseč 14343"/>
          <p:cNvSpPr/>
          <p:nvPr/>
        </p:nvSpPr>
        <p:spPr>
          <a:xfrm>
            <a:off x="7101584" y="4096261"/>
            <a:ext cx="564000" cy="552687"/>
          </a:xfrm>
          <a:prstGeom prst="pie">
            <a:avLst>
              <a:gd name="adj1" fmla="val 10846526"/>
              <a:gd name="adj2" fmla="val 12973720"/>
            </a:avLst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Výseč 42"/>
          <p:cNvSpPr/>
          <p:nvPr/>
        </p:nvSpPr>
        <p:spPr>
          <a:xfrm rot="8655376">
            <a:off x="4962806" y="4108533"/>
            <a:ext cx="546665" cy="528139"/>
          </a:xfrm>
          <a:prstGeom prst="pie">
            <a:avLst>
              <a:gd name="adj1" fmla="val 10800000"/>
              <a:gd name="adj2" fmla="val 12913076"/>
            </a:avLst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347" name="TextovéPole 14346"/>
          <p:cNvSpPr txBox="1"/>
          <p:nvPr/>
        </p:nvSpPr>
        <p:spPr>
          <a:xfrm>
            <a:off x="6306736" y="4066052"/>
            <a:ext cx="144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∙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36838"/>
            <a:ext cx="8435280" cy="3960812"/>
          </a:xfrm>
        </p:spPr>
        <p:txBody>
          <a:bodyPr/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1: Čtyřúhelníky. In: </a:t>
            </a:r>
            <a:r>
              <a:rPr lang="cs-CZ" sz="1600" i="1" dirty="0" err="1" smtClean="0">
                <a:latin typeface="Arial" charset="0"/>
                <a:cs typeface="Arial" charset="0"/>
              </a:rPr>
              <a:t>Wikipedia</a:t>
            </a:r>
            <a:r>
              <a:rPr lang="cs-CZ" sz="1600" i="1" dirty="0" smtClean="0">
                <a:latin typeface="Arial" charset="0"/>
                <a:cs typeface="Arial" charset="0"/>
              </a:rPr>
              <a:t>: </a:t>
            </a:r>
            <a:r>
              <a:rPr lang="cs-CZ" sz="1600" i="1" dirty="0" err="1" smtClean="0">
                <a:latin typeface="Arial" charset="0"/>
                <a:cs typeface="Arial" charset="0"/>
              </a:rPr>
              <a:t>the</a:t>
            </a:r>
            <a:r>
              <a:rPr lang="cs-CZ" sz="1600" i="1" dirty="0" smtClean="0">
                <a:latin typeface="Arial" charset="0"/>
                <a:cs typeface="Arial" charset="0"/>
              </a:rPr>
              <a:t> free </a:t>
            </a:r>
            <a:r>
              <a:rPr lang="cs-CZ" sz="1600" i="1" dirty="0" err="1" smtClean="0">
                <a:latin typeface="Arial" charset="0"/>
                <a:cs typeface="Arial" charset="0"/>
              </a:rPr>
              <a:t>encyclopedia</a:t>
            </a:r>
            <a:r>
              <a:rPr lang="cs-CZ" sz="1600" dirty="0" smtClean="0">
                <a:latin typeface="Arial" charset="0"/>
                <a:cs typeface="Arial" charset="0"/>
              </a:rPr>
              <a:t> [online]. San Francisco (CA): </a:t>
            </a:r>
            <a:r>
              <a:rPr lang="cs-CZ" sz="1600" dirty="0" err="1" smtClean="0">
                <a:latin typeface="Arial" charset="0"/>
                <a:cs typeface="Arial" charset="0"/>
              </a:rPr>
              <a:t>Wikimedia</a:t>
            </a:r>
            <a:r>
              <a:rPr lang="cs-CZ" sz="1600" dirty="0" smtClean="0">
                <a:latin typeface="Arial" charset="0"/>
                <a:cs typeface="Arial" charset="0"/>
              </a:rPr>
              <a:t> </a:t>
            </a:r>
            <a:r>
              <a:rPr lang="cs-CZ" sz="1600" dirty="0" err="1" smtClean="0">
                <a:latin typeface="Arial" charset="0"/>
                <a:cs typeface="Arial" charset="0"/>
              </a:rPr>
              <a:t>Foundation</a:t>
            </a:r>
            <a:r>
              <a:rPr lang="cs-CZ" sz="1600" dirty="0" smtClean="0">
                <a:latin typeface="Arial" charset="0"/>
                <a:cs typeface="Arial" charset="0"/>
              </a:rPr>
              <a:t>, 2001-2011 [cit. 2013-03-20]. Dostupné z: http://upload.wikimedia.org/wikipedia/commons/e/ef/Klasifikace_%C4%8Dty%C5%99%C3%BAheln%C3%ADk%C5%AF.png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Autor: Mgr. Lubomíra Moravcová                                             </a:t>
            </a: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Název </a:t>
            </a:r>
            <a:r>
              <a:rPr lang="cs-CZ" sz="1600" dirty="0">
                <a:latin typeface="Arial" charset="0"/>
              </a:rPr>
              <a:t>díla: Čtyřúhelníky</a:t>
            </a: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Datum </a:t>
            </a:r>
            <a:r>
              <a:rPr lang="cs-CZ" sz="1600" dirty="0">
                <a:latin typeface="Arial" charset="0"/>
              </a:rPr>
              <a:t>vzniku: březen </a:t>
            </a:r>
            <a:r>
              <a:rPr lang="cs-CZ" sz="1600" dirty="0" smtClean="0">
                <a:latin typeface="Arial" charset="0"/>
              </a:rPr>
              <a:t>2013</a:t>
            </a: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Materiál </a:t>
            </a:r>
            <a:r>
              <a:rPr lang="cs-CZ" sz="1600" dirty="0">
                <a:latin typeface="Arial" charset="0"/>
              </a:rPr>
              <a:t>je určen pro bezplatné používání pro potřeby výuky na všech typech </a:t>
            </a:r>
            <a:r>
              <a:rPr lang="cs-CZ" sz="1600" dirty="0" smtClean="0">
                <a:latin typeface="Arial" charset="0"/>
              </a:rPr>
              <a:t>škol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>
                <a:latin typeface="Arial" charset="0"/>
              </a:rPr>
              <a:t>a školských </a:t>
            </a:r>
            <a:r>
              <a:rPr lang="cs-CZ" sz="1600" dirty="0">
                <a:latin typeface="Arial" charset="0"/>
              </a:rPr>
              <a:t>zařízení. Jakékoliv další využití podléhá autorskému zákonu</a:t>
            </a:r>
            <a:r>
              <a:rPr lang="cs-CZ" sz="1600" dirty="0" smtClean="0">
                <a:latin typeface="Arial" charset="0"/>
              </a:rPr>
              <a:t>. Tato </a:t>
            </a:r>
            <a:r>
              <a:rPr lang="cs-CZ" sz="1600" dirty="0">
                <a:latin typeface="Arial" charset="0"/>
              </a:rPr>
              <a:t>prezentace je autorským </a:t>
            </a:r>
            <a:r>
              <a:rPr lang="cs-CZ" sz="1600">
                <a:latin typeface="Arial" charset="0"/>
              </a:rPr>
              <a:t>dílem</a:t>
            </a:r>
            <a:r>
              <a:rPr lang="cs-CZ" sz="1600" smtClean="0">
                <a:latin typeface="Arial" charset="0"/>
              </a:rPr>
              <a:t>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marL="609600" indent="-609600">
              <a:lnSpc>
                <a:spcPct val="80000"/>
              </a:lnSpc>
              <a:buFont typeface="Arial" charset="0"/>
              <a:buNone/>
            </a:pPr>
            <a:r>
              <a:rPr lang="cs-CZ" sz="1400" b="1" dirty="0" smtClean="0">
                <a:latin typeface="Arial" charset="0"/>
                <a:cs typeface="Arial" charset="0"/>
              </a:rPr>
              <a:t>                          </a:t>
            </a: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</a:pPr>
            <a:endParaRPr lang="cs-CZ" sz="14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698</TotalTime>
  <Words>761</Words>
  <Application>Microsoft Office PowerPoint</Application>
  <PresentationFormat>Předvádění na obrazovce (4:3)</PresentationFormat>
  <Paragraphs>187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Obchodní akademie, Střední odborná škola  a Jazyková škola s právem státní jazykové zkoušky,  Hradec Králové</vt:lpstr>
      <vt:lpstr>Co je čtyřúhelník</vt:lpstr>
      <vt:lpstr>Prezentace aplikace PowerPoint</vt:lpstr>
      <vt:lpstr>     Druhy      čtyřúhelníků</vt:lpstr>
      <vt:lpstr>Prezentace aplikace PowerPoint</vt:lpstr>
      <vt:lpstr>Rovnoběžník</vt:lpstr>
      <vt:lpstr>Čtverec</vt:lpstr>
      <vt:lpstr> Obvod a obsah čtverce</vt:lpstr>
      <vt:lpstr>Obdélník</vt:lpstr>
      <vt:lpstr>Kosočtverec</vt:lpstr>
      <vt:lpstr>Prezentace aplikace PowerPoint</vt:lpstr>
      <vt:lpstr>Lichoběžník</vt:lpstr>
      <vt:lpstr>Deltoid</vt:lpstr>
      <vt:lpstr>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77</cp:revision>
  <dcterms:created xsi:type="dcterms:W3CDTF">2012-11-30T22:17:21Z</dcterms:created>
  <dcterms:modified xsi:type="dcterms:W3CDTF">2013-07-04T10:19:41Z</dcterms:modified>
</cp:coreProperties>
</file>