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93" r:id="rId3"/>
    <p:sldId id="278" r:id="rId4"/>
    <p:sldId id="279" r:id="rId5"/>
    <p:sldId id="291" r:id="rId6"/>
    <p:sldId id="292" r:id="rId7"/>
    <p:sldId id="281" r:id="rId8"/>
    <p:sldId id="282" r:id="rId9"/>
    <p:sldId id="284" r:id="rId10"/>
    <p:sldId id="287" r:id="rId11"/>
    <p:sldId id="294" r:id="rId12"/>
    <p:sldId id="257" r:id="rId13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3B3FEF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120" d="100"/>
          <a:sy n="120" d="100"/>
        </p:scale>
        <p:origin x="-738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2BCF03AB-2B8E-47BC-A943-455D2B7B965E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7A097826-71B1-481F-8847-E944D3E83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1627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9A17AB2-E0D5-4A12-9A4F-E761CA4C91C8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9D7A7867-88CE-46C6-93DC-94864642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0937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5E7EE69-2C8A-4750-B187-92A61110BC95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B1874D7-F24D-4CC1-9AA0-1C43FE9B4D5B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F9C0D-ABAE-4489-97F9-A3EA1ABC6EBD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9E377-873C-40D0-A396-50DDD002A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155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8A76-BBA4-40CE-89E3-35EAD4F04CFC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912E7-7036-4DF9-8091-A6AE1D2DD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145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0E141-F136-4FA2-8F28-137DC48069C3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1D897-555F-4B11-B617-9CD5BEBD0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534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1109-741B-47F6-A55D-B65A1231A110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28CF9-AD0F-4A5F-9BCA-0DF1CE986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699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E29B4-57B7-4D5C-B4C8-F16FB11BE7B1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F4EBF-304B-4C88-824C-7698D0051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230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F1D42-5BB6-444D-88F0-496F61340137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1DA45-338B-4544-B19E-F3E91AF10D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633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2B85D-9D64-4B96-9401-8009C8CE1F1C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19086-01FF-475A-AFFF-349ACB447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532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AEC0B-D62E-4AB6-9F40-D18221E943B9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E774F-85E9-4805-9554-C5BBA595B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20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040BC-CF34-472A-AC93-523685A7BEFE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07357-CE0C-4A7F-9714-DD18C64FF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190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96D23-4CBF-43C0-91C2-DD6EC651FD18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66B05-A60C-486D-84F5-39E69D641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88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9DDF4-6E79-4631-BE90-2002AB7A678E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01F27-6818-403A-BE1A-8C246D0A8A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40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8B9107-D9C4-4A92-B352-13D3649E5424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3B6845-D01D-4F8D-99BB-7B59792F1A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68" name="Group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9069167"/>
              </p:ext>
            </p:extLst>
          </p:nvPr>
        </p:nvGraphicFramePr>
        <p:xfrm>
          <a:off x="250825" y="2781300"/>
          <a:ext cx="8893175" cy="4057652"/>
        </p:xfrm>
        <a:graphic>
          <a:graphicData uri="http://schemas.openxmlformats.org/drawingml/2006/table">
            <a:tbl>
              <a:tblPr/>
              <a:tblGrid>
                <a:gridCol w="2166456"/>
                <a:gridCol w="6726719"/>
              </a:tblGrid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VY_32_INOVACE_7_PLANIMETRIE_A_STEREOMETRIE_15 Mnohoúhelníky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Planimetrie a stereometrie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Sociální činnost, Veřejnosprávní činnost, 1.–4. ročník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rozdělení mnohoúhelníků, jejich popis a charakteristika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Dělení mnohoúhelníků, jejich základní charakteristika, vlastnosti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Charakteristika mnohoúhelníku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pojmy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Dělení mnohoúhelníků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- podle pravidelnosti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- podle pravosti úhlů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- podle velikosti vnitřních úhlů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Popis mnohoúhelníku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Názvy mnohoúhelníků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Vlastnosti mnohoúhelníků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Otázky k opakování</a:t>
            </a:r>
          </a:p>
          <a:p>
            <a:pPr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Mnohoúhelník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Mnohoúhelník </a:t>
            </a:r>
            <a:r>
              <a:rPr lang="cs-CZ" sz="2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 uzavřená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část roviny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ohraničená </a:t>
            </a:r>
            <a:r>
              <a:rPr lang="cs-CZ" sz="2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uzavřenou lomenou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čárou, což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jsou hranice mnohoúhelníku. 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Mnohoúhelníky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pojmenováváme podle počtu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vrcholů nebo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stran nebo vnitřních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úhlů.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Pokud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má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vrcholů,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pak je to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-úhelník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(např.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 6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šestiúhelník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). </a:t>
            </a:r>
          </a:p>
          <a:p>
            <a:pPr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pojmy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Body, které určují mnohoúhelník, se nazývají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>
                <a:solidFill>
                  <a:srgbClr val="33CC33"/>
                </a:solidFill>
                <a:latin typeface="Arial" charset="0"/>
                <a:cs typeface="Arial" charset="0"/>
              </a:rPr>
              <a:t>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  vrcholy</a:t>
            </a:r>
            <a:r>
              <a:rPr lang="cs-CZ" sz="2800" dirty="0" smtClean="0">
                <a:latin typeface="Arial" charset="0"/>
                <a:cs typeface="Arial" charset="0"/>
              </a:rPr>
              <a:t> mnohoúhelníku. </a:t>
            </a:r>
          </a:p>
          <a:p>
            <a:pPr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Úsečky, které spojují sousední vrcholy, se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    nazývají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strany mnohoúhelníku</a:t>
            </a:r>
            <a:r>
              <a:rPr lang="cs-CZ" sz="2800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.</a:t>
            </a:r>
            <a:r>
              <a:rPr lang="cs-CZ" sz="2800" b="1" dirty="0" smtClean="0">
                <a:latin typeface="Arial" charset="0"/>
                <a:cs typeface="Arial" charset="0"/>
              </a:rPr>
              <a:t> </a:t>
            </a:r>
          </a:p>
          <a:p>
            <a:pPr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Úsečky, které spojují nesousední vrcholy, se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charset="0"/>
                <a:cs typeface="Arial" charset="0"/>
              </a:rPr>
              <a:t> </a:t>
            </a:r>
            <a:r>
              <a:rPr lang="cs-CZ" sz="2800" dirty="0" smtClean="0">
                <a:latin typeface="Arial" charset="0"/>
                <a:cs typeface="Arial" charset="0"/>
              </a:rPr>
              <a:t>   nazývají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úhlopříčky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Úhly, které svírají sousední strany, se nazývají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>
                <a:solidFill>
                  <a:srgbClr val="33CC33"/>
                </a:solidFill>
                <a:latin typeface="Arial" charset="0"/>
                <a:cs typeface="Arial" charset="0"/>
              </a:rPr>
              <a:t>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  vnitřní úhly</a:t>
            </a:r>
            <a:r>
              <a:rPr lang="cs-CZ" sz="2800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</a:t>
            </a:r>
            <a:r>
              <a:rPr lang="cs-CZ" sz="2800" dirty="0" smtClean="0">
                <a:latin typeface="Arial" charset="0"/>
                <a:cs typeface="Arial" charset="0"/>
              </a:rPr>
              <a:t>mnohoúhelníku.</a:t>
            </a:r>
          </a:p>
          <a:p>
            <a:pPr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Dělení mnohoúhelníků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 Podle pravidelnosti</a:t>
            </a: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všechny vnitřní úhly jsou shodné (všechny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strany jsou shodné) –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pravidelný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-úhelník</a:t>
            </a: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alespoň jeden úhel nebo jedna strana je jiná než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ostatní –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nepravidelný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-úhelník</a:t>
            </a:r>
          </a:p>
          <a:p>
            <a:pPr>
              <a:defRPr/>
            </a:pPr>
            <a:endParaRPr lang="cs-CZ" sz="2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Podle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pravosti úhlů</a:t>
            </a:r>
          </a:p>
          <a:p>
            <a:pPr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všechny vnitřní úhly mají velikost buď 90° nebo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270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°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pravoúhelník</a:t>
            </a:r>
          </a:p>
          <a:p>
            <a:pPr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alespoň jeden úhel nemá velikost 90° ani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270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°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nepravoúhelník</a:t>
            </a:r>
            <a:endParaRPr lang="cs-CZ" sz="2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Podle velikosti vnitřních úhlů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Konvexní</a:t>
            </a:r>
            <a:r>
              <a:rPr lang="cs-CZ" sz="2800" dirty="0" smtClean="0">
                <a:latin typeface="Arial" charset="0"/>
                <a:cs typeface="Arial" charset="0"/>
              </a:rPr>
              <a:t> (všechny vnitřní úhly jsou menší než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charset="0"/>
                <a:cs typeface="Arial" charset="0"/>
              </a:rPr>
              <a:t> </a:t>
            </a:r>
            <a:r>
              <a:rPr lang="cs-CZ" sz="2800" dirty="0" smtClean="0">
                <a:latin typeface="Arial" charset="0"/>
                <a:cs typeface="Arial" charset="0"/>
              </a:rPr>
              <a:t>  180°) </a:t>
            </a:r>
          </a:p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Nekonvexní</a:t>
            </a:r>
            <a:r>
              <a:rPr lang="cs-CZ" sz="2800" dirty="0" smtClean="0">
                <a:latin typeface="Arial" charset="0"/>
                <a:cs typeface="Arial" charset="0"/>
              </a:rPr>
              <a:t> (alespoň jeden vnitřní úhel je větší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charset="0"/>
                <a:cs typeface="Arial" charset="0"/>
              </a:rPr>
              <a:t> </a:t>
            </a:r>
            <a:r>
              <a:rPr lang="cs-CZ" sz="2800" dirty="0" smtClean="0">
                <a:latin typeface="Arial" charset="0"/>
                <a:cs typeface="Arial" charset="0"/>
              </a:rPr>
              <a:t>   než 180°)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Mnohoúhelník – popis</a:t>
            </a:r>
          </a:p>
        </p:txBody>
      </p:sp>
      <p:sp>
        <p:nvSpPr>
          <p:cNvPr id="8196" name="Obdélník 1"/>
          <p:cNvSpPr>
            <a:spLocks noChangeArrowheads="1"/>
          </p:cNvSpPr>
          <p:nvPr/>
        </p:nvSpPr>
        <p:spPr bwMode="auto">
          <a:xfrm>
            <a:off x="4788024" y="6010275"/>
            <a:ext cx="374332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 Mnohoúhelník</a:t>
            </a:r>
          </a:p>
        </p:txBody>
      </p:sp>
      <p:sp>
        <p:nvSpPr>
          <p:cNvPr id="2" name="Volný tvar 1"/>
          <p:cNvSpPr/>
          <p:nvPr/>
        </p:nvSpPr>
        <p:spPr>
          <a:xfrm>
            <a:off x="539552" y="1445831"/>
            <a:ext cx="2782852" cy="2847265"/>
          </a:xfrm>
          <a:custGeom>
            <a:avLst/>
            <a:gdLst>
              <a:gd name="connsiteX0" fmla="*/ 1979271 w 2743200"/>
              <a:gd name="connsiteY0" fmla="*/ 2268638 h 2268638"/>
              <a:gd name="connsiteX1" fmla="*/ 2743200 w 2743200"/>
              <a:gd name="connsiteY1" fmla="*/ 798654 h 2268638"/>
              <a:gd name="connsiteX2" fmla="*/ 1632030 w 2743200"/>
              <a:gd name="connsiteY2" fmla="*/ 1053297 h 2268638"/>
              <a:gd name="connsiteX3" fmla="*/ 1620456 w 2743200"/>
              <a:gd name="connsiteY3" fmla="*/ 0 h 2268638"/>
              <a:gd name="connsiteX4" fmla="*/ 439838 w 2743200"/>
              <a:gd name="connsiteY4" fmla="*/ 81023 h 2268638"/>
              <a:gd name="connsiteX5" fmla="*/ 0 w 2743200"/>
              <a:gd name="connsiteY5" fmla="*/ 1944547 h 2268638"/>
              <a:gd name="connsiteX6" fmla="*/ 1979271 w 2743200"/>
              <a:gd name="connsiteY6" fmla="*/ 2268638 h 2268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43200" h="2268638">
                <a:moveTo>
                  <a:pt x="1979271" y="2268638"/>
                </a:moveTo>
                <a:lnTo>
                  <a:pt x="2743200" y="798654"/>
                </a:lnTo>
                <a:lnTo>
                  <a:pt x="1632030" y="1053297"/>
                </a:lnTo>
                <a:lnTo>
                  <a:pt x="1620456" y="0"/>
                </a:lnTo>
                <a:lnTo>
                  <a:pt x="439838" y="81023"/>
                </a:lnTo>
                <a:lnTo>
                  <a:pt x="0" y="1944547"/>
                </a:lnTo>
                <a:lnTo>
                  <a:pt x="1979271" y="2268638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3898"/>
            <a:ext cx="6187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mnohoúhelník… </a:t>
            </a:r>
            <a:r>
              <a:rPr lang="cs-CZ" i="1" dirty="0" smtClean="0"/>
              <a:t>ABCDEF</a:t>
            </a:r>
          </a:p>
          <a:p>
            <a:r>
              <a:rPr lang="cs-CZ" dirty="0" smtClean="0"/>
              <a:t>vrcholy…</a:t>
            </a:r>
            <a:r>
              <a:rPr lang="cs-CZ" i="1" dirty="0" smtClean="0"/>
              <a:t>            AB, BC, CD, DE, EF, FA</a:t>
            </a:r>
          </a:p>
          <a:p>
            <a:r>
              <a:rPr lang="cs-CZ" dirty="0" smtClean="0"/>
              <a:t>úhlopříčky…       </a:t>
            </a:r>
            <a:r>
              <a:rPr lang="cs-CZ" i="1" dirty="0" smtClean="0"/>
              <a:t>AC</a:t>
            </a:r>
            <a:r>
              <a:rPr lang="cs-CZ" dirty="0" smtClean="0"/>
              <a:t>, </a:t>
            </a:r>
            <a:r>
              <a:rPr lang="cs-CZ" i="1" dirty="0" smtClean="0"/>
              <a:t>AD</a:t>
            </a:r>
            <a:r>
              <a:rPr lang="cs-CZ" dirty="0" smtClean="0"/>
              <a:t>, </a:t>
            </a:r>
            <a:r>
              <a:rPr lang="cs-CZ" i="1" dirty="0" smtClean="0"/>
              <a:t>AE</a:t>
            </a:r>
            <a:r>
              <a:rPr lang="cs-CZ" dirty="0" smtClean="0"/>
              <a:t>, </a:t>
            </a:r>
            <a:r>
              <a:rPr lang="cs-CZ" i="1" dirty="0" smtClean="0"/>
              <a:t>BD</a:t>
            </a:r>
            <a:r>
              <a:rPr lang="cs-CZ" dirty="0" smtClean="0"/>
              <a:t>, </a:t>
            </a:r>
            <a:r>
              <a:rPr lang="cs-CZ" i="1" dirty="0" smtClean="0"/>
              <a:t>BE</a:t>
            </a:r>
            <a:r>
              <a:rPr lang="cs-CZ" dirty="0" smtClean="0"/>
              <a:t>, </a:t>
            </a:r>
            <a:r>
              <a:rPr lang="cs-CZ" i="1" dirty="0" smtClean="0"/>
              <a:t>BF</a:t>
            </a:r>
            <a:r>
              <a:rPr lang="cs-CZ" dirty="0" smtClean="0"/>
              <a:t>, </a:t>
            </a:r>
            <a:r>
              <a:rPr lang="cs-CZ" i="1" dirty="0" smtClean="0"/>
              <a:t>CE</a:t>
            </a:r>
            <a:r>
              <a:rPr lang="cs-CZ" dirty="0" smtClean="0"/>
              <a:t>, </a:t>
            </a:r>
            <a:r>
              <a:rPr lang="cs-CZ" i="1" dirty="0" smtClean="0"/>
              <a:t>CF</a:t>
            </a:r>
            <a:r>
              <a:rPr lang="cs-CZ" dirty="0" smtClean="0"/>
              <a:t>, </a:t>
            </a:r>
            <a:r>
              <a:rPr lang="cs-CZ" i="1" dirty="0" smtClean="0"/>
              <a:t>DF</a:t>
            </a:r>
          </a:p>
          <a:p>
            <a:r>
              <a:rPr lang="cs-CZ" dirty="0" smtClean="0"/>
              <a:t>vnitřní úhly…        </a:t>
            </a:r>
            <a:r>
              <a:rPr lang="cs-CZ" i="1" dirty="0" smtClean="0"/>
              <a:t>FAB</a:t>
            </a:r>
            <a:r>
              <a:rPr lang="cs-CZ" dirty="0" smtClean="0"/>
              <a:t>,   </a:t>
            </a:r>
            <a:r>
              <a:rPr lang="cs-CZ" i="1" dirty="0" smtClean="0"/>
              <a:t>ABC</a:t>
            </a:r>
            <a:r>
              <a:rPr lang="cs-CZ" dirty="0" smtClean="0"/>
              <a:t>,  </a:t>
            </a:r>
            <a:r>
              <a:rPr lang="cs-CZ" i="1" dirty="0" smtClean="0"/>
              <a:t>BCD</a:t>
            </a:r>
            <a:r>
              <a:rPr lang="cs-CZ" dirty="0" smtClean="0"/>
              <a:t>,   </a:t>
            </a:r>
            <a:r>
              <a:rPr lang="cs-CZ" i="1" dirty="0" smtClean="0"/>
              <a:t>CDE</a:t>
            </a:r>
            <a:r>
              <a:rPr lang="cs-CZ" dirty="0" smtClean="0"/>
              <a:t>,   </a:t>
            </a:r>
            <a:r>
              <a:rPr lang="cs-CZ" i="1" dirty="0" smtClean="0"/>
              <a:t>DEF,   EFA</a:t>
            </a:r>
            <a:endParaRPr lang="cs-CZ" i="1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4557065" y="5428800"/>
            <a:ext cx="3630268" cy="111351"/>
            <a:chOff x="4644008" y="5411909"/>
            <a:chExt cx="3630268" cy="111351"/>
          </a:xfrm>
        </p:grpSpPr>
        <p:grpSp>
          <p:nvGrpSpPr>
            <p:cNvPr id="59" name="Skupina 58"/>
            <p:cNvGrpSpPr/>
            <p:nvPr/>
          </p:nvGrpSpPr>
          <p:grpSpPr>
            <a:xfrm>
              <a:off x="4644008" y="5416721"/>
              <a:ext cx="130414" cy="92177"/>
              <a:chOff x="3851920" y="5877272"/>
              <a:chExt cx="432048" cy="305373"/>
            </a:xfrm>
          </p:grpSpPr>
          <p:grpSp>
            <p:nvGrpSpPr>
              <p:cNvPr id="58" name="Skupina 57"/>
              <p:cNvGrpSpPr/>
              <p:nvPr/>
            </p:nvGrpSpPr>
            <p:grpSpPr>
              <a:xfrm>
                <a:off x="3851920" y="5877272"/>
                <a:ext cx="432048" cy="305373"/>
                <a:chOff x="3851920" y="5877272"/>
                <a:chExt cx="432048" cy="305373"/>
              </a:xfrm>
            </p:grpSpPr>
            <p:sp>
              <p:nvSpPr>
                <p:cNvPr id="53" name="Oblouk 52"/>
                <p:cNvSpPr/>
                <p:nvPr/>
              </p:nvSpPr>
              <p:spPr>
                <a:xfrm rot="2181015">
                  <a:off x="3851920" y="5877272"/>
                  <a:ext cx="288032" cy="305373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3995936" y="6029958"/>
                  <a:ext cx="288032" cy="633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7" name="Přímá spojnice se šipkou 56"/>
              <p:cNvCxnSpPr/>
              <p:nvPr/>
            </p:nvCxnSpPr>
            <p:spPr>
              <a:xfrm flipV="1">
                <a:off x="3995936" y="5885405"/>
                <a:ext cx="288032" cy="14455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3" name="Skupina 62"/>
            <p:cNvGrpSpPr/>
            <p:nvPr/>
          </p:nvGrpSpPr>
          <p:grpSpPr>
            <a:xfrm>
              <a:off x="5292080" y="5431083"/>
              <a:ext cx="130414" cy="92177"/>
              <a:chOff x="3851920" y="5877272"/>
              <a:chExt cx="432048" cy="305373"/>
            </a:xfrm>
          </p:grpSpPr>
          <p:grpSp>
            <p:nvGrpSpPr>
              <p:cNvPr id="64" name="Skupina 63"/>
              <p:cNvGrpSpPr/>
              <p:nvPr/>
            </p:nvGrpSpPr>
            <p:grpSpPr>
              <a:xfrm>
                <a:off x="3851920" y="5877272"/>
                <a:ext cx="432048" cy="305373"/>
                <a:chOff x="3851920" y="5877272"/>
                <a:chExt cx="432048" cy="305373"/>
              </a:xfrm>
            </p:grpSpPr>
            <p:sp>
              <p:nvSpPr>
                <p:cNvPr id="66" name="Oblouk 65"/>
                <p:cNvSpPr/>
                <p:nvPr/>
              </p:nvSpPr>
              <p:spPr>
                <a:xfrm rot="2181015">
                  <a:off x="3851920" y="5877272"/>
                  <a:ext cx="288032" cy="305373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67" name="Přímá spojnice 66"/>
                <p:cNvCxnSpPr/>
                <p:nvPr/>
              </p:nvCxnSpPr>
              <p:spPr>
                <a:xfrm>
                  <a:off x="3995936" y="6029958"/>
                  <a:ext cx="288032" cy="633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5" name="Přímá spojnice se šipkou 64"/>
              <p:cNvCxnSpPr/>
              <p:nvPr/>
            </p:nvCxnSpPr>
            <p:spPr>
              <a:xfrm flipV="1">
                <a:off x="3995936" y="5885405"/>
                <a:ext cx="288032" cy="14455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Skupina 67"/>
            <p:cNvGrpSpPr/>
            <p:nvPr/>
          </p:nvGrpSpPr>
          <p:grpSpPr>
            <a:xfrm>
              <a:off x="5982688" y="5420879"/>
              <a:ext cx="130414" cy="92177"/>
              <a:chOff x="3851920" y="5877272"/>
              <a:chExt cx="432048" cy="305373"/>
            </a:xfrm>
          </p:grpSpPr>
          <p:grpSp>
            <p:nvGrpSpPr>
              <p:cNvPr id="69" name="Skupina 68"/>
              <p:cNvGrpSpPr/>
              <p:nvPr/>
            </p:nvGrpSpPr>
            <p:grpSpPr>
              <a:xfrm>
                <a:off x="3851920" y="5877272"/>
                <a:ext cx="432048" cy="305373"/>
                <a:chOff x="3851920" y="5877272"/>
                <a:chExt cx="432048" cy="305373"/>
              </a:xfrm>
            </p:grpSpPr>
            <p:sp>
              <p:nvSpPr>
                <p:cNvPr id="71" name="Oblouk 70"/>
                <p:cNvSpPr/>
                <p:nvPr/>
              </p:nvSpPr>
              <p:spPr>
                <a:xfrm rot="2181015">
                  <a:off x="3851920" y="5877272"/>
                  <a:ext cx="288032" cy="305373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72" name="Přímá spojnice 71"/>
                <p:cNvCxnSpPr/>
                <p:nvPr/>
              </p:nvCxnSpPr>
              <p:spPr>
                <a:xfrm>
                  <a:off x="3995936" y="6029958"/>
                  <a:ext cx="288032" cy="633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0" name="Přímá spojnice se šipkou 69"/>
              <p:cNvCxnSpPr/>
              <p:nvPr/>
            </p:nvCxnSpPr>
            <p:spPr>
              <a:xfrm flipV="1">
                <a:off x="3995936" y="5885405"/>
                <a:ext cx="288032" cy="14455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3" name="Skupina 72"/>
            <p:cNvGrpSpPr/>
            <p:nvPr/>
          </p:nvGrpSpPr>
          <p:grpSpPr>
            <a:xfrm>
              <a:off x="6715264" y="5423437"/>
              <a:ext cx="130414" cy="92177"/>
              <a:chOff x="3851920" y="5877272"/>
              <a:chExt cx="432048" cy="305373"/>
            </a:xfrm>
          </p:grpSpPr>
          <p:grpSp>
            <p:nvGrpSpPr>
              <p:cNvPr id="74" name="Skupina 73"/>
              <p:cNvGrpSpPr/>
              <p:nvPr/>
            </p:nvGrpSpPr>
            <p:grpSpPr>
              <a:xfrm>
                <a:off x="3851920" y="5877272"/>
                <a:ext cx="432048" cy="305373"/>
                <a:chOff x="3851920" y="5877272"/>
                <a:chExt cx="432048" cy="305373"/>
              </a:xfrm>
            </p:grpSpPr>
            <p:sp>
              <p:nvSpPr>
                <p:cNvPr id="76" name="Oblouk 75"/>
                <p:cNvSpPr/>
                <p:nvPr/>
              </p:nvSpPr>
              <p:spPr>
                <a:xfrm rot="2181015">
                  <a:off x="3851920" y="5877272"/>
                  <a:ext cx="288032" cy="305373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77" name="Přímá spojnice 76"/>
                <p:cNvCxnSpPr/>
                <p:nvPr/>
              </p:nvCxnSpPr>
              <p:spPr>
                <a:xfrm>
                  <a:off x="3995936" y="6029958"/>
                  <a:ext cx="288032" cy="633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5" name="Přímá spojnice se šipkou 74"/>
              <p:cNvCxnSpPr/>
              <p:nvPr/>
            </p:nvCxnSpPr>
            <p:spPr>
              <a:xfrm flipV="1">
                <a:off x="3995936" y="5885405"/>
                <a:ext cx="288032" cy="14455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8" name="Skupina 77"/>
            <p:cNvGrpSpPr/>
            <p:nvPr/>
          </p:nvGrpSpPr>
          <p:grpSpPr>
            <a:xfrm>
              <a:off x="7454486" y="5412271"/>
              <a:ext cx="130414" cy="92177"/>
              <a:chOff x="3851920" y="5877272"/>
              <a:chExt cx="432048" cy="305373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3851920" y="5877272"/>
                <a:ext cx="432048" cy="305373"/>
                <a:chOff x="3851920" y="5877272"/>
                <a:chExt cx="432048" cy="305373"/>
              </a:xfrm>
            </p:grpSpPr>
            <p:sp>
              <p:nvSpPr>
                <p:cNvPr id="81" name="Oblouk 80"/>
                <p:cNvSpPr/>
                <p:nvPr/>
              </p:nvSpPr>
              <p:spPr>
                <a:xfrm rot="2181015">
                  <a:off x="3851920" y="5877272"/>
                  <a:ext cx="288032" cy="305373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3995936" y="6029958"/>
                  <a:ext cx="288032" cy="633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80" name="Přímá spojnice se šipkou 79"/>
              <p:cNvCxnSpPr/>
              <p:nvPr/>
            </p:nvCxnSpPr>
            <p:spPr>
              <a:xfrm flipV="1">
                <a:off x="3995936" y="5885405"/>
                <a:ext cx="288032" cy="14455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3" name="Skupina 82"/>
            <p:cNvGrpSpPr/>
            <p:nvPr/>
          </p:nvGrpSpPr>
          <p:grpSpPr>
            <a:xfrm>
              <a:off x="8143862" y="5411909"/>
              <a:ext cx="130414" cy="92177"/>
              <a:chOff x="3851920" y="5877272"/>
              <a:chExt cx="432048" cy="305373"/>
            </a:xfrm>
          </p:grpSpPr>
          <p:grpSp>
            <p:nvGrpSpPr>
              <p:cNvPr id="84" name="Skupina 83"/>
              <p:cNvGrpSpPr/>
              <p:nvPr/>
            </p:nvGrpSpPr>
            <p:grpSpPr>
              <a:xfrm>
                <a:off x="3851920" y="5877272"/>
                <a:ext cx="432048" cy="305373"/>
                <a:chOff x="3851920" y="5877272"/>
                <a:chExt cx="432048" cy="305373"/>
              </a:xfrm>
            </p:grpSpPr>
            <p:sp>
              <p:nvSpPr>
                <p:cNvPr id="86" name="Oblouk 85"/>
                <p:cNvSpPr/>
                <p:nvPr/>
              </p:nvSpPr>
              <p:spPr>
                <a:xfrm rot="2181015">
                  <a:off x="3851920" y="5877272"/>
                  <a:ext cx="288032" cy="305373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7" name="Přímá spojnice 86"/>
                <p:cNvCxnSpPr/>
                <p:nvPr/>
              </p:nvCxnSpPr>
              <p:spPr>
                <a:xfrm>
                  <a:off x="3995936" y="6029958"/>
                  <a:ext cx="288032" cy="633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85" name="Přímá spojnice se šipkou 84"/>
              <p:cNvCxnSpPr/>
              <p:nvPr/>
            </p:nvCxnSpPr>
            <p:spPr>
              <a:xfrm flipV="1">
                <a:off x="3995936" y="5885405"/>
                <a:ext cx="288032" cy="14455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0" name="TextovéPole 89"/>
          <p:cNvSpPr txBox="1"/>
          <p:nvPr/>
        </p:nvSpPr>
        <p:spPr>
          <a:xfrm>
            <a:off x="2699792" y="406456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3322404" y="23010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2195736" y="23010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2195736" y="126116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</a:t>
            </a:r>
            <a:endParaRPr lang="cs-CZ" i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755576" y="126116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E</a:t>
            </a:r>
            <a:endParaRPr lang="cs-CZ" i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251520" y="369523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F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Názvy mnohoúhelníků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Počet vrcholů, stran a vnitřních úhlů je v jednom mnohoúhelníku stejný.</a:t>
            </a:r>
          </a:p>
          <a:p>
            <a:pPr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ento počet určuje název mnohoúhelníku: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- trojúhelník,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- čtyřúhelník,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- pětiúhelník,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- šestiúhelník…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37262" y="260648"/>
            <a:ext cx="8229600" cy="1143000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Příklad </a:t>
            </a:r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– </a:t>
            </a:r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šestiúhelník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4730615" y="6062434"/>
            <a:ext cx="331152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2 Šestiúhelník</a:t>
            </a:r>
          </a:p>
        </p:txBody>
      </p:sp>
      <p:grpSp>
        <p:nvGrpSpPr>
          <p:cNvPr id="41" name="Skupina 40"/>
          <p:cNvGrpSpPr/>
          <p:nvPr/>
        </p:nvGrpSpPr>
        <p:grpSpPr>
          <a:xfrm>
            <a:off x="1711813" y="1449540"/>
            <a:ext cx="4542800" cy="3902184"/>
            <a:chOff x="2957625" y="1512000"/>
            <a:chExt cx="4542800" cy="3902184"/>
          </a:xfrm>
        </p:grpSpPr>
        <p:sp>
          <p:nvSpPr>
            <p:cNvPr id="33" name="Výseč 32"/>
            <p:cNvSpPr/>
            <p:nvPr/>
          </p:nvSpPr>
          <p:spPr>
            <a:xfrm rot="10800000">
              <a:off x="5058774" y="4622096"/>
              <a:ext cx="792088" cy="792088"/>
            </a:xfrm>
            <a:prstGeom prst="pie">
              <a:avLst>
                <a:gd name="adj1" fmla="val 0"/>
                <a:gd name="adj2" fmla="val 5400000"/>
              </a:avLst>
            </a:prstGeom>
            <a:noFill/>
            <a:ln w="63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9" name="Skupina 38"/>
            <p:cNvGrpSpPr/>
            <p:nvPr/>
          </p:nvGrpSpPr>
          <p:grpSpPr>
            <a:xfrm>
              <a:off x="2957625" y="1512000"/>
              <a:ext cx="4542800" cy="3823659"/>
              <a:chOff x="2957625" y="1512000"/>
              <a:chExt cx="4542800" cy="3823659"/>
            </a:xfrm>
          </p:grpSpPr>
          <p:sp>
            <p:nvSpPr>
              <p:cNvPr id="29" name="TextovéPole 28"/>
              <p:cNvSpPr txBox="1"/>
              <p:nvPr/>
            </p:nvSpPr>
            <p:spPr>
              <a:xfrm>
                <a:off x="6804248" y="4077072"/>
                <a:ext cx="6961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a</a:t>
                </a:r>
                <a:endParaRPr lang="cs-CZ" i="1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6804248" y="2348880"/>
                <a:ext cx="6961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a</a:t>
                </a:r>
                <a:endParaRPr lang="cs-CZ" i="1" dirty="0"/>
              </a:p>
            </p:txBody>
          </p:sp>
          <p:sp>
            <p:nvSpPr>
              <p:cNvPr id="25" name="Výseč 24"/>
              <p:cNvSpPr/>
              <p:nvPr/>
            </p:nvSpPr>
            <p:spPr>
              <a:xfrm rot="9836033">
                <a:off x="2957625" y="2766534"/>
                <a:ext cx="1336382" cy="1336382"/>
              </a:xfrm>
              <a:prstGeom prst="pie">
                <a:avLst>
                  <a:gd name="adj1" fmla="val 8142364"/>
                  <a:gd name="adj2" fmla="val 15365032"/>
                </a:avLst>
              </a:prstGeom>
              <a:noFill/>
              <a:ln w="6350">
                <a:solidFill>
                  <a:srgbClr val="3B3FEF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" name="Skupina 37"/>
              <p:cNvGrpSpPr/>
              <p:nvPr/>
            </p:nvGrpSpPr>
            <p:grpSpPr>
              <a:xfrm>
                <a:off x="3611413" y="1512000"/>
                <a:ext cx="3701212" cy="3823659"/>
                <a:chOff x="3611413" y="1512000"/>
                <a:chExt cx="3701212" cy="3823659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3625815" y="1592796"/>
                  <a:ext cx="3672408" cy="3672408"/>
                </a:xfrm>
                <a:prstGeom prst="ellipse">
                  <a:avLst/>
                </a:prstGeom>
                <a:noFill/>
                <a:ln w="9525">
                  <a:solidFill>
                    <a:schemeClr val="tx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Šestiúhelník 3"/>
                <p:cNvSpPr/>
                <p:nvPr/>
              </p:nvSpPr>
              <p:spPr>
                <a:xfrm>
                  <a:off x="3625815" y="1839858"/>
                  <a:ext cx="3686810" cy="3178283"/>
                </a:xfrm>
                <a:prstGeom prst="hexagon">
                  <a:avLst>
                    <a:gd name="adj" fmla="val 29143"/>
                    <a:gd name="vf" fmla="val 115470"/>
                  </a:avLst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" name="Ovál 4"/>
                <p:cNvSpPr/>
                <p:nvPr/>
              </p:nvSpPr>
              <p:spPr>
                <a:xfrm>
                  <a:off x="3888000" y="1839859"/>
                  <a:ext cx="3160800" cy="3178283"/>
                </a:xfrm>
                <a:prstGeom prst="ellipse">
                  <a:avLst/>
                </a:prstGeom>
                <a:noFill/>
                <a:ln w="9525">
                  <a:solidFill>
                    <a:schemeClr val="tx1"/>
                  </a:solidFill>
                  <a:prstDash val="lgDash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7" name="Přímá spojnice 6"/>
                <p:cNvCxnSpPr>
                  <a:stCxn id="4" idx="4"/>
                  <a:endCxn id="4" idx="1"/>
                </p:cNvCxnSpPr>
                <p:nvPr/>
              </p:nvCxnSpPr>
              <p:spPr>
                <a:xfrm>
                  <a:off x="4552062" y="1839859"/>
                  <a:ext cx="1834316" cy="3178281"/>
                </a:xfrm>
                <a:prstGeom prst="line">
                  <a:avLst/>
                </a:prstGeom>
                <a:ln>
                  <a:solidFill>
                    <a:schemeClr val="tx1"/>
                  </a:solidFill>
                  <a:prstDash val="dash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3611413" y="3429000"/>
                  <a:ext cx="368681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  <a:prstDash val="dash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>
                  <a:stCxn id="4" idx="5"/>
                  <a:endCxn id="4" idx="2"/>
                </p:cNvCxnSpPr>
                <p:nvPr/>
              </p:nvCxnSpPr>
              <p:spPr>
                <a:xfrm flipH="1">
                  <a:off x="4552062" y="1839859"/>
                  <a:ext cx="1834316" cy="3178281"/>
                </a:xfrm>
                <a:prstGeom prst="line">
                  <a:avLst/>
                </a:prstGeom>
                <a:ln>
                  <a:solidFill>
                    <a:schemeClr val="tx1"/>
                  </a:solidFill>
                  <a:prstDash val="dash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5469220" y="3429000"/>
                  <a:ext cx="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se šipkou 18"/>
                <p:cNvCxnSpPr/>
                <p:nvPr/>
              </p:nvCxnSpPr>
              <p:spPr>
                <a:xfrm flipH="1">
                  <a:off x="5462019" y="3429000"/>
                  <a:ext cx="7201" cy="1589142"/>
                </a:xfrm>
                <a:prstGeom prst="straightConnector1">
                  <a:avLst/>
                </a:prstGeom>
                <a:ln w="19050">
                  <a:solidFill>
                    <a:schemeClr val="tx1"/>
                  </a:solidFill>
                  <a:headEnd type="arrow" w="med" len="med"/>
                  <a:tailEnd type="arrow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1" name="TextovéPole 20"/>
                <p:cNvSpPr txBox="1"/>
                <p:nvPr/>
              </p:nvSpPr>
              <p:spPr>
                <a:xfrm>
                  <a:off x="5472100" y="4077072"/>
                  <a:ext cx="21602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l-GR" i="1" dirty="0" smtClean="0"/>
                    <a:t>ρ</a:t>
                  </a:r>
                  <a:endParaRPr lang="cs-CZ" i="1" dirty="0"/>
                </a:p>
              </p:txBody>
            </p:sp>
            <p:sp>
              <p:nvSpPr>
                <p:cNvPr id="28" name="TextovéPole 27"/>
                <p:cNvSpPr txBox="1"/>
                <p:nvPr/>
              </p:nvSpPr>
              <p:spPr>
                <a:xfrm>
                  <a:off x="5124011" y="4966327"/>
                  <a:ext cx="696177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a = r</a:t>
                  </a:r>
                  <a:endParaRPr lang="cs-CZ" i="1" dirty="0"/>
                </a:p>
              </p:txBody>
            </p:sp>
            <p:sp>
              <p:nvSpPr>
                <p:cNvPr id="31" name="TextovéPole 30"/>
                <p:cNvSpPr txBox="1"/>
                <p:nvPr/>
              </p:nvSpPr>
              <p:spPr>
                <a:xfrm>
                  <a:off x="5352061" y="1512000"/>
                  <a:ext cx="456101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a</a:t>
                  </a:r>
                  <a:endParaRPr lang="cs-CZ" i="1" dirty="0"/>
                </a:p>
              </p:txBody>
            </p:sp>
            <p:sp>
              <p:nvSpPr>
                <p:cNvPr id="26" name="TextovéPole 25"/>
                <p:cNvSpPr txBox="1"/>
                <p:nvPr/>
              </p:nvSpPr>
              <p:spPr>
                <a:xfrm>
                  <a:off x="3660741" y="3244334"/>
                  <a:ext cx="79208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120</a:t>
                  </a:r>
                  <a:r>
                    <a:rPr lang="cs-CZ" dirty="0" smtClean="0">
                      <a:latin typeface="Arial"/>
                      <a:cs typeface="Arial"/>
                    </a:rPr>
                    <a:t>°</a:t>
                  </a:r>
                  <a:endParaRPr lang="cs-CZ" dirty="0"/>
                </a:p>
              </p:txBody>
            </p:sp>
            <p:sp>
              <p:nvSpPr>
                <p:cNvPr id="27" name="Výseč 26"/>
                <p:cNvSpPr/>
                <p:nvPr/>
              </p:nvSpPr>
              <p:spPr>
                <a:xfrm rot="7837550">
                  <a:off x="4968044" y="2930668"/>
                  <a:ext cx="1008112" cy="1008112"/>
                </a:xfrm>
                <a:prstGeom prst="pie">
                  <a:avLst>
                    <a:gd name="adj1" fmla="val 13742805"/>
                    <a:gd name="adj2" fmla="val 17330994"/>
                  </a:avLst>
                </a:prstGeom>
                <a:noFill/>
                <a:ln w="6350">
                  <a:solidFill>
                    <a:srgbClr val="3B3FEF"/>
                  </a:solidFill>
                  <a:prstDash val="solid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" name="TextovéPole 34"/>
                <p:cNvSpPr txBox="1"/>
                <p:nvPr/>
              </p:nvSpPr>
              <p:spPr>
                <a:xfrm>
                  <a:off x="5535192" y="3428999"/>
                  <a:ext cx="79208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60</a:t>
                  </a:r>
                  <a:r>
                    <a:rPr lang="cs-CZ" dirty="0" smtClean="0">
                      <a:latin typeface="Arial"/>
                      <a:cs typeface="Arial"/>
                    </a:rPr>
                    <a:t>°</a:t>
                  </a:r>
                  <a:endParaRPr lang="cs-CZ" dirty="0"/>
                </a:p>
              </p:txBody>
            </p:sp>
            <p:sp>
              <p:nvSpPr>
                <p:cNvPr id="36" name="TextovéPole 35"/>
                <p:cNvSpPr txBox="1"/>
                <p:nvPr/>
              </p:nvSpPr>
              <p:spPr>
                <a:xfrm>
                  <a:off x="4744348" y="3910338"/>
                  <a:ext cx="696177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r</a:t>
                  </a:r>
                  <a:endParaRPr lang="cs-CZ" i="1" dirty="0"/>
                </a:p>
              </p:txBody>
            </p:sp>
            <p:sp>
              <p:nvSpPr>
                <p:cNvPr id="37" name="TextovéPole 36"/>
                <p:cNvSpPr txBox="1"/>
                <p:nvPr/>
              </p:nvSpPr>
              <p:spPr>
                <a:xfrm>
                  <a:off x="5906525" y="3914359"/>
                  <a:ext cx="696177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r</a:t>
                  </a:r>
                  <a:endParaRPr lang="cs-CZ" i="1" dirty="0"/>
                </a:p>
              </p:txBody>
            </p:sp>
            <p:sp>
              <p:nvSpPr>
                <p:cNvPr id="40" name="TextovéPole 39"/>
                <p:cNvSpPr txBox="1"/>
                <p:nvPr/>
              </p:nvSpPr>
              <p:spPr>
                <a:xfrm>
                  <a:off x="5154685" y="4649537"/>
                  <a:ext cx="696177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∙</a:t>
                  </a:r>
                  <a:endParaRPr lang="cs-CZ" i="1" dirty="0"/>
                </a:p>
              </p:txBody>
            </p:sp>
          </p:grp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Vlastnosti mnohoúhelníků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Obvod</a:t>
            </a:r>
            <a:r>
              <a:rPr lang="cs-CZ" sz="2400" dirty="0" smtClean="0">
                <a:latin typeface="Arial" charset="0"/>
                <a:cs typeface="Arial" charset="0"/>
              </a:rPr>
              <a:t> mnohoúhelníku se vypočte jako součet všech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jeho stran, kde jsou jednotlivé strany mnohoúhelníku. </a:t>
            </a:r>
          </a:p>
          <a:p>
            <a:pPr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Obsah</a:t>
            </a:r>
            <a:r>
              <a:rPr lang="cs-CZ" sz="2400" dirty="0" smtClean="0">
                <a:latin typeface="Arial" charset="0"/>
                <a:cs typeface="Arial" charset="0"/>
              </a:rPr>
              <a:t> obecného mnohoúhelníku se vypočte pomocí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rozložení mnohoúhelníku na vhodné vzájemně se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nepřekrývající trojúhelníky nebo obdélníky, či čtverce,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jejichž obsahy se vypočítají podle známých vzorců a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následně sečtou</a:t>
            </a:r>
          </a:p>
          <a:p>
            <a:pPr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Součet vnitřních úhlů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(</a:t>
            </a:r>
            <a:r>
              <a:rPr lang="cs-CZ" sz="2400" i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n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– 2).180° , </a:t>
            </a:r>
            <a:r>
              <a:rPr lang="cs-CZ" sz="2400" i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n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… počet úhlů</a:t>
            </a:r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Charakterizujte pojem mnohoúhelník.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dělíme mnohoúhelníky? Podle jakých vlastností?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Popište libovolný mnohoúhelník.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vznikají názvy mnohoúhelníků?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vypočítáme součet vnitřních úhlů v mnohoúhelníků?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b="1" dirty="0" smtClean="0">
              <a:solidFill>
                <a:srgbClr val="002060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</a:t>
            </a:r>
            <a:r>
              <a:rPr lang="cs-CZ" sz="24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otázky najdete </a:t>
            </a: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960812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Zdroje – text a obrázky:            </a:t>
            </a:r>
          </a:p>
          <a:p>
            <a:pPr marL="609600" indent="-609600">
              <a:lnSpc>
                <a:spcPct val="80000"/>
              </a:lnSpc>
              <a:buFont typeface="Arial" charset="0"/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Text: </a:t>
            </a:r>
          </a:p>
          <a:p>
            <a:pPr marL="609600" indent="-609600">
              <a:lnSpc>
                <a:spcPct val="80000"/>
              </a:lnSpc>
              <a:buFont typeface="Arial" charset="0"/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http://cs.wikipedia.org/wiki/Mnoho%C3%BAheln%C3%ADk             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http://cs.wikipedia.org/wiki/%C4%8Cty%C5%99%C3%BAheln%C3%ADk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http://cs.wikipedia.org/wiki/%C5%A0esti%C3%BAheln%C3%ADk</a:t>
            </a:r>
          </a:p>
          <a:p>
            <a:pPr marL="0" indent="0">
              <a:buNone/>
              <a:defRPr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spcBef>
                <a:spcPts val="1200"/>
              </a:spcBef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</a:rPr>
              <a:t>Název díla: Mnohoúhelníky</a:t>
            </a:r>
          </a:p>
          <a:p>
            <a:pPr marL="609600" indent="-609600"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</a:rPr>
              <a:t>Datum vzniku: březen 2013             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</a:rPr>
              <a:t>Materiál je určen pro bezplatné používání pro potřeby výuky na všech typech škol</a:t>
            </a:r>
          </a:p>
          <a:p>
            <a:pPr marL="0" indent="0">
              <a:spcBef>
                <a:spcPts val="0"/>
              </a:spcBef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</a:rPr>
              <a:t>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Arial" charset="0"/>
              <a:buNone/>
              <a:defRPr/>
            </a:pPr>
            <a:endParaRPr lang="cs-CZ" sz="1400" dirty="0" smtClean="0"/>
          </a:p>
          <a:p>
            <a:pPr marL="609600" indent="-609600">
              <a:lnSpc>
                <a:spcPct val="80000"/>
              </a:lnSpc>
              <a:buFont typeface="Arial" charset="0"/>
              <a:buNone/>
              <a:defRPr/>
            </a:pPr>
            <a:endParaRPr lang="cs-CZ" sz="1400" b="1" dirty="0" smtClean="0">
              <a:latin typeface="Arial" charset="0"/>
              <a:cs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605</Words>
  <Application>Microsoft Office PowerPoint</Application>
  <PresentationFormat>Předvádění na obrazovce (4:3)</PresentationFormat>
  <Paragraphs>125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a Jazyková škola s právem státní jazykové zkoušky,  Hradec Králové</vt:lpstr>
      <vt:lpstr>Obsah prezentace</vt:lpstr>
      <vt:lpstr>Mnohoúhelník </vt:lpstr>
      <vt:lpstr>Základní pojmy</vt:lpstr>
      <vt:lpstr>Dělení mnohoúhelníků</vt:lpstr>
      <vt:lpstr>Prezentace aplikace PowerPoint</vt:lpstr>
      <vt:lpstr>Mnohoúhelník – popis</vt:lpstr>
      <vt:lpstr>Názvy mnohoúhelníků</vt:lpstr>
      <vt:lpstr>Příklad – šestiúhelník</vt:lpstr>
      <vt:lpstr>Vlastnosti mnohoúhelníků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73</cp:revision>
  <cp:lastPrinted>2013-05-07T08:57:17Z</cp:lastPrinted>
  <dcterms:created xsi:type="dcterms:W3CDTF">2012-11-30T22:17:21Z</dcterms:created>
  <dcterms:modified xsi:type="dcterms:W3CDTF">2013-07-01T21:05:47Z</dcterms:modified>
</cp:coreProperties>
</file>