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95" r:id="rId3"/>
    <p:sldId id="286" r:id="rId4"/>
    <p:sldId id="293" r:id="rId5"/>
    <p:sldId id="294" r:id="rId6"/>
    <p:sldId id="288" r:id="rId7"/>
    <p:sldId id="290" r:id="rId8"/>
    <p:sldId id="291" r:id="rId9"/>
    <p:sldId id="292" r:id="rId10"/>
    <p:sldId id="296" r:id="rId11"/>
    <p:sldId id="257" r:id="rId12"/>
  </p:sldIdLst>
  <p:sldSz cx="9144000" cy="6858000" type="screen4x3"/>
  <p:notesSz cx="6761163" cy="99425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660"/>
  </p:normalViewPr>
  <p:slideViewPr>
    <p:cSldViewPr>
      <p:cViewPr>
        <p:scale>
          <a:sx n="110" d="100"/>
          <a:sy n="110" d="100"/>
        </p:scale>
        <p:origin x="-1008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905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4738A4B7-8A68-4A3D-A6CF-ADBF1173156F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905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12BAC07B-1506-4DAD-9AF0-039E1072B0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8492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9050" y="0"/>
            <a:ext cx="2930525" cy="496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842AA062-F6E1-4552-959E-F374DB0FF51B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746125"/>
            <a:ext cx="4967287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6275" y="4722813"/>
            <a:ext cx="5408613" cy="44735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9050" y="9444038"/>
            <a:ext cx="2930525" cy="496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F4C5032F-72B3-412C-BE2F-5CC53FBCF4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23193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402E5-4F01-4F08-AA60-2A08C8B5ED85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8E34F5-6FF2-4487-9F65-26F3040C9E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0E090-40A2-4AC6-A908-A30B6CE615DF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79368-32C9-4E3A-8F56-9E230258BC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C614D-FCE6-46D7-BC83-A82B98C27F6D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4A2EC-7DEB-42EB-9055-639E704733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BCB40-9702-40E6-81B7-E82252865B87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91147-02C4-4115-AF28-EDD3341574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5FBBF-1D16-4663-B8E8-5241C29F9072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25E40-A216-4368-8347-64331C7DE7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92BFD-E78A-4922-AEFE-501E6E3C5EA8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E385A-15A0-4092-AECE-E25CC7F3EA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D8319-8291-40D3-B57A-A262363E3E95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25043-A757-4BD3-AD27-BBF975C2C6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96131-BD31-4B29-AE57-063AAA8650A0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DE8FE-DE33-49EF-986C-49A78F187E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CD459-9EF5-4679-85BB-12BB231DE61E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ED29B-1099-4F39-9471-9B624B8E17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D89AA-CFDD-486F-8F2D-5EB6B249653D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19E35-AA11-49D9-ADFF-85139D1F34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656B0-12DB-401B-831A-47C9CA005C0F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7A424-2223-4A61-90D4-51B01DA500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9FF48C-8D9E-4F4C-99C7-09D1E4AEF4D0}" type="datetimeFigureOut">
              <a:rPr lang="cs-CZ"/>
              <a:pPr>
                <a:defRPr/>
              </a:pPr>
              <a:t>12.7.2013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AC6F17-9CAB-4D1F-A9B6-F200EC9329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Triangle_-_angles,_vertices,_sides.sv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2068" name="Group 20"/>
          <p:cNvGraphicFramePr>
            <a:graphicFrameLocks noGrp="1"/>
          </p:cNvGraphicFramePr>
          <p:nvPr/>
        </p:nvGraphicFramePr>
        <p:xfrm>
          <a:off x="250825" y="2781300"/>
          <a:ext cx="8893175" cy="4141788"/>
        </p:xfrm>
        <a:graphic>
          <a:graphicData uri="http://schemas.openxmlformats.org/drawingml/2006/table">
            <a:tbl>
              <a:tblPr/>
              <a:tblGrid>
                <a:gridCol w="2016919"/>
                <a:gridCol w="6876256"/>
              </a:tblGrid>
              <a:tr h="555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Lubomíra Moravcová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materiálu: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VY_32_INOVACE_7_PLANIMETRIE_A_STEREOMETRIE_16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Shodnost trojúhelníků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sady: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Planimetrie a stereometrie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Obor, ročník: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Ekonomické lyceum, Obchodní akademie, Sociální činnost,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Veřejnosprávní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činnost, 1.–4. ročník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duben 2013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Anotace: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Věty o shodnosti trojúhelníků – základní popis (</a:t>
                      </a:r>
                      <a:r>
                        <a:rPr lang="cs-CZ" sz="14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sss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</a:t>
                      </a:r>
                      <a:r>
                        <a:rPr lang="cs-CZ" sz="14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sus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usu, </a:t>
                      </a:r>
                      <a:r>
                        <a:rPr lang="cs-CZ" sz="1400" b="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Ssu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5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obsah: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Věty o shodnosti trojúhelníků – výklad učiva</a:t>
                      </a:r>
                    </a:p>
                  </a:txBody>
                  <a:tcPr marL="91444" marR="91444" marT="45696" marB="45696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Obsah prezentace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575"/>
            <a:ext cx="8229600" cy="4065588"/>
          </a:xfrm>
        </p:spPr>
        <p:txBody>
          <a:bodyPr/>
          <a:lstStyle/>
          <a:p>
            <a:r>
              <a:rPr lang="cs-CZ" sz="2400" smtClean="0">
                <a:latin typeface="Arial" charset="0"/>
                <a:cs typeface="Arial" charset="0"/>
              </a:rPr>
              <a:t>Vysvětlení pojmu shodnost</a:t>
            </a:r>
          </a:p>
          <a:p>
            <a:r>
              <a:rPr lang="cs-CZ" sz="2400" smtClean="0">
                <a:latin typeface="Arial" charset="0"/>
                <a:cs typeface="Arial" charset="0"/>
              </a:rPr>
              <a:t>Označení shodnosti</a:t>
            </a:r>
          </a:p>
          <a:p>
            <a:r>
              <a:rPr lang="cs-CZ" sz="2400" smtClean="0">
                <a:latin typeface="Arial" charset="0"/>
                <a:cs typeface="Arial" charset="0"/>
              </a:rPr>
              <a:t>Věty o shodnosti trojúhelníků</a:t>
            </a:r>
          </a:p>
          <a:p>
            <a:r>
              <a:rPr lang="cs-CZ" sz="2400" smtClean="0">
                <a:latin typeface="Arial" charset="0"/>
                <a:cs typeface="Arial" charset="0"/>
              </a:rPr>
              <a:t>Charakteristika jednotlivých vět o shodnosti</a:t>
            </a:r>
          </a:p>
          <a:p>
            <a:r>
              <a:rPr lang="cs-CZ" sz="2400" smtClean="0">
                <a:latin typeface="Arial" charset="0"/>
                <a:cs typeface="Arial" charset="0"/>
              </a:rPr>
              <a:t>Otázky k opakování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ctrTitle"/>
          </p:nvPr>
        </p:nvSpPr>
        <p:spPr>
          <a:xfrm>
            <a:off x="684213" y="476250"/>
            <a:ext cx="7772400" cy="1223963"/>
          </a:xfrm>
        </p:spPr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Shodnost geometrických útvarů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4213" y="2133600"/>
            <a:ext cx="7991475" cy="3505200"/>
          </a:xfrm>
        </p:spPr>
        <p:txBody>
          <a:bodyPr/>
          <a:lstStyle/>
          <a:p>
            <a:pPr algn="l">
              <a:defRPr/>
            </a:pPr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Dva geometrické útvary jsou shodné, když je můžeme přemístit tak, že se zcela kryjí.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l">
              <a:defRPr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00" name="Obdélník 49"/>
          <p:cNvSpPr>
            <a:spLocks noChangeArrowheads="1"/>
          </p:cNvSpPr>
          <p:nvPr/>
        </p:nvSpPr>
        <p:spPr bwMode="auto">
          <a:xfrm>
            <a:off x="2627784" y="5661248"/>
            <a:ext cx="60483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1200" i="1" dirty="0"/>
              <a:t>Obr. 1 Shodnost geometrických útvarů </a:t>
            </a:r>
            <a:endParaRPr lang="cs-CZ" sz="1200" i="1" dirty="0">
              <a:hlinkClick r:id="rId2"/>
            </a:endParaRPr>
          </a:p>
          <a:p>
            <a:endParaRPr lang="cs-CZ" sz="1200" b="1" dirty="0"/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2635250" y="3413125"/>
            <a:ext cx="40322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02" name="Skupina 40"/>
          <p:cNvGrpSpPr>
            <a:grpSpLocks/>
          </p:cNvGrpSpPr>
          <p:nvPr/>
        </p:nvGrpSpPr>
        <p:grpSpPr bwMode="auto">
          <a:xfrm>
            <a:off x="1258888" y="3141663"/>
            <a:ext cx="6553200" cy="2457450"/>
            <a:chOff x="1259632" y="3140968"/>
            <a:chExt cx="6552728" cy="2457564"/>
          </a:xfrm>
        </p:grpSpPr>
        <p:grpSp>
          <p:nvGrpSpPr>
            <p:cNvPr id="4103" name="Skupina 14"/>
            <p:cNvGrpSpPr>
              <a:grpSpLocks/>
            </p:cNvGrpSpPr>
            <p:nvPr/>
          </p:nvGrpSpPr>
          <p:grpSpPr bwMode="auto">
            <a:xfrm>
              <a:off x="1259632" y="3140968"/>
              <a:ext cx="2520280" cy="2457564"/>
              <a:chOff x="827584" y="2996952"/>
              <a:chExt cx="2520280" cy="2457564"/>
            </a:xfrm>
          </p:grpSpPr>
          <p:sp>
            <p:nvSpPr>
              <p:cNvPr id="8" name="Volný tvar 7"/>
              <p:cNvSpPr/>
              <p:nvPr/>
            </p:nvSpPr>
            <p:spPr>
              <a:xfrm>
                <a:off x="1010133" y="3266840"/>
                <a:ext cx="1857241" cy="1847936"/>
              </a:xfrm>
              <a:custGeom>
                <a:avLst/>
                <a:gdLst>
                  <a:gd name="connsiteX0" fmla="*/ 0 w 1857375"/>
                  <a:gd name="connsiteY0" fmla="*/ 561975 h 1847850"/>
                  <a:gd name="connsiteX1" fmla="*/ 333375 w 1857375"/>
                  <a:gd name="connsiteY1" fmla="*/ 1847850 h 1847850"/>
                  <a:gd name="connsiteX2" fmla="*/ 1314450 w 1857375"/>
                  <a:gd name="connsiteY2" fmla="*/ 1666875 h 1847850"/>
                  <a:gd name="connsiteX3" fmla="*/ 1857375 w 1857375"/>
                  <a:gd name="connsiteY3" fmla="*/ 838200 h 1847850"/>
                  <a:gd name="connsiteX4" fmla="*/ 1200150 w 1857375"/>
                  <a:gd name="connsiteY4" fmla="*/ 0 h 1847850"/>
                  <a:gd name="connsiteX5" fmla="*/ 0 w 1857375"/>
                  <a:gd name="connsiteY5" fmla="*/ 561975 h 1847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57375" h="1847850">
                    <a:moveTo>
                      <a:pt x="0" y="561975"/>
                    </a:moveTo>
                    <a:lnTo>
                      <a:pt x="333375" y="1847850"/>
                    </a:lnTo>
                    <a:lnTo>
                      <a:pt x="1314450" y="1666875"/>
                    </a:lnTo>
                    <a:lnTo>
                      <a:pt x="1857375" y="838200"/>
                    </a:lnTo>
                    <a:lnTo>
                      <a:pt x="1200150" y="0"/>
                    </a:lnTo>
                    <a:lnTo>
                      <a:pt x="0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grpSp>
            <p:nvGrpSpPr>
              <p:cNvPr id="4117" name="Skupina 13"/>
              <p:cNvGrpSpPr>
                <a:grpSpLocks/>
              </p:cNvGrpSpPr>
              <p:nvPr/>
            </p:nvGrpSpPr>
            <p:grpSpPr bwMode="auto">
              <a:xfrm>
                <a:off x="827584" y="2996952"/>
                <a:ext cx="2520280" cy="2457564"/>
                <a:chOff x="827584" y="2996952"/>
                <a:chExt cx="2520280" cy="2457564"/>
              </a:xfrm>
            </p:grpSpPr>
            <p:sp>
              <p:nvSpPr>
                <p:cNvPr id="4118" name="TextovéPole 8"/>
                <p:cNvSpPr txBox="1">
                  <a:spLocks noChangeArrowheads="1"/>
                </p:cNvSpPr>
                <p:nvPr/>
              </p:nvSpPr>
              <p:spPr bwMode="auto">
                <a:xfrm>
                  <a:off x="827584" y="3501008"/>
                  <a:ext cx="576064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A</a:t>
                  </a:r>
                </a:p>
              </p:txBody>
            </p:sp>
            <p:sp>
              <p:nvSpPr>
                <p:cNvPr id="4119" name="TextovéPole 9"/>
                <p:cNvSpPr txBox="1">
                  <a:spLocks noChangeArrowheads="1"/>
                </p:cNvSpPr>
                <p:nvPr/>
              </p:nvSpPr>
              <p:spPr bwMode="auto">
                <a:xfrm>
                  <a:off x="1115616" y="5085184"/>
                  <a:ext cx="576064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B</a:t>
                  </a:r>
                </a:p>
              </p:txBody>
            </p:sp>
            <p:sp>
              <p:nvSpPr>
                <p:cNvPr id="4120" name="TextovéPole 10"/>
                <p:cNvSpPr txBox="1">
                  <a:spLocks noChangeArrowheads="1"/>
                </p:cNvSpPr>
                <p:nvPr/>
              </p:nvSpPr>
              <p:spPr bwMode="auto">
                <a:xfrm>
                  <a:off x="2195736" y="4869160"/>
                  <a:ext cx="576064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C</a:t>
                  </a:r>
                </a:p>
              </p:txBody>
            </p:sp>
            <p:sp>
              <p:nvSpPr>
                <p:cNvPr id="4121" name="TextovéPole 11"/>
                <p:cNvSpPr txBox="1">
                  <a:spLocks noChangeArrowheads="1"/>
                </p:cNvSpPr>
                <p:nvPr/>
              </p:nvSpPr>
              <p:spPr bwMode="auto">
                <a:xfrm>
                  <a:off x="2771800" y="3789040"/>
                  <a:ext cx="576064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D</a:t>
                  </a:r>
                </a:p>
              </p:txBody>
            </p:sp>
            <p:sp>
              <p:nvSpPr>
                <p:cNvPr id="4122" name="TextovéPole 12"/>
                <p:cNvSpPr txBox="1">
                  <a:spLocks noChangeArrowheads="1"/>
                </p:cNvSpPr>
                <p:nvPr/>
              </p:nvSpPr>
              <p:spPr bwMode="auto">
                <a:xfrm>
                  <a:off x="1835696" y="2996952"/>
                  <a:ext cx="576064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E</a:t>
                  </a:r>
                </a:p>
              </p:txBody>
            </p:sp>
          </p:grpSp>
        </p:grpSp>
        <p:grpSp>
          <p:nvGrpSpPr>
            <p:cNvPr id="4104" name="Skupina 15"/>
            <p:cNvGrpSpPr>
              <a:grpSpLocks/>
            </p:cNvGrpSpPr>
            <p:nvPr/>
          </p:nvGrpSpPr>
          <p:grpSpPr bwMode="auto">
            <a:xfrm>
              <a:off x="5220072" y="3140968"/>
              <a:ext cx="2592288" cy="2457564"/>
              <a:chOff x="755576" y="2996952"/>
              <a:chExt cx="2592288" cy="2457564"/>
            </a:xfrm>
          </p:grpSpPr>
          <p:sp>
            <p:nvSpPr>
              <p:cNvPr id="17" name="Volný tvar 16"/>
              <p:cNvSpPr/>
              <p:nvPr/>
            </p:nvSpPr>
            <p:spPr>
              <a:xfrm>
                <a:off x="1009645" y="3266840"/>
                <a:ext cx="1857241" cy="1847936"/>
              </a:xfrm>
              <a:custGeom>
                <a:avLst/>
                <a:gdLst>
                  <a:gd name="connsiteX0" fmla="*/ 0 w 1857375"/>
                  <a:gd name="connsiteY0" fmla="*/ 561975 h 1847850"/>
                  <a:gd name="connsiteX1" fmla="*/ 333375 w 1857375"/>
                  <a:gd name="connsiteY1" fmla="*/ 1847850 h 1847850"/>
                  <a:gd name="connsiteX2" fmla="*/ 1314450 w 1857375"/>
                  <a:gd name="connsiteY2" fmla="*/ 1666875 h 1847850"/>
                  <a:gd name="connsiteX3" fmla="*/ 1857375 w 1857375"/>
                  <a:gd name="connsiteY3" fmla="*/ 838200 h 1847850"/>
                  <a:gd name="connsiteX4" fmla="*/ 1200150 w 1857375"/>
                  <a:gd name="connsiteY4" fmla="*/ 0 h 1847850"/>
                  <a:gd name="connsiteX5" fmla="*/ 0 w 1857375"/>
                  <a:gd name="connsiteY5" fmla="*/ 561975 h 1847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57375" h="1847850">
                    <a:moveTo>
                      <a:pt x="0" y="561975"/>
                    </a:moveTo>
                    <a:lnTo>
                      <a:pt x="333375" y="1847850"/>
                    </a:lnTo>
                    <a:lnTo>
                      <a:pt x="1314450" y="1666875"/>
                    </a:lnTo>
                    <a:lnTo>
                      <a:pt x="1857375" y="838200"/>
                    </a:lnTo>
                    <a:lnTo>
                      <a:pt x="1200150" y="0"/>
                    </a:lnTo>
                    <a:lnTo>
                      <a:pt x="0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grpSp>
            <p:nvGrpSpPr>
              <p:cNvPr id="4110" name="Skupina 17"/>
              <p:cNvGrpSpPr>
                <a:grpSpLocks/>
              </p:cNvGrpSpPr>
              <p:nvPr/>
            </p:nvGrpSpPr>
            <p:grpSpPr bwMode="auto">
              <a:xfrm>
                <a:off x="755576" y="2996952"/>
                <a:ext cx="2592288" cy="2457564"/>
                <a:chOff x="755576" y="2996952"/>
                <a:chExt cx="2592288" cy="2457564"/>
              </a:xfrm>
            </p:grpSpPr>
            <p:sp>
              <p:nvSpPr>
                <p:cNvPr id="4111" name="TextovéPole 18"/>
                <p:cNvSpPr txBox="1">
                  <a:spLocks noChangeArrowheads="1"/>
                </p:cNvSpPr>
                <p:nvPr/>
              </p:nvSpPr>
              <p:spPr bwMode="auto">
                <a:xfrm>
                  <a:off x="755576" y="3501008"/>
                  <a:ext cx="576064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A´</a:t>
                  </a:r>
                </a:p>
              </p:txBody>
            </p:sp>
            <p:sp>
              <p:nvSpPr>
                <p:cNvPr id="4112" name="TextovéPole 19"/>
                <p:cNvSpPr txBox="1">
                  <a:spLocks noChangeArrowheads="1"/>
                </p:cNvSpPr>
                <p:nvPr/>
              </p:nvSpPr>
              <p:spPr bwMode="auto">
                <a:xfrm>
                  <a:off x="1259632" y="5085184"/>
                  <a:ext cx="576064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B´</a:t>
                  </a:r>
                </a:p>
              </p:txBody>
            </p:sp>
            <p:sp>
              <p:nvSpPr>
                <p:cNvPr id="4113" name="TextovéPole 20"/>
                <p:cNvSpPr txBox="1">
                  <a:spLocks noChangeArrowheads="1"/>
                </p:cNvSpPr>
                <p:nvPr/>
              </p:nvSpPr>
              <p:spPr bwMode="auto">
                <a:xfrm>
                  <a:off x="2195736" y="4869160"/>
                  <a:ext cx="576064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C´</a:t>
                  </a:r>
                </a:p>
              </p:txBody>
            </p:sp>
            <p:sp>
              <p:nvSpPr>
                <p:cNvPr id="4114" name="TextovéPole 21"/>
                <p:cNvSpPr txBox="1">
                  <a:spLocks noChangeArrowheads="1"/>
                </p:cNvSpPr>
                <p:nvPr/>
              </p:nvSpPr>
              <p:spPr bwMode="auto">
                <a:xfrm>
                  <a:off x="2771800" y="3789040"/>
                  <a:ext cx="576064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D´</a:t>
                  </a:r>
                </a:p>
              </p:txBody>
            </p:sp>
            <p:sp>
              <p:nvSpPr>
                <p:cNvPr id="4115" name="TextovéPole 22"/>
                <p:cNvSpPr txBox="1">
                  <a:spLocks noChangeArrowheads="1"/>
                </p:cNvSpPr>
                <p:nvPr/>
              </p:nvSpPr>
              <p:spPr bwMode="auto">
                <a:xfrm>
                  <a:off x="1835696" y="2996952"/>
                  <a:ext cx="576064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E´</a:t>
                  </a:r>
                </a:p>
              </p:txBody>
            </p:sp>
          </p:grpSp>
        </p:grpSp>
        <p:cxnSp>
          <p:nvCxnSpPr>
            <p:cNvPr id="37" name="Přímá spojovací čára 36"/>
            <p:cNvCxnSpPr/>
            <p:nvPr/>
          </p:nvCxnSpPr>
          <p:spPr>
            <a:xfrm>
              <a:off x="1440594" y="3971269"/>
              <a:ext cx="40319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ovací čára 37"/>
            <p:cNvCxnSpPr/>
            <p:nvPr/>
          </p:nvCxnSpPr>
          <p:spPr>
            <a:xfrm>
              <a:off x="3275612" y="4258620"/>
              <a:ext cx="40319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ovací čára 38"/>
            <p:cNvCxnSpPr/>
            <p:nvPr/>
          </p:nvCxnSpPr>
          <p:spPr>
            <a:xfrm>
              <a:off x="2772410" y="5085745"/>
              <a:ext cx="403196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ovací čára 39"/>
            <p:cNvCxnSpPr/>
            <p:nvPr/>
          </p:nvCxnSpPr>
          <p:spPr>
            <a:xfrm>
              <a:off x="1770770" y="5266729"/>
              <a:ext cx="403354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Trojúhelník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6021388"/>
            <a:ext cx="8229600" cy="620712"/>
          </a:xfrm>
        </p:spPr>
        <p:txBody>
          <a:bodyPr/>
          <a:lstStyle/>
          <a:p>
            <a:pPr algn="r" eaLnBrk="1" hangingPunct="1">
              <a:buFontTx/>
              <a:buNone/>
            </a:pPr>
            <a:r>
              <a:rPr lang="cs-CZ" sz="1200" i="1" dirty="0" smtClean="0">
                <a:latin typeface="Arial" charset="0"/>
                <a:cs typeface="Arial" charset="0"/>
              </a:rPr>
              <a:t> Obr. 2 Trojúhelník</a:t>
            </a:r>
          </a:p>
          <a:p>
            <a:pPr eaLnBrk="1" hangingPunct="1">
              <a:buFontTx/>
              <a:buNone/>
            </a:pPr>
            <a:r>
              <a:rPr lang="cs-CZ" sz="1200" b="1" dirty="0" smtClean="0">
                <a:latin typeface="Arial" charset="0"/>
                <a:cs typeface="Arial" charset="0"/>
              </a:rPr>
              <a:t> </a:t>
            </a:r>
          </a:p>
        </p:txBody>
      </p:sp>
      <p:grpSp>
        <p:nvGrpSpPr>
          <p:cNvPr id="5124" name="Skupina 18"/>
          <p:cNvGrpSpPr>
            <a:grpSpLocks/>
          </p:cNvGrpSpPr>
          <p:nvPr/>
        </p:nvGrpSpPr>
        <p:grpSpPr bwMode="auto">
          <a:xfrm>
            <a:off x="1318419" y="1155700"/>
            <a:ext cx="5103019" cy="3997325"/>
            <a:chOff x="1318419" y="1155700"/>
            <a:chExt cx="5103019" cy="3997325"/>
          </a:xfrm>
        </p:grpSpPr>
        <p:sp>
          <p:nvSpPr>
            <p:cNvPr id="15" name="Výseč 14"/>
            <p:cNvSpPr/>
            <p:nvPr/>
          </p:nvSpPr>
          <p:spPr>
            <a:xfrm rot="8383311">
              <a:off x="5040313" y="3736976"/>
              <a:ext cx="1381125" cy="1381125"/>
            </a:xfrm>
            <a:prstGeom prst="pie">
              <a:avLst>
                <a:gd name="adj1" fmla="val 2392178"/>
                <a:gd name="adj2" fmla="val 5293848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>
                <a:solidFill>
                  <a:schemeClr val="tx1"/>
                </a:solidFill>
              </a:endParaRPr>
            </a:p>
          </p:txBody>
        </p:sp>
        <p:grpSp>
          <p:nvGrpSpPr>
            <p:cNvPr id="5126" name="Skupina 17"/>
            <p:cNvGrpSpPr>
              <a:grpSpLocks/>
            </p:cNvGrpSpPr>
            <p:nvPr/>
          </p:nvGrpSpPr>
          <p:grpSpPr bwMode="auto">
            <a:xfrm>
              <a:off x="1318419" y="1155700"/>
              <a:ext cx="4982369" cy="3997325"/>
              <a:chOff x="1318419" y="1155700"/>
              <a:chExt cx="4982369" cy="3997325"/>
            </a:xfrm>
          </p:grpSpPr>
          <p:sp>
            <p:nvSpPr>
              <p:cNvPr id="5" name="Volný tvar 4"/>
              <p:cNvSpPr/>
              <p:nvPr/>
            </p:nvSpPr>
            <p:spPr>
              <a:xfrm>
                <a:off x="2019300" y="1849438"/>
                <a:ext cx="3705225" cy="2613025"/>
              </a:xfrm>
              <a:custGeom>
                <a:avLst/>
                <a:gdLst>
                  <a:gd name="connsiteX0" fmla="*/ 1426191 w 3705367"/>
                  <a:gd name="connsiteY0" fmla="*/ 0 h 2613546"/>
                  <a:gd name="connsiteX1" fmla="*/ 0 w 3705367"/>
                  <a:gd name="connsiteY1" fmla="*/ 2613546 h 2613546"/>
                  <a:gd name="connsiteX2" fmla="*/ 3705367 w 3705367"/>
                  <a:gd name="connsiteY2" fmla="*/ 2572603 h 2613546"/>
                  <a:gd name="connsiteX3" fmla="*/ 1426191 w 3705367"/>
                  <a:gd name="connsiteY3" fmla="*/ 0 h 2613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05367" h="2613546">
                    <a:moveTo>
                      <a:pt x="1426191" y="0"/>
                    </a:moveTo>
                    <a:lnTo>
                      <a:pt x="0" y="2613546"/>
                    </a:lnTo>
                    <a:lnTo>
                      <a:pt x="3705367" y="2572603"/>
                    </a:lnTo>
                    <a:lnTo>
                      <a:pt x="1426191" y="0"/>
                    </a:lnTo>
                    <a:close/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5128" name="TextovéPole 8"/>
              <p:cNvSpPr txBox="1">
                <a:spLocks noChangeArrowheads="1"/>
              </p:cNvSpPr>
              <p:nvPr/>
            </p:nvSpPr>
            <p:spPr bwMode="auto">
              <a:xfrm>
                <a:off x="5724525" y="4365625"/>
                <a:ext cx="576263" cy="3683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cs-CZ" i="1"/>
                  <a:t>B</a:t>
                </a:r>
              </a:p>
            </p:txBody>
          </p:sp>
          <p:sp>
            <p:nvSpPr>
              <p:cNvPr id="14" name="Výseč 13"/>
              <p:cNvSpPr/>
              <p:nvPr/>
            </p:nvSpPr>
            <p:spPr>
              <a:xfrm rot="541992">
                <a:off x="2765425" y="1155700"/>
                <a:ext cx="1381125" cy="1381125"/>
              </a:xfrm>
              <a:prstGeom prst="pie">
                <a:avLst>
                  <a:gd name="adj1" fmla="val 2392178"/>
                  <a:gd name="adj2" fmla="val 6632819"/>
                </a:avLst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Výseč 15"/>
              <p:cNvSpPr/>
              <p:nvPr/>
            </p:nvSpPr>
            <p:spPr>
              <a:xfrm rot="16200000">
                <a:off x="1318419" y="3771900"/>
                <a:ext cx="1381125" cy="1381125"/>
              </a:xfrm>
              <a:prstGeom prst="pie">
                <a:avLst>
                  <a:gd name="adj1" fmla="val 1748531"/>
                  <a:gd name="adj2" fmla="val 5362206"/>
                </a:avLst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5131" name="Skupina 16"/>
              <p:cNvGrpSpPr>
                <a:grpSpLocks/>
              </p:cNvGrpSpPr>
              <p:nvPr/>
            </p:nvGrpSpPr>
            <p:grpSpPr bwMode="auto">
              <a:xfrm>
                <a:off x="1692275" y="1484313"/>
                <a:ext cx="3600450" cy="3394075"/>
                <a:chOff x="1692275" y="1484313"/>
                <a:chExt cx="3600450" cy="3394075"/>
              </a:xfrm>
            </p:grpSpPr>
            <p:sp>
              <p:nvSpPr>
                <p:cNvPr id="5132" name="TextovéPole 6"/>
                <p:cNvSpPr txBox="1">
                  <a:spLocks noChangeArrowheads="1"/>
                </p:cNvSpPr>
                <p:nvPr/>
              </p:nvSpPr>
              <p:spPr bwMode="auto">
                <a:xfrm>
                  <a:off x="1692275" y="4437063"/>
                  <a:ext cx="576263" cy="36988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A</a:t>
                  </a:r>
                </a:p>
              </p:txBody>
            </p:sp>
            <p:sp>
              <p:nvSpPr>
                <p:cNvPr id="5133" name="TextovéPole 7"/>
                <p:cNvSpPr txBox="1">
                  <a:spLocks noChangeArrowheads="1"/>
                </p:cNvSpPr>
                <p:nvPr/>
              </p:nvSpPr>
              <p:spPr bwMode="auto">
                <a:xfrm>
                  <a:off x="3276600" y="1484313"/>
                  <a:ext cx="574675" cy="36988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C</a:t>
                  </a:r>
                </a:p>
              </p:txBody>
            </p:sp>
            <p:sp>
              <p:nvSpPr>
                <p:cNvPr id="5134" name="TextovéPole 9"/>
                <p:cNvSpPr txBox="1">
                  <a:spLocks noChangeArrowheads="1"/>
                </p:cNvSpPr>
                <p:nvPr/>
              </p:nvSpPr>
              <p:spPr bwMode="auto">
                <a:xfrm>
                  <a:off x="4643438" y="2781300"/>
                  <a:ext cx="576262" cy="3683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a</a:t>
                  </a:r>
                </a:p>
              </p:txBody>
            </p:sp>
            <p:sp>
              <p:nvSpPr>
                <p:cNvPr id="5135" name="TextovéPole 10"/>
                <p:cNvSpPr txBox="1">
                  <a:spLocks noChangeArrowheads="1"/>
                </p:cNvSpPr>
                <p:nvPr/>
              </p:nvSpPr>
              <p:spPr bwMode="auto">
                <a:xfrm>
                  <a:off x="2411413" y="2781300"/>
                  <a:ext cx="576262" cy="3683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/>
                    <a:t>b</a:t>
                  </a:r>
                </a:p>
              </p:txBody>
            </p:sp>
            <p:sp>
              <p:nvSpPr>
                <p:cNvPr id="5136" name="TextovéPole 11"/>
                <p:cNvSpPr txBox="1">
                  <a:spLocks noChangeArrowheads="1"/>
                </p:cNvSpPr>
                <p:nvPr/>
              </p:nvSpPr>
              <p:spPr bwMode="auto">
                <a:xfrm>
                  <a:off x="3635375" y="4508500"/>
                  <a:ext cx="576263" cy="3698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cs-CZ" i="1" dirty="0"/>
                    <a:t>c</a:t>
                  </a:r>
                </a:p>
              </p:txBody>
            </p:sp>
            <p:sp>
              <p:nvSpPr>
                <p:cNvPr id="5137" name="TextovéPole 16"/>
                <p:cNvSpPr txBox="1">
                  <a:spLocks noChangeArrowheads="1"/>
                </p:cNvSpPr>
                <p:nvPr/>
              </p:nvSpPr>
              <p:spPr bwMode="auto">
                <a:xfrm>
                  <a:off x="4716463" y="3933825"/>
                  <a:ext cx="576262" cy="3683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l-GR" i="1"/>
                    <a:t>β</a:t>
                  </a:r>
                  <a:endParaRPr lang="cs-CZ" i="1"/>
                </a:p>
              </p:txBody>
            </p:sp>
            <p:sp>
              <p:nvSpPr>
                <p:cNvPr id="5138" name="TextovéPole 17"/>
                <p:cNvSpPr txBox="1">
                  <a:spLocks noChangeArrowheads="1"/>
                </p:cNvSpPr>
                <p:nvPr/>
              </p:nvSpPr>
              <p:spPr bwMode="auto">
                <a:xfrm>
                  <a:off x="3348038" y="2492375"/>
                  <a:ext cx="576262" cy="3698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l-GR" i="1"/>
                    <a:t>γ</a:t>
                  </a:r>
                  <a:endParaRPr lang="cs-CZ" i="1"/>
                </a:p>
              </p:txBody>
            </p:sp>
            <p:sp>
              <p:nvSpPr>
                <p:cNvPr id="5139" name="TextovéPole 18"/>
                <p:cNvSpPr txBox="1">
                  <a:spLocks noChangeArrowheads="1"/>
                </p:cNvSpPr>
                <p:nvPr/>
              </p:nvSpPr>
              <p:spPr bwMode="auto">
                <a:xfrm>
                  <a:off x="2627313" y="3933825"/>
                  <a:ext cx="576262" cy="3683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l-GR" i="1"/>
                    <a:t>α</a:t>
                  </a:r>
                  <a:endParaRPr lang="cs-CZ" i="1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Shodnost trojúhelníků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525963"/>
          </a:xfrm>
        </p:spPr>
        <p:txBody>
          <a:bodyPr/>
          <a:lstStyle/>
          <a:p>
            <a:pPr>
              <a:defRPr/>
            </a:pP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Dva trojúhelníky</a:t>
            </a:r>
            <a:r>
              <a:rPr lang="cs-CZ" sz="2800" dirty="0" smtClean="0">
                <a:latin typeface="Arial" charset="0"/>
                <a:cs typeface="Arial" charset="0"/>
              </a:rPr>
              <a:t> </a:t>
            </a:r>
            <a:r>
              <a:rPr lang="cs-CZ" sz="2800" i="1" dirty="0" smtClean="0">
                <a:solidFill>
                  <a:srgbClr val="00B050"/>
                </a:solidFill>
                <a:latin typeface="Arial" charset="0"/>
                <a:cs typeface="Arial" charset="0"/>
              </a:rPr>
              <a:t>∆</a:t>
            </a:r>
            <a:r>
              <a:rPr lang="cs-CZ" sz="28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ABC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cs-CZ" sz="2800" i="1" dirty="0" smtClean="0">
                <a:solidFill>
                  <a:srgbClr val="00B050"/>
                </a:solidFill>
                <a:latin typeface="Arial" charset="0"/>
                <a:cs typeface="Arial" charset="0"/>
              </a:rPr>
              <a:t>∆ </a:t>
            </a:r>
            <a:r>
              <a:rPr lang="cs-CZ" sz="28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XYZ </a:t>
            </a:r>
            <a:r>
              <a:rPr lang="cs-CZ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se nazývají shodné trojúhelníky, jestliže je lze přemístit tak, že se úplně kryjí.</a:t>
            </a:r>
          </a:p>
          <a:p>
            <a:pPr marL="0" indent="0">
              <a:buFont typeface="Arial" charset="0"/>
              <a:buNone/>
              <a:defRPr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Věty o shodnosti jsou čtyři:</a:t>
            </a:r>
          </a:p>
          <a:p>
            <a:pPr marL="0" indent="0">
              <a:buFont typeface="Arial" charset="0"/>
              <a:buNone/>
              <a:defRPr/>
            </a:pPr>
            <a:r>
              <a:rPr lang="cs-CZ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sss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sus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, usu,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Ssu</a:t>
            </a:r>
            <a:endParaRPr lang="cs-CZ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endParaRPr lang="cs-CZ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Shodnost trojúhelníků značíme </a:t>
            </a:r>
            <a:r>
              <a:rPr lang="cs-CZ" sz="2800" i="1" dirty="0" smtClean="0">
                <a:solidFill>
                  <a:srgbClr val="00B050"/>
                </a:solidFill>
                <a:latin typeface="Arial" charset="0"/>
                <a:cs typeface="Arial" charset="0"/>
              </a:rPr>
              <a:t>∆</a:t>
            </a:r>
            <a:r>
              <a:rPr lang="cs-CZ" sz="2800" i="1" dirty="0" smtClean="0">
                <a:latin typeface="Arial" charset="0"/>
                <a:cs typeface="Arial" charset="0"/>
              </a:rPr>
              <a:t> </a:t>
            </a:r>
            <a:r>
              <a:rPr lang="cs-CZ" sz="28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ABC≅ </a:t>
            </a:r>
            <a:r>
              <a:rPr lang="cs-CZ" sz="2800" i="1" dirty="0" smtClean="0">
                <a:solidFill>
                  <a:srgbClr val="00B050"/>
                </a:solidFill>
                <a:latin typeface="Arial" charset="0"/>
                <a:cs typeface="Arial" charset="0"/>
              </a:rPr>
              <a:t>∆ </a:t>
            </a:r>
            <a:r>
              <a:rPr lang="cs-CZ" sz="28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XYZ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Věta </a:t>
            </a:r>
            <a:r>
              <a:rPr lang="cs-CZ" sz="3200" b="1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sss</a:t>
            </a:r>
            <a:endParaRPr lang="cs-CZ" sz="3200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268413"/>
            <a:ext cx="8569325" cy="540067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Shodují-li se dva trojúhelníky ve všech třech sobě odpovídajících stranách, pak jsou shodné. 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cs-CZ" sz="2800" b="1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-   |AB| = |XY|</a:t>
            </a:r>
          </a:p>
          <a:p>
            <a:pPr eaLnBrk="1" hangingPunct="1">
              <a:buFontTx/>
              <a:buChar char="-"/>
              <a:defRPr/>
            </a:pP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∆ XYZ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můžeme přemístit tak, že bod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splyne s bodem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; 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bod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Y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splyne s bodem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B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-   |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XZ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| =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b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|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YZ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| =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; bod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leží na kružnicích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A; b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 a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B; e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 eaLnBrk="1" hangingPunct="1">
              <a:buFontTx/>
              <a:buChar char="-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 protnutí ve dvou bodech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C´</a:t>
            </a:r>
            <a:r>
              <a:rPr lang="cs-CZ" sz="2400" dirty="0" smtClean="0">
                <a:latin typeface="Arial" charset="0"/>
                <a:cs typeface="Arial" charset="0"/>
              </a:rPr>
              <a:t> –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souměrné podle osy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AB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-   bod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se přemístil do bodu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popř. do bodu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C´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-  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∆ XYZ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je totožný s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∆ ABC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= jsou shodné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-   oba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∆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jsou sdružené podle osy 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AB</a:t>
            </a:r>
          </a:p>
          <a:p>
            <a:pPr eaLnBrk="1" hangingPunct="1"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defRPr/>
            </a:pPr>
            <a:endParaRPr lang="cs-CZ" sz="2400" dirty="0" smtClean="0"/>
          </a:p>
          <a:p>
            <a:pPr eaLnBrk="1" hangingPunct="1">
              <a:defRPr/>
            </a:pPr>
            <a:endParaRPr lang="cs-CZ" sz="2400" dirty="0" smtClean="0"/>
          </a:p>
          <a:p>
            <a:pPr eaLnBrk="1" hangingPunct="1">
              <a:defRPr/>
            </a:pPr>
            <a:endParaRPr lang="cs-CZ" sz="2400" dirty="0" smtClean="0">
              <a:cs typeface="Arial" charset="0"/>
            </a:endParaRPr>
          </a:p>
          <a:p>
            <a:pPr eaLnBrk="1" hangingPunct="1">
              <a:defRPr/>
            </a:pPr>
            <a:endParaRPr lang="cs-CZ" sz="2400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Věta </a:t>
            </a:r>
            <a:r>
              <a:rPr lang="cs-CZ" sz="3200" b="1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sus</a:t>
            </a:r>
            <a:endParaRPr lang="cs-CZ" sz="3200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8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Shodují-li se dva trojúhelníky ve dvou stranách a úhlu jimi sevřeném, jsou shodné.</a:t>
            </a:r>
          </a:p>
          <a:p>
            <a:pPr eaLnBrk="1" hangingPunct="1">
              <a:defRPr/>
            </a:pPr>
            <a:endParaRPr lang="cs-CZ" sz="2400" b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pokud bychom chtěli podle této věty sestrojit trojúhelník, musíme mít úhel menší než 180°</a:t>
            </a:r>
          </a:p>
          <a:p>
            <a:pPr eaLnBrk="1" hangingPunct="1">
              <a:defRPr/>
            </a:pPr>
            <a:endParaRPr lang="cs-CZ" sz="2400" dirty="0" smtClean="0"/>
          </a:p>
          <a:p>
            <a:pPr eaLnBrk="1" hangingPunct="1">
              <a:defRPr/>
            </a:pPr>
            <a:endParaRPr lang="cs-CZ" sz="2400" dirty="0" smtClean="0"/>
          </a:p>
          <a:p>
            <a:pPr eaLnBrk="1" hangingPunct="1">
              <a:defRPr/>
            </a:pPr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Věta usu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229600" cy="54006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cs-CZ" sz="28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Shodují-li se dva trojúhelníky v jedné straně a v obou úhlech k ní přilehlých, jsou shodné.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800" b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cs-CZ" sz="2400" i="1" dirty="0" smtClean="0">
                <a:latin typeface="Arial" charset="0"/>
                <a:cs typeface="Arial" charset="0"/>
              </a:rPr>
              <a:t>XYZ</a:t>
            </a:r>
            <a:r>
              <a:rPr lang="cs-CZ" sz="2400" dirty="0" smtClean="0">
                <a:latin typeface="Arial" charset="0"/>
                <a:cs typeface="Arial" charset="0"/>
              </a:rPr>
              <a:t> přemístíme tak, že vrchol </a:t>
            </a:r>
            <a:r>
              <a:rPr lang="cs-CZ" sz="2400" i="1" dirty="0" smtClean="0">
                <a:latin typeface="Arial" charset="0"/>
                <a:cs typeface="Arial" charset="0"/>
              </a:rPr>
              <a:t>X</a:t>
            </a:r>
            <a:r>
              <a:rPr lang="cs-CZ" sz="2400" dirty="0" smtClean="0">
                <a:latin typeface="Arial" charset="0"/>
                <a:cs typeface="Arial" charset="0"/>
              </a:rPr>
              <a:t> splyne s vrcholem </a:t>
            </a:r>
            <a:r>
              <a:rPr lang="cs-CZ" sz="2400" i="1" dirty="0" smtClean="0">
                <a:latin typeface="Arial" charset="0"/>
                <a:cs typeface="Arial" charset="0"/>
              </a:rPr>
              <a:t>A</a:t>
            </a:r>
            <a:r>
              <a:rPr lang="cs-CZ" sz="2400" dirty="0" smtClean="0">
                <a:latin typeface="Arial" charset="0"/>
                <a:cs typeface="Arial" charset="0"/>
              </a:rPr>
              <a:t>, </a:t>
            </a:r>
          </a:p>
          <a:p>
            <a:pPr marL="0" indent="0" eaLnBrk="1" hangingPunct="1">
              <a:lnSpc>
                <a:spcPct val="9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cs-CZ" sz="2400" dirty="0">
                <a:latin typeface="Arial" charset="0"/>
                <a:cs typeface="Arial" charset="0"/>
              </a:rPr>
              <a:t> </a:t>
            </a:r>
            <a:r>
              <a:rPr lang="cs-CZ" sz="2400" dirty="0" smtClean="0">
                <a:latin typeface="Arial" charset="0"/>
                <a:cs typeface="Arial" charset="0"/>
              </a:rPr>
              <a:t>   vrchol </a:t>
            </a:r>
            <a:r>
              <a:rPr lang="cs-CZ" sz="2400" i="1" dirty="0" smtClean="0">
                <a:latin typeface="Arial" charset="0"/>
                <a:cs typeface="Arial" charset="0"/>
              </a:rPr>
              <a:t>Y</a:t>
            </a:r>
            <a:r>
              <a:rPr lang="cs-CZ" sz="2400" dirty="0" smtClean="0">
                <a:latin typeface="Arial" charset="0"/>
                <a:cs typeface="Arial" charset="0"/>
              </a:rPr>
              <a:t> potom splyne s bodem </a:t>
            </a:r>
            <a:r>
              <a:rPr lang="cs-CZ" sz="2400" i="1" dirty="0" smtClean="0">
                <a:latin typeface="Arial" charset="0"/>
                <a:cs typeface="Arial" charset="0"/>
              </a:rPr>
              <a:t>B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od </a:t>
            </a:r>
            <a:r>
              <a:rPr lang="cs-CZ" sz="2400" i="1" dirty="0" smtClean="0">
                <a:latin typeface="Arial" charset="0"/>
                <a:cs typeface="Arial" charset="0"/>
              </a:rPr>
              <a:t>Z</a:t>
            </a:r>
            <a:r>
              <a:rPr lang="cs-CZ" sz="2400" dirty="0" smtClean="0">
                <a:latin typeface="Arial" charset="0"/>
                <a:cs typeface="Arial" charset="0"/>
              </a:rPr>
              <a:t> leží v polorovině s hraniční přímkou </a:t>
            </a:r>
            <a:r>
              <a:rPr lang="cs-CZ" sz="2400" i="1" dirty="0" smtClean="0">
                <a:latin typeface="Arial" charset="0"/>
                <a:cs typeface="Arial" charset="0"/>
              </a:rPr>
              <a:t>AB</a:t>
            </a:r>
            <a:r>
              <a:rPr lang="cs-CZ" sz="2400" dirty="0" smtClean="0">
                <a:latin typeface="Arial" charset="0"/>
                <a:cs typeface="Arial" charset="0"/>
              </a:rPr>
              <a:t> (stejně jako </a:t>
            </a:r>
          </a:p>
          <a:p>
            <a:pPr marL="0" indent="0" eaLnBrk="1" hangingPunct="1">
              <a:lnSpc>
                <a:spcPct val="9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cs-CZ" sz="2400" dirty="0">
                <a:latin typeface="Arial" charset="0"/>
                <a:cs typeface="Arial" charset="0"/>
              </a:rPr>
              <a:t> </a:t>
            </a:r>
            <a:r>
              <a:rPr lang="cs-CZ" sz="2400" dirty="0" smtClean="0">
                <a:latin typeface="Arial" charset="0"/>
                <a:cs typeface="Arial" charset="0"/>
              </a:rPr>
              <a:t>   bod </a:t>
            </a:r>
            <a:r>
              <a:rPr lang="cs-CZ" sz="2400" i="1" dirty="0" smtClean="0">
                <a:latin typeface="Arial" charset="0"/>
                <a:cs typeface="Arial" charset="0"/>
              </a:rPr>
              <a:t>C</a:t>
            </a:r>
            <a:r>
              <a:rPr lang="cs-CZ" sz="2400" dirty="0" smtClean="0">
                <a:latin typeface="Arial" charset="0"/>
                <a:cs typeface="Arial" charset="0"/>
              </a:rPr>
              <a:t>)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polopřímky AC a </a:t>
            </a:r>
            <a:r>
              <a:rPr lang="cs-CZ" sz="2400" i="1" dirty="0" smtClean="0">
                <a:latin typeface="Arial" charset="0"/>
                <a:cs typeface="Arial" charset="0"/>
              </a:rPr>
              <a:t>BC</a:t>
            </a:r>
            <a:r>
              <a:rPr lang="cs-CZ" sz="2400" dirty="0" smtClean="0">
                <a:latin typeface="Arial" charset="0"/>
                <a:cs typeface="Arial" charset="0"/>
              </a:rPr>
              <a:t> mají pouze jeden společný bod </a:t>
            </a:r>
            <a:r>
              <a:rPr lang="cs-CZ" sz="2400" i="1" dirty="0" smtClean="0">
                <a:latin typeface="Arial" charset="0"/>
                <a:cs typeface="Arial" charset="0"/>
              </a:rPr>
              <a:t>C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-  </a:t>
            </a:r>
            <a:r>
              <a:rPr lang="cs-CZ" sz="2400" i="1" dirty="0" smtClean="0">
                <a:latin typeface="Arial" charset="0"/>
                <a:cs typeface="Arial" charset="0"/>
              </a:rPr>
              <a:t>∆ XYZ </a:t>
            </a:r>
            <a:r>
              <a:rPr lang="cs-CZ" sz="2400" dirty="0" smtClean="0">
                <a:latin typeface="Arial" charset="0"/>
                <a:cs typeface="Arial" charset="0"/>
              </a:rPr>
              <a:t>se tak kryje s </a:t>
            </a:r>
            <a:r>
              <a:rPr lang="cs-CZ" sz="2400" i="1" dirty="0" smtClean="0">
                <a:latin typeface="Arial" charset="0"/>
                <a:cs typeface="Arial" charset="0"/>
              </a:rPr>
              <a:t>∆ ABC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400" dirty="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Věta </a:t>
            </a:r>
            <a:r>
              <a:rPr lang="cs-CZ" sz="3200" b="1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Ssu</a:t>
            </a:r>
            <a:endParaRPr lang="cs-CZ" sz="3200" b="1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8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Shodují-li se dva trojúhelníky ve dvou stranách a úhlu proti delší z nich, jsou shodné.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cs-CZ" sz="2800" b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buFontTx/>
              <a:buChar char="-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   aby byly trojúhelníky shodné, musí úhel být naproti delší    </a:t>
            </a:r>
          </a:p>
          <a:p>
            <a:pPr marL="0" indent="0" eaLnBrk="1" hangingPunct="1">
              <a:spcBef>
                <a:spcPts val="0"/>
              </a:spcBef>
              <a:buNone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    straně</a:t>
            </a:r>
          </a:p>
          <a:p>
            <a:pPr eaLnBrk="1" hangingPunct="1">
              <a:spcBef>
                <a:spcPts val="0"/>
              </a:spcBef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eaLnBrk="1" hangingPunct="1">
              <a:spcBef>
                <a:spcPts val="0"/>
              </a:spcBef>
              <a:buFontTx/>
              <a:buChar char="-"/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pokud by byl úhel naproti kratší straně, tak trojúhelníky shodné nebudou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Otázky k opakování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475"/>
            <a:ext cx="8229600" cy="3849688"/>
          </a:xfrm>
        </p:spPr>
        <p:txBody>
          <a:bodyPr/>
          <a:lstStyle/>
          <a:p>
            <a:pPr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Charakterizujte pojem shodnost.</a:t>
            </a:r>
          </a:p>
          <a:p>
            <a:pPr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Jak shodnost značíme?</a:t>
            </a:r>
          </a:p>
          <a:p>
            <a:pPr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Vyjmenujte věty o shodnosti trojúhelníků.</a:t>
            </a:r>
          </a:p>
          <a:p>
            <a:pPr>
              <a:defRPr/>
            </a:pPr>
            <a:r>
              <a:rPr lang="cs-CZ" sz="2400" dirty="0" smtClean="0">
                <a:latin typeface="Arial" charset="0"/>
                <a:cs typeface="Arial" charset="0"/>
              </a:rPr>
              <a:t>Popište jednotlivé věty o shodnosti trojúhelníků.</a:t>
            </a:r>
          </a:p>
          <a:p>
            <a:pPr>
              <a:defRPr/>
            </a:pPr>
            <a:endParaRPr lang="cs-CZ" sz="2400" dirty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Odpovědi na jednotlivé </a:t>
            </a:r>
            <a:r>
              <a:rPr lang="cs-CZ" sz="2400" b="1" smtClean="0">
                <a:solidFill>
                  <a:srgbClr val="002060"/>
                </a:solidFill>
                <a:latin typeface="Arial" charset="0"/>
                <a:cs typeface="Arial" charset="0"/>
              </a:rPr>
              <a:t>otázky najdete </a:t>
            </a:r>
            <a:r>
              <a:rPr lang="cs-CZ" sz="24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v prezentaci.</a:t>
            </a:r>
            <a:endParaRPr lang="cs-CZ" sz="2400" dirty="0" smtClean="0">
              <a:latin typeface="Arial" charset="0"/>
              <a:cs typeface="Arial" charset="0"/>
            </a:endParaRPr>
          </a:p>
          <a:p>
            <a:pPr>
              <a:defRPr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048375" cy="1439862"/>
          </a:xfrm>
        </p:spPr>
        <p:txBody>
          <a:bodyPr anchor="b"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				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Zdroje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36838"/>
            <a:ext cx="8435280" cy="3960812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None/>
              <a:defRPr/>
            </a:pPr>
            <a:endParaRPr lang="cs-CZ" sz="1800" dirty="0" smtClean="0">
              <a:latin typeface="Arial" charset="0"/>
            </a:endParaRPr>
          </a:p>
          <a:p>
            <a:pPr marL="0" indent="-609600">
              <a:lnSpc>
                <a:spcPct val="80000"/>
              </a:lnSpc>
              <a:buNone/>
              <a:defRPr/>
            </a:pPr>
            <a:r>
              <a:rPr lang="cs-CZ" sz="1800" dirty="0" smtClean="0">
                <a:latin typeface="Arial" charset="0"/>
              </a:rPr>
              <a:t>Text. 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Shodnost </a:t>
            </a:r>
            <a:r>
              <a:rPr lang="cs-CZ" sz="1800" dirty="0" err="1" smtClean="0">
                <a:latin typeface="Arial" pitchFamily="34" charset="0"/>
                <a:cs typeface="Arial" pitchFamily="34" charset="0"/>
              </a:rPr>
              <a:t>trojuhleníku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. In: </a:t>
            </a:r>
            <a:r>
              <a:rPr lang="cs-CZ" sz="1800" i="1" dirty="0" err="1" smtClean="0">
                <a:latin typeface="Arial" pitchFamily="34" charset="0"/>
                <a:cs typeface="Arial" pitchFamily="34" charset="0"/>
              </a:rPr>
              <a:t>Wikipedia</a:t>
            </a:r>
            <a:r>
              <a:rPr lang="cs-CZ" sz="1800" i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800" i="1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1800" i="1" dirty="0" smtClean="0">
                <a:latin typeface="Arial" pitchFamily="34" charset="0"/>
                <a:cs typeface="Arial" pitchFamily="34" charset="0"/>
              </a:rPr>
              <a:t> free </a:t>
            </a:r>
            <a:r>
              <a:rPr lang="cs-CZ" sz="1800" i="1" dirty="0" err="1" smtClean="0">
                <a:latin typeface="Arial" pitchFamily="34" charset="0"/>
                <a:cs typeface="Arial" pitchFamily="34" charset="0"/>
              </a:rPr>
              <a:t>encyclopedia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 [online]. San Francisco (CA): </a:t>
            </a:r>
            <a:r>
              <a:rPr lang="cs-CZ" sz="1800" dirty="0" err="1" smtClean="0">
                <a:latin typeface="Arial" pitchFamily="34" charset="0"/>
                <a:cs typeface="Arial" pitchFamily="34" charset="0"/>
              </a:rPr>
              <a:t>Wikimedia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800" dirty="0" err="1" smtClean="0">
                <a:latin typeface="Arial" pitchFamily="34" charset="0"/>
                <a:cs typeface="Arial" pitchFamily="34" charset="0"/>
              </a:rPr>
              <a:t>Foundation</a:t>
            </a:r>
            <a:r>
              <a:rPr lang="cs-CZ" sz="1800" dirty="0" smtClean="0">
                <a:latin typeface="Arial" pitchFamily="34" charset="0"/>
                <a:cs typeface="Arial" pitchFamily="34" charset="0"/>
              </a:rPr>
              <a:t>, 2001- [cit. 2013-03-18]. Dostupné z: http://cs.wikipedia.org/wiki/V%C4%9Bty_o_shodnosti_troj%C3%BAheln%C3%ADku</a:t>
            </a:r>
            <a:r>
              <a:rPr lang="cs-CZ" sz="1800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-609600">
              <a:lnSpc>
                <a:spcPct val="80000"/>
              </a:lnSpc>
              <a:buNone/>
              <a:defRPr/>
            </a:pPr>
            <a:r>
              <a:rPr lang="ru-RU" sz="1800" dirty="0">
                <a:latin typeface="Arial" pitchFamily="34" charset="0"/>
                <a:cs typeface="Arial" pitchFamily="34" charset="0"/>
              </a:rPr>
              <a:t>Všechny neocitované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grafické objekty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jsou součástí </a:t>
            </a:r>
            <a:r>
              <a:rPr lang="cs-CZ" sz="1800" dirty="0">
                <a:latin typeface="Arial" pitchFamily="34" charset="0"/>
                <a:cs typeface="Arial" pitchFamily="34" charset="0"/>
              </a:rPr>
              <a:t> MS Office.</a:t>
            </a:r>
          </a:p>
          <a:p>
            <a:pPr marL="0" indent="0">
              <a:lnSpc>
                <a:spcPct val="80000"/>
              </a:lnSpc>
              <a:buNone/>
              <a:defRPr/>
            </a:pPr>
            <a:endParaRPr lang="cs-CZ" sz="1800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609600" indent="-609600">
              <a:buNone/>
              <a:defRPr/>
            </a:pPr>
            <a:r>
              <a:rPr lang="cs-CZ" sz="1800" dirty="0" smtClean="0">
                <a:latin typeface="Arial" charset="0"/>
              </a:rPr>
              <a:t>Autor: Mgr. Lubomíra Moravcová                                             </a:t>
            </a:r>
          </a:p>
          <a:p>
            <a:pPr marL="0" indent="0">
              <a:buNone/>
              <a:defRPr/>
            </a:pPr>
            <a:r>
              <a:rPr lang="cs-CZ" sz="1800" dirty="0" smtClean="0">
                <a:latin typeface="Arial" charset="0"/>
              </a:rPr>
              <a:t>Název díla: Shodnost trojúhelníků</a:t>
            </a:r>
          </a:p>
          <a:p>
            <a:pPr marL="0" indent="0">
              <a:buNone/>
              <a:defRPr/>
            </a:pPr>
            <a:r>
              <a:rPr lang="cs-CZ" sz="1800" dirty="0" smtClean="0">
                <a:latin typeface="Arial" charset="0"/>
              </a:rPr>
              <a:t>Datum vzniku: duben 2013                                                                                                      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609600" indent="-609600" eaLnBrk="1" hangingPunct="1">
              <a:buFont typeface="Arial" charset="0"/>
              <a:buNone/>
              <a:defRPr/>
            </a:pPr>
            <a:endParaRPr lang="cs-CZ" sz="1400" b="1" dirty="0" smtClean="0">
              <a:solidFill>
                <a:srgbClr val="0070C0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</TotalTime>
  <Words>596</Words>
  <Application>Microsoft Office PowerPoint</Application>
  <PresentationFormat>Předvádění na obrazovce (4:3)</PresentationFormat>
  <Paragraphs>106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Obchodní akademie, Střední odborná škola  a Jazyková škola s právem státní jazykové zkoušky,  Hradec Králové</vt:lpstr>
      <vt:lpstr>Obsah prezentace</vt:lpstr>
      <vt:lpstr>Shodnost geometrických útvarů</vt:lpstr>
      <vt:lpstr>Trojúhelník</vt:lpstr>
      <vt:lpstr>Shodnost trojúhelníků</vt:lpstr>
      <vt:lpstr>Věta sss</vt:lpstr>
      <vt:lpstr>Věta sus</vt:lpstr>
      <vt:lpstr>Věta usu</vt:lpstr>
      <vt:lpstr>Věta Ssu</vt:lpstr>
      <vt:lpstr>Otázky k opakování</vt:lpstr>
      <vt:lpstr>    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skola</cp:lastModifiedBy>
  <cp:revision>78</cp:revision>
  <cp:lastPrinted>2013-04-21T13:05:18Z</cp:lastPrinted>
  <dcterms:created xsi:type="dcterms:W3CDTF">2012-11-30T22:17:21Z</dcterms:created>
  <dcterms:modified xsi:type="dcterms:W3CDTF">2013-07-12T07:11:51Z</dcterms:modified>
</cp:coreProperties>
</file>