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57" r:id="rId10"/>
  </p:sldIdLst>
  <p:sldSz cx="9144000" cy="6858000" type="screen4x3"/>
  <p:notesSz cx="6761163" cy="99425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08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0525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9050" y="0"/>
            <a:ext cx="2930525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EF1C108-850A-4A36-8E1A-B53EA93A4B54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4038"/>
            <a:ext cx="2930525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9050" y="9444038"/>
            <a:ext cx="2930525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300EED2-C39A-4D72-9E21-6928B38E4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0454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0525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9050" y="0"/>
            <a:ext cx="2930525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D304B34-3288-44C2-9D40-B70C597D2323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46125"/>
            <a:ext cx="4967287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6275" y="4722813"/>
            <a:ext cx="5408613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4038"/>
            <a:ext cx="2930525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9050" y="9444038"/>
            <a:ext cx="2930525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3E550E2-E973-4F73-8661-E1BA0B5E8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1170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30F07-E55B-44EF-9EC4-621BBBA74972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198DA-5049-4DA5-8D55-BF805C9D9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7A109-098B-418D-94F3-B20DD3136419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0DF79-3FF3-4D8D-BC30-88F89E63F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46599-CFCC-4C8C-A2B2-574B13F3A10C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4DB53-9205-4899-B271-08E283AAD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F66AC-5427-476E-A4DB-B5DA6950FECD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BDF94-A20D-48FB-ABDA-1CF8791A0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E9198-708B-4287-A224-432B2C0D7879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DB0B1-F447-4E3F-B652-FA08FF286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F2105-7D78-42CF-9FA0-0F2D7028D594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5148F-6D4D-4D95-B588-CEA06C560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C80D8-E502-431E-9ADD-0E2C048FC91F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8CEDB-3C5D-47BA-8597-4F346510D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DBD45-3A04-4BA5-8243-621EC6FE026A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27BE3-E91E-41E9-AAC8-E17E08D43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92421-ABD4-4AF7-8CE2-DF6EC4A85865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A5E63-D503-428F-9511-D4978E7FE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311A6-D1BA-4ED6-863F-42458F4E546F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73C02-218C-4573-8A17-54CEE032E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09A3E-3EBB-498F-A760-2EC83D9E62B6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5A40F-E813-45E0-829C-BB70BE571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446BD5-1EEC-4AC7-9085-24B151FE49DF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2DD214-A2A5-4BE0-876B-4E466B283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68" name="Group 20"/>
          <p:cNvGraphicFramePr>
            <a:graphicFrameLocks noGrp="1"/>
          </p:cNvGraphicFramePr>
          <p:nvPr/>
        </p:nvGraphicFramePr>
        <p:xfrm>
          <a:off x="250825" y="2781300"/>
          <a:ext cx="8893175" cy="4057652"/>
        </p:xfrm>
        <a:graphic>
          <a:graphicData uri="http://schemas.openxmlformats.org/drawingml/2006/table">
            <a:tbl>
              <a:tblPr/>
              <a:tblGrid>
                <a:gridCol w="2166456"/>
                <a:gridCol w="6726719"/>
              </a:tblGrid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VY_32_INOVACE_7_PLANIMETRIE_A_STEREOMETRIE_18 Množiny bodů dané vlastnosti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Planimetrie a stereometrie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Sociální činnost,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Veřejnosprávní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činnost, 1. –4. ročník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Popis jednotlivých druhů množin bodů dané vlastnosti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učiva – přehled a popis množin bodů dané vlastnosti</a:t>
                      </a:r>
                    </a:p>
                  </a:txBody>
                  <a:tcPr marL="91444" marR="91444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charakteristika a popis množin bodů dané vlastnosti: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osa úsečky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- kružnice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osa pásu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Thaletova kružnice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- osa úhlu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Osa úsečky 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424862" cy="5256213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800" dirty="0" smtClean="0"/>
              <a:t>   </a:t>
            </a:r>
          </a:p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Osa o úsečky </a:t>
            </a:r>
            <a:r>
              <a:rPr lang="cs-CZ" sz="2800" i="1" dirty="0" smtClean="0">
                <a:latin typeface="Arial" charset="0"/>
                <a:cs typeface="Arial" charset="0"/>
              </a:rPr>
              <a:t>AB</a:t>
            </a:r>
            <a:r>
              <a:rPr lang="cs-CZ" sz="2800" dirty="0" smtClean="0">
                <a:latin typeface="Arial" charset="0"/>
                <a:cs typeface="Arial" charset="0"/>
              </a:rPr>
              <a:t> je množina všech bodů, které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charset="0"/>
                <a:cs typeface="Arial" charset="0"/>
              </a:rPr>
              <a:t> </a:t>
            </a:r>
            <a:r>
              <a:rPr lang="cs-CZ" sz="2800" dirty="0" smtClean="0">
                <a:latin typeface="Arial" charset="0"/>
                <a:cs typeface="Arial" charset="0"/>
              </a:rPr>
              <a:t>   mají od daných bodů </a:t>
            </a:r>
            <a:r>
              <a:rPr lang="cs-CZ" sz="2800" i="1" dirty="0" smtClean="0">
                <a:latin typeface="Arial" charset="0"/>
                <a:cs typeface="Arial" charset="0"/>
              </a:rPr>
              <a:t>A</a:t>
            </a:r>
            <a:r>
              <a:rPr lang="cs-CZ" sz="2800" dirty="0" smtClean="0">
                <a:latin typeface="Arial" charset="0"/>
                <a:cs typeface="Arial" charset="0"/>
              </a:rPr>
              <a:t>, </a:t>
            </a:r>
            <a:r>
              <a:rPr lang="cs-CZ" sz="2800" i="1" dirty="0" smtClean="0">
                <a:latin typeface="Arial" charset="0"/>
                <a:cs typeface="Arial" charset="0"/>
              </a:rPr>
              <a:t>B</a:t>
            </a:r>
            <a:r>
              <a:rPr lang="cs-CZ" sz="2800" dirty="0" smtClean="0">
                <a:latin typeface="Arial" charset="0"/>
                <a:cs typeface="Arial" charset="0"/>
              </a:rPr>
              <a:t> stejnou vzdálenost.</a:t>
            </a:r>
          </a:p>
          <a:p>
            <a:pPr>
              <a:defRPr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Symbolicky zapisujeme: 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o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=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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X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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 ;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AX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=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BX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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</p:txBody>
      </p:sp>
      <p:sp>
        <p:nvSpPr>
          <p:cNvPr id="4101" name="TextovéPole 3"/>
          <p:cNvSpPr txBox="1">
            <a:spLocks noChangeArrowheads="1"/>
          </p:cNvSpPr>
          <p:nvPr/>
        </p:nvSpPr>
        <p:spPr bwMode="auto">
          <a:xfrm>
            <a:off x="5364088" y="6093296"/>
            <a:ext cx="302577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 Osa úsečky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15816" y="5013176"/>
            <a:ext cx="2160240" cy="0"/>
          </a:xfrm>
          <a:prstGeom prst="straightConnector1">
            <a:avLst/>
          </a:prstGeom>
          <a:ln w="19050">
            <a:solidFill>
              <a:schemeClr val="tx1"/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995936" y="4005064"/>
            <a:ext cx="0" cy="223224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067944" y="40770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51571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51571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923928" y="5805264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067944" y="58772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X</a:t>
            </a:r>
            <a:endParaRPr lang="cs-CZ" i="1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2915816" y="5013176"/>
            <a:ext cx="1080120" cy="7920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>
            <a:off x="3995936" y="5013176"/>
            <a:ext cx="1080120" cy="7920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Kružnice</a:t>
            </a:r>
            <a:r>
              <a:rPr lang="cs-CZ" sz="5400" dirty="0" smtClean="0"/>
              <a:t>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44512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Kružnice </a:t>
            </a:r>
            <a:r>
              <a:rPr lang="cs-CZ" sz="2800" i="1" dirty="0" smtClean="0">
                <a:latin typeface="Arial" charset="0"/>
                <a:cs typeface="Arial" charset="0"/>
              </a:rPr>
              <a:t>k</a:t>
            </a:r>
            <a:r>
              <a:rPr lang="cs-CZ" sz="2800" dirty="0" smtClean="0">
                <a:latin typeface="Arial" charset="0"/>
                <a:cs typeface="Arial" charset="0"/>
              </a:rPr>
              <a:t>(</a:t>
            </a:r>
            <a:r>
              <a:rPr lang="cs-CZ" sz="2800" i="1" dirty="0" smtClean="0">
                <a:latin typeface="Arial" charset="0"/>
                <a:cs typeface="Arial" charset="0"/>
              </a:rPr>
              <a:t>S</a:t>
            </a:r>
            <a:r>
              <a:rPr lang="cs-CZ" sz="2800" dirty="0" smtClean="0">
                <a:latin typeface="Arial" charset="0"/>
                <a:cs typeface="Arial" charset="0"/>
              </a:rPr>
              <a:t>, </a:t>
            </a:r>
            <a:r>
              <a:rPr lang="cs-CZ" sz="2800" i="1" dirty="0" smtClean="0">
                <a:latin typeface="Arial" charset="0"/>
                <a:cs typeface="Arial" charset="0"/>
              </a:rPr>
              <a:t>r</a:t>
            </a:r>
            <a:r>
              <a:rPr lang="cs-CZ" sz="2800" dirty="0" smtClean="0">
                <a:latin typeface="Arial" charset="0"/>
                <a:cs typeface="Arial" charset="0"/>
              </a:rPr>
              <a:t>) je množina všech bodů, které mají od daného bodu </a:t>
            </a:r>
            <a:r>
              <a:rPr lang="cs-CZ" sz="2800" i="1" dirty="0" smtClean="0">
                <a:latin typeface="Arial" charset="0"/>
                <a:cs typeface="Arial" charset="0"/>
              </a:rPr>
              <a:t>S</a:t>
            </a:r>
            <a:r>
              <a:rPr lang="cs-CZ" sz="2800" dirty="0" smtClean="0">
                <a:latin typeface="Arial" charset="0"/>
                <a:cs typeface="Arial" charset="0"/>
              </a:rPr>
              <a:t> vzdálenost </a:t>
            </a:r>
            <a:r>
              <a:rPr lang="cs-CZ" sz="2800" i="1" dirty="0" smtClean="0">
                <a:latin typeface="Arial" charset="0"/>
                <a:cs typeface="Arial" charset="0"/>
              </a:rPr>
              <a:t>r</a:t>
            </a:r>
            <a:r>
              <a:rPr lang="cs-CZ" sz="2800" dirty="0" smtClean="0">
                <a:latin typeface="Arial" charset="0"/>
                <a:cs typeface="Arial" charset="0"/>
              </a:rPr>
              <a:t>.</a:t>
            </a:r>
          </a:p>
          <a:p>
            <a:endParaRPr lang="cs-CZ" sz="2800" dirty="0" smtClean="0">
              <a:latin typeface="Arial" charset="0"/>
              <a:cs typeface="Arial" charset="0"/>
            </a:endParaRPr>
          </a:p>
          <a:p>
            <a:r>
              <a:rPr lang="cs-CZ" sz="2800" dirty="0" smtClean="0">
                <a:latin typeface="Arial" charset="0"/>
                <a:cs typeface="Arial" charset="0"/>
              </a:rPr>
              <a:t>Symbolicky zapisujeme:  </a:t>
            </a:r>
          </a:p>
          <a:p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k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(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S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;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r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) =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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X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  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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; 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SX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= 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r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</a:t>
            </a:r>
            <a:endParaRPr lang="cs-CZ" sz="2800" dirty="0" smtClean="0">
              <a:solidFill>
                <a:srgbClr val="CC0000"/>
              </a:solidFill>
              <a:latin typeface="Arial" charset="0"/>
              <a:cs typeface="Arial" charset="0"/>
            </a:endParaRPr>
          </a:p>
          <a:p>
            <a:endParaRPr lang="cs-CZ" sz="2800" dirty="0" smtClean="0">
              <a:latin typeface="Arial" charset="0"/>
              <a:cs typeface="Arial" charset="0"/>
            </a:endParaRPr>
          </a:p>
          <a:p>
            <a:endParaRPr lang="cs-CZ" dirty="0" smtClean="0"/>
          </a:p>
        </p:txBody>
      </p:sp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5508104" y="6381328"/>
            <a:ext cx="30241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2 Kružnice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5796136" y="3284984"/>
            <a:ext cx="2592288" cy="2520280"/>
            <a:chOff x="5796136" y="3284984"/>
            <a:chExt cx="2592288" cy="2520280"/>
          </a:xfrm>
        </p:grpSpPr>
        <p:sp>
          <p:nvSpPr>
            <p:cNvPr id="6" name="Elipsa 5"/>
            <p:cNvSpPr/>
            <p:nvPr/>
          </p:nvSpPr>
          <p:spPr>
            <a:xfrm>
              <a:off x="5868144" y="3284984"/>
              <a:ext cx="2520280" cy="25202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ln>
                  <a:solidFill>
                    <a:schemeClr val="tx1"/>
                  </a:solidFill>
                </a:ln>
                <a:noFill/>
              </a:endParaRP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5796136" y="3501008"/>
              <a:ext cx="2223201" cy="1935170"/>
              <a:chOff x="5796136" y="3501008"/>
              <a:chExt cx="2223201" cy="1935170"/>
            </a:xfrm>
          </p:grpSpPr>
          <p:cxnSp>
            <p:nvCxnSpPr>
              <p:cNvPr id="9" name="Přímá spojovací šipka 8"/>
              <p:cNvCxnSpPr>
                <a:endCxn id="6" idx="5"/>
              </p:cNvCxnSpPr>
              <p:nvPr/>
            </p:nvCxnSpPr>
            <p:spPr>
              <a:xfrm>
                <a:off x="7128284" y="4581128"/>
                <a:ext cx="891053" cy="855050"/>
              </a:xfrm>
              <a:prstGeom prst="straightConnector1">
                <a:avLst/>
              </a:prstGeom>
              <a:ln w="15875">
                <a:solidFill>
                  <a:schemeClr val="tx1"/>
                </a:solidFill>
                <a:headEnd type="oval"/>
                <a:tailEnd type="stealth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TextovéPole 13"/>
              <p:cNvSpPr txBox="1"/>
              <p:nvPr/>
            </p:nvSpPr>
            <p:spPr>
              <a:xfrm>
                <a:off x="7524328" y="4653136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/>
                  <a:t>r</a:t>
                </a: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7020272" y="4293096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S</a:t>
                </a:r>
                <a:endParaRPr lang="cs-CZ" i="1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5796136" y="3501008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k</a:t>
                </a:r>
                <a:endParaRPr lang="cs-CZ" i="1" dirty="0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Osa pásu – dvojice přímek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507413" cy="551656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Množina všech bodů, které mají stejnou vzdálenost od dvou daných rovnoběžek </a:t>
            </a:r>
            <a:r>
              <a:rPr lang="cs-CZ" sz="2800" i="1" dirty="0" smtClean="0">
                <a:latin typeface="Arial" charset="0"/>
                <a:cs typeface="Arial" charset="0"/>
              </a:rPr>
              <a:t>p</a:t>
            </a:r>
            <a:r>
              <a:rPr lang="cs-CZ" sz="2800" dirty="0" smtClean="0">
                <a:latin typeface="Arial" charset="0"/>
                <a:cs typeface="Arial" charset="0"/>
              </a:rPr>
              <a:t>, </a:t>
            </a:r>
            <a:r>
              <a:rPr lang="cs-CZ" sz="2800" i="1" dirty="0" smtClean="0">
                <a:latin typeface="Arial" charset="0"/>
                <a:cs typeface="Arial" charset="0"/>
              </a:rPr>
              <a:t>q</a:t>
            </a:r>
            <a:r>
              <a:rPr lang="cs-CZ" sz="2800" dirty="0" smtClean="0">
                <a:latin typeface="Arial" charset="0"/>
                <a:cs typeface="Arial" charset="0"/>
              </a:rPr>
              <a:t> je osa pásu.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Symbolicky zapisujeme: 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o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</a:rPr>
              <a:t> =  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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X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  </a:t>
            </a:r>
            <a:r>
              <a:rPr lang="cs-CZ" sz="2800" i="1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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; </a:t>
            </a:r>
            <a:r>
              <a:rPr lang="cs-CZ" sz="2800" i="1" dirty="0" err="1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Xp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 = </a:t>
            </a:r>
            <a:r>
              <a:rPr lang="cs-CZ" sz="2800" i="1" dirty="0" err="1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Xq</a:t>
            </a:r>
            <a:r>
              <a:rPr lang="cs-CZ" sz="2800" dirty="0" smtClean="0">
                <a:solidFill>
                  <a:srgbClr val="CC0000"/>
                </a:solidFill>
                <a:latin typeface="Arial" charset="0"/>
                <a:cs typeface="Arial" charset="0"/>
                <a:sym typeface="Symbol" pitchFamily="18" charset="2"/>
              </a:rPr>
              <a:t> </a:t>
            </a:r>
            <a:endParaRPr lang="cs-CZ" sz="2800" dirty="0" smtClean="0">
              <a:solidFill>
                <a:srgbClr val="CC0000"/>
              </a:solidFill>
              <a:latin typeface="Arial" charset="0"/>
              <a:cs typeface="Arial" charset="0"/>
            </a:endParaRPr>
          </a:p>
          <a:p>
            <a:r>
              <a:rPr lang="cs-CZ" sz="2800" dirty="0" smtClean="0">
                <a:latin typeface="Arial" charset="0"/>
                <a:cs typeface="Arial" charset="0"/>
              </a:rPr>
              <a:t>Množina středů všech 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   kružnic, které se dotýkají 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   daných rovnoběžek </a:t>
            </a:r>
            <a:r>
              <a:rPr lang="cs-CZ" sz="2800" i="1" dirty="0" smtClean="0">
                <a:latin typeface="Arial" charset="0"/>
                <a:cs typeface="Arial" charset="0"/>
              </a:rPr>
              <a:t>p, </a:t>
            </a:r>
            <a:r>
              <a:rPr lang="cs-CZ" sz="2800" i="1" dirty="0" err="1" smtClean="0">
                <a:latin typeface="Arial" charset="0"/>
                <a:cs typeface="Arial" charset="0"/>
              </a:rPr>
              <a:t>q</a:t>
            </a:r>
            <a:r>
              <a:rPr lang="cs-CZ" sz="2800" dirty="0" smtClean="0">
                <a:latin typeface="Arial" charset="0"/>
                <a:cs typeface="Arial" charset="0"/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5724128" y="6237312"/>
            <a:ext cx="30257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3 Osa pásu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724128" y="4365104"/>
            <a:ext cx="30243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724128" y="5661248"/>
            <a:ext cx="30243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8253536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24128" y="5013176"/>
            <a:ext cx="30243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868144" y="7533456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940152" y="40050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53012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q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46531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Thaletova kružnice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80000" cy="5589587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Množina vrcholů pravých úhlů, jejichž ramena procházejí danými body </a:t>
            </a:r>
            <a:r>
              <a:rPr lang="cs-CZ" sz="2800" i="1" dirty="0" smtClean="0">
                <a:latin typeface="Arial" charset="0"/>
                <a:cs typeface="Arial" charset="0"/>
              </a:rPr>
              <a:t>A</a:t>
            </a:r>
            <a:r>
              <a:rPr lang="cs-CZ" sz="2800" dirty="0" smtClean="0">
                <a:latin typeface="Arial" charset="0"/>
                <a:cs typeface="Arial" charset="0"/>
              </a:rPr>
              <a:t>, </a:t>
            </a:r>
            <a:r>
              <a:rPr lang="cs-CZ" sz="2800" i="1" dirty="0" smtClean="0">
                <a:latin typeface="Arial" charset="0"/>
                <a:cs typeface="Arial" charset="0"/>
              </a:rPr>
              <a:t>B</a:t>
            </a:r>
            <a:r>
              <a:rPr lang="cs-CZ" sz="2800" dirty="0" smtClean="0">
                <a:latin typeface="Arial" charset="0"/>
                <a:cs typeface="Arial" charset="0"/>
              </a:rPr>
              <a:t> , tj. množina všech bodů, z nichž vidíme danou úsečku </a:t>
            </a:r>
            <a:r>
              <a:rPr lang="cs-CZ" sz="2800" i="1" dirty="0" smtClean="0">
                <a:latin typeface="Arial" charset="0"/>
                <a:cs typeface="Arial" charset="0"/>
              </a:rPr>
              <a:t>AB</a:t>
            </a:r>
            <a:r>
              <a:rPr lang="cs-CZ" sz="2800" dirty="0" smtClean="0">
                <a:latin typeface="Arial" charset="0"/>
                <a:cs typeface="Arial" charset="0"/>
              </a:rPr>
              <a:t> pod pravým úhlem, je kružnice s průměrem </a:t>
            </a:r>
            <a:r>
              <a:rPr lang="cs-CZ" sz="2800" i="1" dirty="0" smtClean="0">
                <a:latin typeface="Arial" charset="0"/>
                <a:cs typeface="Arial" charset="0"/>
              </a:rPr>
              <a:t>AB</a:t>
            </a:r>
            <a:r>
              <a:rPr lang="cs-CZ" sz="2800" dirty="0" smtClean="0">
                <a:latin typeface="Arial" charset="0"/>
                <a:cs typeface="Arial" charset="0"/>
              </a:rPr>
              <a:t> kromě bodů </a:t>
            </a:r>
            <a:r>
              <a:rPr lang="cs-CZ" sz="2800" i="1" dirty="0" smtClean="0">
                <a:latin typeface="Arial" charset="0"/>
                <a:cs typeface="Arial" charset="0"/>
              </a:rPr>
              <a:t>A</a:t>
            </a:r>
            <a:r>
              <a:rPr lang="cs-CZ" sz="2800" dirty="0" smtClean="0">
                <a:latin typeface="Arial" charset="0"/>
                <a:cs typeface="Arial" charset="0"/>
              </a:rPr>
              <a:t>, </a:t>
            </a:r>
            <a:r>
              <a:rPr lang="cs-CZ" sz="2800" i="1" dirty="0" smtClean="0">
                <a:latin typeface="Arial" charset="0"/>
                <a:cs typeface="Arial" charset="0"/>
              </a:rPr>
              <a:t>B</a:t>
            </a:r>
            <a:r>
              <a:rPr lang="cs-CZ" sz="2800" dirty="0" smtClean="0">
                <a:latin typeface="Arial" charset="0"/>
                <a:cs typeface="Arial" charset="0"/>
              </a:rPr>
              <a:t>.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Symbolicky zapisujeme: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   </a:t>
            </a:r>
          </a:p>
          <a:p>
            <a:endParaRPr lang="cs-CZ" dirty="0" smtClean="0"/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4716016" y="6093296"/>
            <a:ext cx="3548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4 Thaletova kružnice </a:t>
            </a: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005064"/>
            <a:ext cx="4419600" cy="476250"/>
          </a:xfrm>
          <a:prstGeom prst="rect">
            <a:avLst/>
          </a:prstGeom>
          <a:noFill/>
        </p:spPr>
      </p:pic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0" y="933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724128" y="3356992"/>
            <a:ext cx="2520280" cy="252028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7037905">
            <a:off x="6427789" y="3498122"/>
            <a:ext cx="1112956" cy="2261742"/>
          </a:xfrm>
          <a:prstGeom prst="rtTriangl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4562095" flipH="1">
            <a:off x="6387307" y="3521744"/>
            <a:ext cx="1193922" cy="2219955"/>
          </a:xfrm>
          <a:prstGeom prst="rtTriangl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18907834">
            <a:off x="6102809" y="3715866"/>
            <a:ext cx="1762917" cy="1802532"/>
          </a:xfrm>
          <a:prstGeom prst="rtTriangl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seč 19"/>
          <p:cNvSpPr/>
          <p:nvPr/>
        </p:nvSpPr>
        <p:spPr>
          <a:xfrm rot="1627332">
            <a:off x="5846400" y="3222000"/>
            <a:ext cx="792088" cy="792088"/>
          </a:xfrm>
          <a:prstGeom prst="pie">
            <a:avLst>
              <a:gd name="adj1" fmla="val 0"/>
              <a:gd name="adj2" fmla="val 5400000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Výseč 20"/>
          <p:cNvSpPr/>
          <p:nvPr/>
        </p:nvSpPr>
        <p:spPr>
          <a:xfrm rot="19972668" flipH="1">
            <a:off x="7301290" y="3205962"/>
            <a:ext cx="792088" cy="792088"/>
          </a:xfrm>
          <a:prstGeom prst="pie">
            <a:avLst>
              <a:gd name="adj1" fmla="val 0"/>
              <a:gd name="adj2" fmla="val 5400000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Výseč 21"/>
          <p:cNvSpPr/>
          <p:nvPr/>
        </p:nvSpPr>
        <p:spPr>
          <a:xfrm rot="8089665" flipH="1">
            <a:off x="6604328" y="5472000"/>
            <a:ext cx="792088" cy="792088"/>
          </a:xfrm>
          <a:prstGeom prst="pie">
            <a:avLst>
              <a:gd name="adj1" fmla="val 0"/>
              <a:gd name="adj2" fmla="val 5400000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56176" y="3645024"/>
            <a:ext cx="216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</a:t>
            </a:r>
            <a:endParaRPr lang="cs-CZ" sz="1600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24328" y="3645024"/>
            <a:ext cx="216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</a:t>
            </a:r>
            <a:endParaRPr lang="cs-CZ" sz="1600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5445224"/>
            <a:ext cx="216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</a:t>
            </a:r>
            <a:endParaRPr lang="cs-CZ" sz="1600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44408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42930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</a:t>
            </a:r>
            <a:endParaRPr lang="cs-CZ" i="1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7020272" y="4509120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Osa úhlů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Množina všech bodů v rovině, které mají stejnou vzdálenost od dvou daných různoběžek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p, q.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(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 p </a:t>
            </a:r>
            <a:r>
              <a:rPr lang="cs-CZ" sz="2800" i="1" dirty="0" smtClean="0">
                <a:latin typeface="Arial" pitchFamily="34" charset="0"/>
                <a:cs typeface="Arial" pitchFamily="34" charset="0"/>
                <a:sym typeface="Symbol" pitchFamily="18" charset="2"/>
              </a:rPr>
              <a:t> q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Symbol" pitchFamily="18" charset="2"/>
              </a:rPr>
              <a:t>)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Symbolizuje:  </a:t>
            </a:r>
            <a:r>
              <a:rPr lang="cs-CZ" sz="2800" i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800" i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i="1" baseline="-250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 </a:t>
            </a:r>
            <a:r>
              <a:rPr lang="cs-CZ" sz="2800" i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o</a:t>
            </a:r>
            <a:r>
              <a:rPr lang="cs-CZ" sz="2800" i="1" baseline="-250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</a:t>
            </a:r>
            <a:r>
              <a:rPr lang="cs-CZ" sz="2800" i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X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  ; </a:t>
            </a:r>
            <a:r>
              <a:rPr lang="cs-CZ" sz="2800" i="1" dirty="0" err="1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Xp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 = </a:t>
            </a:r>
            <a:r>
              <a:rPr lang="cs-CZ" sz="2800" i="1" dirty="0" err="1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Xq</a:t>
            </a:r>
            <a:r>
              <a:rPr lang="cs-CZ" sz="28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  <a:sym typeface="Symbol" pitchFamily="18" charset="2"/>
              </a:rPr>
              <a:t> </a:t>
            </a:r>
            <a:endParaRPr lang="cs-CZ" sz="2800" dirty="0" smtClean="0">
              <a:solidFill>
                <a:srgbClr val="CC0000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Množina středů všech </a:t>
            </a:r>
          </a:p>
          <a:p>
            <a:pPr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kružnic, které se dotýkají </a:t>
            </a:r>
          </a:p>
          <a:p>
            <a:pPr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daných různoběžek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p, q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 typeface="Arial" charset="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(bez bodu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defRPr/>
            </a:pPr>
            <a:endParaRPr lang="cs-CZ" sz="2800" dirty="0" smtClean="0"/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5148064" y="6309320"/>
            <a:ext cx="3686175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5 Osa úhlů </a:t>
            </a:r>
            <a:r>
              <a:rPr lang="cs-CZ" sz="1200" i="1" dirty="0" smtClean="0"/>
              <a:t>různoběžek</a:t>
            </a:r>
            <a:endParaRPr lang="cs-CZ" sz="1200" i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724128" y="3933056"/>
            <a:ext cx="2520280" cy="208823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5580112" y="4077072"/>
            <a:ext cx="2880320" cy="172819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44408" y="42210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p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40050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q</a:t>
            </a:r>
            <a:endParaRPr lang="cs-CZ" i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6804248" y="3645024"/>
            <a:ext cx="360040" cy="25922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508104" y="4941168"/>
            <a:ext cx="2736304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812360" y="49411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r>
              <a:rPr lang="cs-CZ" i="1" baseline="-25000" dirty="0" smtClean="0"/>
              <a:t>2</a:t>
            </a:r>
            <a:endParaRPr lang="cs-CZ" i="1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37890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r>
              <a:rPr lang="cs-CZ" i="1" baseline="-25000" dirty="0" smtClean="0"/>
              <a:t>1</a:t>
            </a:r>
            <a:endParaRPr lang="cs-CZ" i="1" baseline="-25000" dirty="0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5796136" y="4869160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5508104" y="45811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X</a:t>
            </a:r>
            <a:endParaRPr lang="cs-CZ" i="1" dirty="0"/>
          </a:p>
        </p:txBody>
      </p:sp>
      <p:sp>
        <p:nvSpPr>
          <p:cNvPr id="41" name="Výseč 40"/>
          <p:cNvSpPr/>
          <p:nvPr/>
        </p:nvSpPr>
        <p:spPr>
          <a:xfrm rot="2371461">
            <a:off x="6022800" y="4140000"/>
            <a:ext cx="432048" cy="432048"/>
          </a:xfrm>
          <a:prstGeom prst="pie">
            <a:avLst>
              <a:gd name="adj1" fmla="val 0"/>
              <a:gd name="adj2" fmla="val 5271071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Výseč 41"/>
          <p:cNvSpPr/>
          <p:nvPr/>
        </p:nvSpPr>
        <p:spPr>
          <a:xfrm rot="14205753">
            <a:off x="5951209" y="5240257"/>
            <a:ext cx="432048" cy="432048"/>
          </a:xfrm>
          <a:prstGeom prst="pie">
            <a:avLst>
              <a:gd name="adj1" fmla="val 21414549"/>
              <a:gd name="adj2" fmla="val 5507671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4" name="Přímá spojovací čára 43"/>
          <p:cNvCxnSpPr/>
          <p:nvPr/>
        </p:nvCxnSpPr>
        <p:spPr>
          <a:xfrm flipH="1">
            <a:off x="5796136" y="4365104"/>
            <a:ext cx="432048" cy="576000"/>
          </a:xfrm>
          <a:prstGeom prst="line">
            <a:avLst/>
          </a:prstGeom>
          <a:ln w="63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flipH="1" flipV="1">
            <a:off x="5796136" y="4941168"/>
            <a:ext cx="360040" cy="504056"/>
          </a:xfrm>
          <a:prstGeom prst="line">
            <a:avLst/>
          </a:prstGeom>
          <a:ln w="63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6120000" y="4320000"/>
            <a:ext cx="216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</a:t>
            </a:r>
            <a:endParaRPr lang="cs-CZ" sz="1600" baseline="-25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084168" y="5157192"/>
            <a:ext cx="2160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·</a:t>
            </a:r>
            <a:endParaRPr lang="cs-CZ" sz="1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Vyjmenujte jednotlivé množiny bodů dané vlastnosti.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Jednotlivé množiny bodů popište a načrtněte.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Kde se v geometrii využívají ke konstrukci či výpočtům?</a:t>
            </a:r>
          </a:p>
          <a:p>
            <a:pPr>
              <a:defRPr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</a:t>
            </a:r>
            <a:r>
              <a:rPr lang="cs-CZ" sz="24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otázky najdete </a:t>
            </a: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t="-4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48880"/>
            <a:ext cx="8784976" cy="4212000"/>
          </a:xfrm>
        </p:spPr>
        <p:txBody>
          <a:bodyPr/>
          <a:lstStyle/>
          <a:p>
            <a:pPr marL="0" indent="0">
              <a:lnSpc>
                <a:spcPct val="80000"/>
              </a:lnSpc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Zdroje, text a obrázky: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  <a:defRPr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Množiny bodů dané vlastnosti. In: </a:t>
            </a:r>
            <a:r>
              <a:rPr lang="cs-CZ" sz="1800" i="1" dirty="0" err="1" smtClean="0">
                <a:latin typeface="Arial" pitchFamily="34" charset="0"/>
                <a:cs typeface="Arial" pitchFamily="34" charset="0"/>
              </a:rPr>
              <a:t>Sps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-cl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[online]. 2009 [cit. 2013-03-05]. Dostupné z: http://www.sps-cl.cz/~huzva/Soubory/Matematika/24_polohove_metricke%20vlastnosti/mnoziny_bodu_dane_vlastnosti.htm </a:t>
            </a:r>
          </a:p>
          <a:p>
            <a:pPr marL="0">
              <a:buNone/>
              <a:defRPr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Množiny bodů dané vlastnosti. In: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Střední odborná škola stavební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[online]. 2011 [cit. 2013-03-18]. Dostupné z: http://www.spsstavcb.cz/download2/451_1204_cs_1_mnoziny_bodu_dane_vlastnbosti_vyklad.pps</a:t>
            </a:r>
          </a:p>
          <a:p>
            <a:pPr marL="0"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8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MS Office.</a:t>
            </a:r>
          </a:p>
          <a:p>
            <a:pPr>
              <a:buNone/>
              <a:defRPr/>
            </a:pPr>
            <a:r>
              <a:rPr lang="cs-CZ" sz="18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indent="-609600">
              <a:buNone/>
              <a:defRPr/>
            </a:pPr>
            <a:r>
              <a:rPr lang="cs-CZ" sz="1800" dirty="0" smtClean="0">
                <a:latin typeface="Arial" charset="0"/>
              </a:rPr>
              <a:t>Název díla: Množiny bodů dané vlastnosti</a:t>
            </a:r>
          </a:p>
          <a:p>
            <a:pPr marL="609600" indent="-609600">
              <a:buNone/>
              <a:defRPr/>
            </a:pPr>
            <a:r>
              <a:rPr lang="cs-CZ" sz="1800" dirty="0" smtClean="0">
                <a:latin typeface="Arial" charset="0"/>
              </a:rPr>
              <a:t>Datum vzniku: duben 2013                                                                                                    </a:t>
            </a:r>
          </a:p>
          <a:p>
            <a:pPr marL="0" indent="-609600">
              <a:buNone/>
              <a:defRPr/>
            </a:pPr>
            <a:r>
              <a:rPr lang="cs-CZ" sz="1800" dirty="0" smtClean="0">
                <a:latin typeface="Arial" charset="0"/>
              </a:rPr>
              <a:t>Materiál je určen pro bezplatné používání pro potřeby výuky na všech typech škol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800" dirty="0" smtClean="0">
                <a:latin typeface="Arial" charset="0"/>
              </a:rPr>
              <a:t>a školských zařízení. Jakékoliv další využití podléhá autorskému zákonu. Tato prezentace je autorským dílem.</a:t>
            </a: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756</TotalTime>
  <Words>557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a Jazyková škola s právem státní jazykové zkoušky,  Hradec Králové</vt:lpstr>
      <vt:lpstr>Obsah prezentace</vt:lpstr>
      <vt:lpstr>Osa úsečky </vt:lpstr>
      <vt:lpstr>Kružnice </vt:lpstr>
      <vt:lpstr>Osa pásu – dvojice přímek</vt:lpstr>
      <vt:lpstr>Thaletova kružnice</vt:lpstr>
      <vt:lpstr>Osa úhlů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86</cp:revision>
  <cp:lastPrinted>2013-04-21T13:05:18Z</cp:lastPrinted>
  <dcterms:created xsi:type="dcterms:W3CDTF">2012-11-30T22:17:21Z</dcterms:created>
  <dcterms:modified xsi:type="dcterms:W3CDTF">2013-07-01T19:03:15Z</dcterms:modified>
</cp:coreProperties>
</file>