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8" r:id="rId3"/>
    <p:sldId id="259" r:id="rId4"/>
    <p:sldId id="261" r:id="rId5"/>
    <p:sldId id="276" r:id="rId6"/>
    <p:sldId id="267" r:id="rId7"/>
    <p:sldId id="268" r:id="rId8"/>
    <p:sldId id="273" r:id="rId9"/>
    <p:sldId id="274" r:id="rId10"/>
    <p:sldId id="269" r:id="rId11"/>
    <p:sldId id="270" r:id="rId12"/>
    <p:sldId id="271" r:id="rId13"/>
    <p:sldId id="277" r:id="rId14"/>
    <p:sldId id="257" r:id="rId15"/>
  </p:sldIdLst>
  <p:sldSz cx="9144000" cy="6858000" type="screen4x3"/>
  <p:notesSz cx="6761163" cy="99425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00B0F0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90" autoAdjust="0"/>
    <p:restoredTop sz="94660"/>
  </p:normalViewPr>
  <p:slideViewPr>
    <p:cSldViewPr>
      <p:cViewPr>
        <p:scale>
          <a:sx n="130" d="100"/>
          <a:sy n="130" d="100"/>
        </p:scale>
        <p:origin x="-360" y="7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052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9050" y="0"/>
            <a:ext cx="293052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3F495AFA-9A4A-4EA3-8C80-CB7EBCA4BBB4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4038"/>
            <a:ext cx="2930525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9050" y="9444038"/>
            <a:ext cx="2930525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E8923A0A-AC66-4D66-A6F6-2D082A8696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12252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052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29050" y="0"/>
            <a:ext cx="293052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4261D944-244E-410B-B95B-75AA77CDE19E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6938" y="746125"/>
            <a:ext cx="4967287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6275" y="4722813"/>
            <a:ext cx="5408613" cy="447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4038"/>
            <a:ext cx="2930525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9050" y="9444038"/>
            <a:ext cx="2930525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408BFA2D-C962-4B4B-A721-3ECE24023D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49333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1598F-7782-4CB8-BFC4-98FE25972E35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31A6E-697E-4AFD-B9DC-EB93D19BC7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CE4B1-22AC-4B08-BF77-F779464C6F4B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AA9AB-544F-4E92-A443-46A733A094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00B7B-3D49-4B5F-A4B2-2001F681611A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42085-35F0-4855-B8C8-2BC5ACA07D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F480E-56DC-4C87-9D12-1A71211C36E2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85300-AA80-445A-9A14-E8C04FF7CA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FF90F-1CD9-4D2D-BA99-11B56121A9DA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C39F5-0EC8-4A32-8801-75DFFC143D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DC057-FE8D-4C39-8E31-72ECFDC89182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DB6C9-2BDE-468B-BE8E-7A96AE77F5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CE8A8-1373-4A46-8D13-D1A2B1D97F6A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067A7-7509-4DB5-A6AD-9E1DC7C551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6FAEF-CBBC-45B8-B5D0-871A1D9F63B5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04CBB-8507-416A-8E3F-D5EBCFD07A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35AC7-67A5-4FC3-ACB8-D8849E449289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E9110-1A06-4B0B-AB0C-BD6C790A6C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130B1-8C8B-4250-B9A1-8780757D4CA7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D527E-BA4E-4B62-900A-9036B5F213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EA771-9799-4A66-A2AF-EF40C024756E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43915E-721D-4393-891D-71E75A32F9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E3F637E-DE84-410C-9B47-ED615268BF74}" type="datetimeFigureOut">
              <a:rPr lang="cs-CZ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438CFF7-C6E7-4D30-95D4-50B4C0BE49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2068" name="Group 20"/>
          <p:cNvGraphicFramePr>
            <a:graphicFrameLocks noGrp="1"/>
          </p:cNvGraphicFramePr>
          <p:nvPr/>
        </p:nvGraphicFramePr>
        <p:xfrm>
          <a:off x="250825" y="2781300"/>
          <a:ext cx="8893175" cy="4057652"/>
        </p:xfrm>
        <a:graphic>
          <a:graphicData uri="http://schemas.openxmlformats.org/drawingml/2006/table">
            <a:tbl>
              <a:tblPr/>
              <a:tblGrid>
                <a:gridCol w="2166456"/>
                <a:gridCol w="6726719"/>
              </a:tblGrid>
              <a:tr h="555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Lubomíra Moravcová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materiálu: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VY_32_INOVACE_7_PLANIMETRIE_A_STEREOMETRIE_19 Pythagorova věta a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Eukleidovy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věty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5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sady: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Planimetrie a stereometrie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Obor, ročník: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Ekonomické lyceum, Obchodní akademie, Sociální činnost,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Veřejnosprávní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činnost, 1.–4. ročník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5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duben 2013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5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Anotace: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Popis a charakteristika jednotlivých matematických vět, ukázka užití na příkladech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5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obsah: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Opakování a výklad nového učiva</a:t>
                      </a:r>
                    </a:p>
                  </a:txBody>
                  <a:tcPr marL="91444" marR="91444" marT="45703" marB="4570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Obsah prezentace</a:t>
            </a:r>
          </a:p>
        </p:txBody>
      </p:sp>
      <p:sp>
        <p:nvSpPr>
          <p:cNvPr id="307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Základní charakteristika a popis věty Pythagorovy</a:t>
            </a:r>
          </a:p>
          <a:p>
            <a:pPr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Základní popis a charakteristika a popis věty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Eukleidovy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o výšce </a:t>
            </a:r>
          </a:p>
          <a:p>
            <a:pPr>
              <a:defRPr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Základní popis a charakteristika a popis věty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Eukleidovy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o odvěsně</a:t>
            </a:r>
          </a:p>
          <a:p>
            <a:pPr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Vzorové příklady  </a:t>
            </a:r>
          </a:p>
          <a:p>
            <a:pPr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Otázky k opakování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Pythagorova věta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Popisuje vztah, který platí mezi délkami stran pravoúhlých trojúhelníků v euklidovské rovině</a:t>
            </a:r>
          </a:p>
          <a:p>
            <a:pPr eaLnBrk="1" hangingPunct="1"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Umožňuje dopočítat délku třetí strany takového trojúhelníka u kterého jsou známy délky dvou zbývajících stran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cs-CZ" sz="2800" dirty="0"/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                                                 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cs-CZ" sz="1200" dirty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cs-CZ" sz="1200" dirty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         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cs-CZ" sz="1200" dirty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        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3933056"/>
            <a:ext cx="1816100" cy="242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101" name="TextovéPole 8"/>
          <p:cNvSpPr txBox="1">
            <a:spLocks noChangeArrowheads="1"/>
          </p:cNvSpPr>
          <p:nvPr/>
        </p:nvSpPr>
        <p:spPr bwMode="auto">
          <a:xfrm>
            <a:off x="5076056" y="6093296"/>
            <a:ext cx="338455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sz="1200" i="1" dirty="0"/>
              <a:t>Obr. 1 Pythagoras </a:t>
            </a:r>
            <a:r>
              <a:rPr lang="cs-CZ" sz="1200" i="1" dirty="0" smtClean="0"/>
              <a:t>– </a:t>
            </a:r>
            <a:r>
              <a:rPr lang="cs-CZ" sz="1200" i="1" dirty="0"/>
              <a:t>socha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Znění Pythagorovy věty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4713288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Obsah čtverce sestrojeného nad přeponou pravoúhlého rovinného trojúhelníku je roven součtu obsahů čtverců nad jeho odvěsnami.</a:t>
            </a:r>
            <a:endParaRPr lang="cs-CZ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Pythagorovu větu vyjadřuje vztah:</a:t>
            </a:r>
          </a:p>
          <a:p>
            <a:pPr>
              <a:buFont typeface="Arial" charset="0"/>
              <a:buNone/>
              <a:defRPr/>
            </a:pP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                      </a:t>
            </a:r>
            <a:r>
              <a:rPr lang="cs-CZ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cs-CZ" baseline="30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= </a:t>
            </a:r>
            <a:r>
              <a:rPr lang="cs-CZ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cs-CZ" baseline="30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+ </a:t>
            </a:r>
            <a:r>
              <a:rPr lang="cs-CZ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cs-CZ" baseline="30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kde </a:t>
            </a:r>
            <a:r>
              <a:rPr lang="cs-CZ" sz="2400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označuje délku přepony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pravoúhlého trojúhelníka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a délky odvěsen jsou označeny </a:t>
            </a:r>
            <a:r>
              <a:rPr lang="cs-CZ" sz="2400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a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b</a:t>
            </a:r>
          </a:p>
          <a:p>
            <a:pPr marL="0" indent="0">
              <a:buFont typeface="Arial" charset="0"/>
              <a:buNone/>
              <a:defRPr/>
            </a:pPr>
            <a:endParaRPr lang="cs-CZ" dirty="0" smtClean="0"/>
          </a:p>
        </p:txBody>
      </p:sp>
      <p:sp>
        <p:nvSpPr>
          <p:cNvPr id="5125" name="TextovéPole 1"/>
          <p:cNvSpPr txBox="1">
            <a:spLocks noChangeArrowheads="1"/>
          </p:cNvSpPr>
          <p:nvPr/>
        </p:nvSpPr>
        <p:spPr bwMode="auto">
          <a:xfrm>
            <a:off x="5448300" y="6237288"/>
            <a:ext cx="337185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sz="1200" i="1" dirty="0"/>
              <a:t>Obr. 2 Pythagorova věta</a:t>
            </a:r>
          </a:p>
        </p:txBody>
      </p:sp>
      <p:grpSp>
        <p:nvGrpSpPr>
          <p:cNvPr id="12" name="Skupina 11"/>
          <p:cNvGrpSpPr/>
          <p:nvPr/>
        </p:nvGrpSpPr>
        <p:grpSpPr>
          <a:xfrm>
            <a:off x="5530089" y="3472467"/>
            <a:ext cx="3161890" cy="2476813"/>
            <a:chOff x="4533248" y="3546262"/>
            <a:chExt cx="3711159" cy="2907074"/>
          </a:xfrm>
        </p:grpSpPr>
        <p:sp>
          <p:nvSpPr>
            <p:cNvPr id="7" name="Obdélník 6"/>
            <p:cNvSpPr/>
            <p:nvPr/>
          </p:nvSpPr>
          <p:spPr>
            <a:xfrm>
              <a:off x="6660231" y="4005064"/>
              <a:ext cx="1584176" cy="1656184"/>
            </a:xfrm>
            <a:prstGeom prst="rect">
              <a:avLst/>
            </a:prstGeom>
            <a:solidFill>
              <a:srgbClr val="990033">
                <a:alpha val="10196"/>
              </a:srgbClr>
            </a:solidFill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4533248" y="3546262"/>
              <a:ext cx="2126984" cy="2907074"/>
              <a:chOff x="4533248" y="3546262"/>
              <a:chExt cx="2126984" cy="2907074"/>
            </a:xfrm>
          </p:grpSpPr>
          <p:sp>
            <p:nvSpPr>
              <p:cNvPr id="8" name="Obdélník 7"/>
              <p:cNvSpPr/>
              <p:nvPr/>
            </p:nvSpPr>
            <p:spPr>
              <a:xfrm>
                <a:off x="5868144" y="5661248"/>
                <a:ext cx="792088" cy="792088"/>
              </a:xfrm>
              <a:prstGeom prst="rect">
                <a:avLst/>
              </a:prstGeom>
              <a:solidFill>
                <a:srgbClr val="33CC33">
                  <a:alpha val="16078"/>
                </a:srgbClr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" name="Obdélník 8"/>
              <p:cNvSpPr/>
              <p:nvPr/>
            </p:nvSpPr>
            <p:spPr>
              <a:xfrm rot="1535569">
                <a:off x="4533248" y="3546262"/>
                <a:ext cx="1822249" cy="1814485"/>
              </a:xfrm>
              <a:prstGeom prst="rect">
                <a:avLst/>
              </a:prstGeom>
              <a:solidFill>
                <a:srgbClr val="00B0F0">
                  <a:alpha val="16863"/>
                </a:srgbClr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" name="Pravoúhlý trojúhelník 5"/>
              <p:cNvSpPr/>
              <p:nvPr/>
            </p:nvSpPr>
            <p:spPr>
              <a:xfrm flipH="1">
                <a:off x="5868144" y="4005064"/>
                <a:ext cx="792088" cy="1656184"/>
              </a:xfrm>
              <a:prstGeom prst="rtTriangl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13" name="TextovéPole 12"/>
          <p:cNvSpPr txBox="1"/>
          <p:nvPr/>
        </p:nvSpPr>
        <p:spPr>
          <a:xfrm>
            <a:off x="6876256" y="522920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/>
              <a:t>a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7380312" y="443711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b</a:t>
            </a:r>
            <a:endParaRPr lang="cs-CZ" i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88224" y="4365104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/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Eukleidovy věty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Eukleidova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věta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je označení pro dvě geometrická tvrzení o vlastnostech trojúhelníku</a:t>
            </a:r>
          </a:p>
          <a:p>
            <a:pPr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Tato tvrzení jsou pojmenována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po svém objeviteli,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řeckém matematikovy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Eukleidovy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2800" dirty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2800" dirty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8" name="Zástupný symbol pro obsah 3" descr="378px-EuclidStatueOxfor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1925" y="2708275"/>
            <a:ext cx="2393950" cy="379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ovéPole 5"/>
          <p:cNvSpPr txBox="1">
            <a:spLocks noChangeArrowheads="1"/>
          </p:cNvSpPr>
          <p:nvPr/>
        </p:nvSpPr>
        <p:spPr bwMode="auto">
          <a:xfrm>
            <a:off x="3563938" y="6175375"/>
            <a:ext cx="252095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sz="1200" i="1" dirty="0"/>
              <a:t>Obr.3 </a:t>
            </a:r>
            <a:r>
              <a:rPr lang="cs-CZ" sz="1200" i="1" dirty="0" err="1"/>
              <a:t>Eukleidos</a:t>
            </a:r>
            <a:r>
              <a:rPr lang="cs-CZ" sz="1200" i="1" dirty="0"/>
              <a:t> </a:t>
            </a:r>
            <a:r>
              <a:rPr lang="cs-CZ" sz="1200" i="1" dirty="0" smtClean="0"/>
              <a:t>– socha </a:t>
            </a:r>
            <a:endParaRPr lang="cs-CZ" sz="12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Znění Eukleidovy věty o výšce</a:t>
            </a:r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Obsah čtverce sestrojeného nad výškou pravoúhlého trojúhelníku je roven obsahu obdélníka sestrojeného z obou úseků přepony.</a:t>
            </a:r>
            <a:endParaRPr lang="cs-CZ" sz="28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>
                <a:latin typeface="Arial" charset="0"/>
                <a:cs typeface="Arial" charset="0"/>
              </a:rPr>
              <a:t>Vztah:</a:t>
            </a:r>
          </a:p>
          <a:p>
            <a:pPr>
              <a:defRPr/>
            </a:pPr>
            <a:endParaRPr lang="cs-CZ" sz="2800" dirty="0" smtClean="0"/>
          </a:p>
          <a:p>
            <a:pPr algn="ctr">
              <a:defRPr/>
            </a:pPr>
            <a:endParaRPr lang="cs-CZ" sz="2800" dirty="0" smtClean="0"/>
          </a:p>
        </p:txBody>
      </p:sp>
      <p:sp>
        <p:nvSpPr>
          <p:cNvPr id="7174" name="TextovéPole 2"/>
          <p:cNvSpPr txBox="1">
            <a:spLocks noChangeArrowheads="1"/>
          </p:cNvSpPr>
          <p:nvPr/>
        </p:nvSpPr>
        <p:spPr bwMode="auto">
          <a:xfrm>
            <a:off x="5436096" y="6115050"/>
            <a:ext cx="314801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sz="1200" i="1" dirty="0"/>
              <a:t>Obr. 4 Trojúhelník s popisem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611560" y="3501008"/>
                <a:ext cx="205921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cs-CZ" sz="2800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cs-CZ" sz="2800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sz="2800" i="1">
                              <a:latin typeface="Cambria Math"/>
                            </a:rPr>
                            <m:t>𝑐</m:t>
                          </m:r>
                        </m:sub>
                        <m:sup>
                          <m:r>
                            <a:rPr lang="cs-CZ" sz="2800" i="1">
                              <a:latin typeface="Cambria Math"/>
                            </a:rPr>
                            <m:t>2</m:t>
                          </m:r>
                        </m:sup>
                      </m:sSubSup>
                      <m:r>
                        <a:rPr lang="cs-CZ" sz="28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8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i="1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cs-CZ" sz="2800" i="1">
                              <a:latin typeface="Cambria Math"/>
                            </a:rPr>
                            <m:t>𝑎</m:t>
                          </m:r>
                        </m:sub>
                      </m:sSub>
                      <m:r>
                        <a:rPr lang="cs-CZ" sz="2800" i="1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sz="2800" i="1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i="1">
                              <a:latin typeface="Cambria Math"/>
                              <a:ea typeface="Cambria Math"/>
                            </a:rPr>
                            <m:t>𝑐</m:t>
                          </m:r>
                        </m:e>
                        <m:sub>
                          <m:r>
                            <a:rPr lang="cs-CZ" sz="2800" i="1">
                              <a:latin typeface="Cambria Math"/>
                              <a:ea typeface="Cambria Math"/>
                            </a:rPr>
                            <m:t>𝑏</m:t>
                          </m:r>
                        </m:sub>
                      </m:sSub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3501008"/>
                <a:ext cx="2059218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1" name="Skupina 20"/>
          <p:cNvGrpSpPr/>
          <p:nvPr/>
        </p:nvGrpSpPr>
        <p:grpSpPr>
          <a:xfrm>
            <a:off x="1773502" y="2774280"/>
            <a:ext cx="6132357" cy="4425056"/>
            <a:chOff x="1773502" y="2774280"/>
            <a:chExt cx="6132357" cy="4425056"/>
          </a:xfrm>
        </p:grpSpPr>
        <p:grpSp>
          <p:nvGrpSpPr>
            <p:cNvPr id="20" name="Skupina 19"/>
            <p:cNvGrpSpPr/>
            <p:nvPr/>
          </p:nvGrpSpPr>
          <p:grpSpPr>
            <a:xfrm>
              <a:off x="1773502" y="2774280"/>
              <a:ext cx="6132357" cy="4425056"/>
              <a:chOff x="3363966" y="2651692"/>
              <a:chExt cx="6132357" cy="4425056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6732240" y="5192405"/>
                <a:ext cx="79208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c</a:t>
                </a:r>
                <a:r>
                  <a:rPr lang="cs-CZ" i="1" baseline="-25000" dirty="0" smtClean="0"/>
                  <a:t>a</a:t>
                </a:r>
                <a:endParaRPr lang="cs-CZ" i="1" baseline="-25000" dirty="0"/>
              </a:p>
            </p:txBody>
          </p:sp>
          <p:grpSp>
            <p:nvGrpSpPr>
              <p:cNvPr id="18" name="Skupina 17"/>
              <p:cNvGrpSpPr/>
              <p:nvPr/>
            </p:nvGrpSpPr>
            <p:grpSpPr>
              <a:xfrm>
                <a:off x="3363966" y="2651692"/>
                <a:ext cx="6132357" cy="4425056"/>
                <a:chOff x="3363966" y="2651692"/>
                <a:chExt cx="6132357" cy="4425056"/>
              </a:xfrm>
            </p:grpSpPr>
            <p:sp>
              <p:nvSpPr>
                <p:cNvPr id="10" name="TextovéPole 9"/>
                <p:cNvSpPr txBox="1"/>
                <p:nvPr/>
              </p:nvSpPr>
              <p:spPr>
                <a:xfrm>
                  <a:off x="6876256" y="3654896"/>
                  <a:ext cx="79208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 smtClean="0"/>
                    <a:t>a</a:t>
                  </a:r>
                  <a:endParaRPr lang="cs-CZ" i="1" dirty="0"/>
                </a:p>
              </p:txBody>
            </p:sp>
            <p:sp>
              <p:nvSpPr>
                <p:cNvPr id="13" name="TextovéPole 12"/>
                <p:cNvSpPr txBox="1"/>
                <p:nvPr/>
              </p:nvSpPr>
              <p:spPr>
                <a:xfrm>
                  <a:off x="8584108" y="5562871"/>
                  <a:ext cx="79208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 smtClean="0"/>
                    <a:t>B</a:t>
                  </a:r>
                  <a:endParaRPr lang="cs-CZ" i="1" dirty="0"/>
                </a:p>
              </p:txBody>
            </p:sp>
            <p:sp>
              <p:nvSpPr>
                <p:cNvPr id="15" name="Výseč 14"/>
                <p:cNvSpPr/>
                <p:nvPr/>
              </p:nvSpPr>
              <p:spPr>
                <a:xfrm rot="7511022">
                  <a:off x="3363966" y="4890846"/>
                  <a:ext cx="1344050" cy="1344050"/>
                </a:xfrm>
                <a:prstGeom prst="pie">
                  <a:avLst>
                    <a:gd name="adj1" fmla="val 10938582"/>
                    <a:gd name="adj2" fmla="val 14098640"/>
                  </a:avLst>
                </a:prstGeom>
                <a:noFill/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5" name="TextovéPole 24"/>
                <p:cNvSpPr txBox="1"/>
                <p:nvPr/>
              </p:nvSpPr>
              <p:spPr>
                <a:xfrm>
                  <a:off x="5940152" y="3773955"/>
                  <a:ext cx="79208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l-GR" i="1" dirty="0" smtClean="0"/>
                    <a:t>γ</a:t>
                  </a:r>
                  <a:endParaRPr lang="cs-CZ" i="1" dirty="0"/>
                </a:p>
              </p:txBody>
            </p:sp>
            <p:grpSp>
              <p:nvGrpSpPr>
                <p:cNvPr id="17" name="Skupina 16"/>
                <p:cNvGrpSpPr/>
                <p:nvPr/>
              </p:nvGrpSpPr>
              <p:grpSpPr>
                <a:xfrm>
                  <a:off x="3615028" y="2651692"/>
                  <a:ext cx="5881295" cy="4425056"/>
                  <a:chOff x="3615028" y="2651692"/>
                  <a:chExt cx="5881295" cy="4425056"/>
                </a:xfrm>
              </p:grpSpPr>
              <p:sp>
                <p:nvSpPr>
                  <p:cNvPr id="22" name="Výseč 21"/>
                  <p:cNvSpPr/>
                  <p:nvPr/>
                </p:nvSpPr>
                <p:spPr>
                  <a:xfrm rot="14088978" flipH="1">
                    <a:off x="8152273" y="4890845"/>
                    <a:ext cx="1344050" cy="1344050"/>
                  </a:xfrm>
                  <a:prstGeom prst="pie">
                    <a:avLst>
                      <a:gd name="adj1" fmla="val 11723265"/>
                      <a:gd name="adj2" fmla="val 14098640"/>
                    </a:avLst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4" name="TextovéPole 23"/>
                  <p:cNvSpPr txBox="1"/>
                  <p:nvPr/>
                </p:nvSpPr>
                <p:spPr>
                  <a:xfrm>
                    <a:off x="8188064" y="5193538"/>
                    <a:ext cx="792088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l-GR" i="1" dirty="0" smtClean="0"/>
                      <a:t>β</a:t>
                    </a:r>
                    <a:endParaRPr lang="cs-CZ" i="1" dirty="0"/>
                  </a:p>
                </p:txBody>
              </p:sp>
              <p:grpSp>
                <p:nvGrpSpPr>
                  <p:cNvPr id="16" name="Skupina 15"/>
                  <p:cNvGrpSpPr/>
                  <p:nvPr/>
                </p:nvGrpSpPr>
                <p:grpSpPr>
                  <a:xfrm>
                    <a:off x="3615028" y="2651692"/>
                    <a:ext cx="4674865" cy="4425056"/>
                    <a:chOff x="3615028" y="2651692"/>
                    <a:chExt cx="4674865" cy="4425056"/>
                  </a:xfrm>
                </p:grpSpPr>
                <p:sp>
                  <p:nvSpPr>
                    <p:cNvPr id="7" name="Pravoúhlý trojúhelník 6"/>
                    <p:cNvSpPr/>
                    <p:nvPr/>
                  </p:nvSpPr>
                  <p:spPr>
                    <a:xfrm rot="7727878">
                      <a:off x="4905517" y="3692372"/>
                      <a:ext cx="3024336" cy="3744416"/>
                    </a:xfrm>
                    <a:prstGeom prst="rtTriangle">
                      <a:avLst/>
                    </a:prstGeom>
                    <a:noFill/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  <p:sp>
                  <p:nvSpPr>
                    <p:cNvPr id="3" name="TextovéPole 2"/>
                    <p:cNvSpPr txBox="1"/>
                    <p:nvPr/>
                  </p:nvSpPr>
                  <p:spPr>
                    <a:xfrm>
                      <a:off x="4586782" y="4119412"/>
                      <a:ext cx="792088" cy="3693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cs-CZ" i="1" dirty="0" smtClean="0"/>
                        <a:t>b</a:t>
                      </a:r>
                      <a:endParaRPr lang="cs-CZ" i="1" dirty="0"/>
                    </a:p>
                  </p:txBody>
                </p:sp>
                <p:sp>
                  <p:nvSpPr>
                    <p:cNvPr id="11" name="TextovéPole 10"/>
                    <p:cNvSpPr txBox="1"/>
                    <p:nvPr/>
                  </p:nvSpPr>
                  <p:spPr>
                    <a:xfrm>
                      <a:off x="5724128" y="5589950"/>
                      <a:ext cx="792088" cy="3693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cs-CZ" i="1" dirty="0" smtClean="0"/>
                        <a:t>c</a:t>
                      </a:r>
                      <a:endParaRPr lang="cs-CZ" i="1" dirty="0"/>
                    </a:p>
                  </p:txBody>
                </p:sp>
                <p:sp>
                  <p:nvSpPr>
                    <p:cNvPr id="12" name="TextovéPole 11"/>
                    <p:cNvSpPr txBox="1"/>
                    <p:nvPr/>
                  </p:nvSpPr>
                  <p:spPr>
                    <a:xfrm>
                      <a:off x="3615028" y="5564580"/>
                      <a:ext cx="792088" cy="3693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cs-CZ" i="1" dirty="0" smtClean="0"/>
                        <a:t>A</a:t>
                      </a:r>
                      <a:endParaRPr lang="cs-CZ" i="1" dirty="0"/>
                    </a:p>
                  </p:txBody>
                </p:sp>
                <p:sp>
                  <p:nvSpPr>
                    <p:cNvPr id="14" name="TextovéPole 13"/>
                    <p:cNvSpPr txBox="1"/>
                    <p:nvPr/>
                  </p:nvSpPr>
                  <p:spPr>
                    <a:xfrm>
                      <a:off x="5724128" y="2843643"/>
                      <a:ext cx="792088" cy="3693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cs-CZ" i="1" dirty="0" smtClean="0"/>
                        <a:t>C</a:t>
                      </a:r>
                      <a:endParaRPr lang="cs-CZ" i="1" dirty="0"/>
                    </a:p>
                  </p:txBody>
                </p:sp>
                <p:cxnSp>
                  <p:nvCxnSpPr>
                    <p:cNvPr id="5" name="Přímá spojnice 4"/>
                    <p:cNvCxnSpPr>
                      <a:stCxn id="7" idx="2"/>
                    </p:cNvCxnSpPr>
                    <p:nvPr/>
                  </p:nvCxnSpPr>
                  <p:spPr>
                    <a:xfrm>
                      <a:off x="5906049" y="3212976"/>
                      <a:ext cx="34103" cy="2351604"/>
                    </a:xfrm>
                    <a:prstGeom prst="lin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8" name="Výseč 7"/>
                    <p:cNvSpPr/>
                    <p:nvPr/>
                  </p:nvSpPr>
                  <p:spPr>
                    <a:xfrm rot="2461477">
                      <a:off x="5344766" y="2651692"/>
                      <a:ext cx="1122565" cy="1122565"/>
                    </a:xfrm>
                    <a:prstGeom prst="pie">
                      <a:avLst>
                        <a:gd name="adj1" fmla="val 21460290"/>
                        <a:gd name="adj2" fmla="val 5283508"/>
                      </a:avLst>
                    </a:prstGeom>
                    <a:noFill/>
                    <a:ln w="952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9" name="Výseč 18"/>
                    <p:cNvSpPr/>
                    <p:nvPr/>
                  </p:nvSpPr>
                  <p:spPr>
                    <a:xfrm rot="16200000">
                      <a:off x="5378870" y="5001589"/>
                      <a:ext cx="1122565" cy="1122565"/>
                    </a:xfrm>
                    <a:prstGeom prst="pie">
                      <a:avLst>
                        <a:gd name="adj1" fmla="val 5986"/>
                        <a:gd name="adj2" fmla="val 5465397"/>
                      </a:avLst>
                    </a:prstGeom>
                    <a:noFill/>
                    <a:ln w="952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23" name="TextovéPole 22"/>
                    <p:cNvSpPr txBox="1"/>
                    <p:nvPr/>
                  </p:nvSpPr>
                  <p:spPr>
                    <a:xfrm>
                      <a:off x="4270512" y="5192405"/>
                      <a:ext cx="792088" cy="3693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l-GR" i="1" dirty="0" smtClean="0"/>
                        <a:t>α</a:t>
                      </a:r>
                      <a:endParaRPr lang="cs-CZ" i="1" dirty="0"/>
                    </a:p>
                  </p:txBody>
                </p:sp>
                <p:sp>
                  <p:nvSpPr>
                    <p:cNvPr id="26" name="TextovéPole 25"/>
                    <p:cNvSpPr txBox="1"/>
                    <p:nvPr/>
                  </p:nvSpPr>
                  <p:spPr>
                    <a:xfrm>
                      <a:off x="6021641" y="5070597"/>
                      <a:ext cx="792088" cy="3693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cs-CZ" b="1" i="1" dirty="0" smtClean="0"/>
                        <a:t>∙</a:t>
                      </a:r>
                      <a:endParaRPr lang="cs-CZ" b="1" i="1" dirty="0"/>
                    </a:p>
                  </p:txBody>
                </p:sp>
                <p:sp>
                  <p:nvSpPr>
                    <p:cNvPr id="27" name="TextovéPole 26"/>
                    <p:cNvSpPr txBox="1"/>
                    <p:nvPr/>
                  </p:nvSpPr>
                  <p:spPr>
                    <a:xfrm>
                      <a:off x="5868144" y="3402104"/>
                      <a:ext cx="792088" cy="3693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cs-CZ" b="1" i="1" dirty="0" smtClean="0"/>
                        <a:t>∙</a:t>
                      </a:r>
                      <a:endParaRPr lang="cs-CZ" b="1" i="1" dirty="0"/>
                    </a:p>
                  </p:txBody>
                </p:sp>
                <p:sp>
                  <p:nvSpPr>
                    <p:cNvPr id="29" name="TextovéPole 28"/>
                    <p:cNvSpPr txBox="1"/>
                    <p:nvPr/>
                  </p:nvSpPr>
                  <p:spPr>
                    <a:xfrm>
                      <a:off x="4972464" y="5206754"/>
                      <a:ext cx="792088" cy="3693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cs-CZ" i="1" dirty="0" err="1" smtClean="0"/>
                        <a:t>c</a:t>
                      </a:r>
                      <a:r>
                        <a:rPr lang="cs-CZ" i="1" baseline="-25000" dirty="0" err="1" smtClean="0"/>
                        <a:t>b</a:t>
                      </a:r>
                      <a:endParaRPr lang="cs-CZ" i="1" baseline="-25000" dirty="0"/>
                    </a:p>
                  </p:txBody>
                </p:sp>
              </p:grpSp>
            </p:grpSp>
          </p:grpSp>
        </p:grpSp>
        <p:sp>
          <p:nvSpPr>
            <p:cNvPr id="34" name="TextovéPole 33"/>
            <p:cNvSpPr txBox="1"/>
            <p:nvPr/>
          </p:nvSpPr>
          <p:spPr>
            <a:xfrm>
              <a:off x="3972596" y="4365105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err="1" smtClean="0"/>
                <a:t>v</a:t>
              </a:r>
              <a:r>
                <a:rPr lang="cs-CZ" i="1" baseline="-25000" dirty="0" err="1" smtClean="0"/>
                <a:t>c</a:t>
              </a:r>
              <a:endParaRPr lang="cs-CZ" i="1" baseline="-250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Znění Eukleidovy věty o odvěsně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315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Font typeface="Arial" charset="0"/>
                  <a:buNone/>
                  <a:defRPr/>
                </a:pPr>
                <a:r>
                  <a:rPr lang="cs-CZ" sz="2800" b="1" dirty="0" smtClean="0">
                    <a:solidFill>
                      <a:srgbClr val="002060"/>
                    </a:solidFill>
                    <a:latin typeface="Arial" charset="0"/>
                    <a:cs typeface="Arial" charset="0"/>
                  </a:rPr>
                  <a:t>Obsah čtverce sestrojeného nad odvěsnou pravoúhlého trojúhelníka je roven obsahu obdélníka sestrojeného z přepony a úseku přepony k této odvěsně přilehlé.</a:t>
                </a:r>
              </a:p>
              <a:p>
                <a:pPr marL="0" indent="0">
                  <a:buFont typeface="Arial" charset="0"/>
                  <a:buNone/>
                  <a:defRPr/>
                </a:pPr>
                <a:r>
                  <a:rPr lang="cs-CZ" dirty="0" smtClean="0"/>
                  <a:t>Vztahy:</a:t>
                </a:r>
                <a:endParaRPr lang="cs-CZ" i="1" dirty="0" smtClean="0">
                  <a:latin typeface="Cambria Math"/>
                  <a:cs typeface="Arial" charset="0"/>
                </a:endParaRPr>
              </a:p>
              <a:p>
                <a:pPr marL="0" indent="0">
                  <a:buFont typeface="Arial" charset="0"/>
                  <a:buNone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dirty="0">
                              <a:latin typeface="Cambria Math"/>
                              <a:cs typeface="Arial" charset="0"/>
                            </a:rPr>
                          </m:ctrlPr>
                        </m:sSupPr>
                        <m:e>
                          <m:r>
                            <a:rPr lang="cs-CZ" i="1" dirty="0">
                              <a:latin typeface="Cambria Math"/>
                              <a:cs typeface="Arial" charset="0"/>
                            </a:rPr>
                            <m:t>𝑎</m:t>
                          </m:r>
                        </m:e>
                        <m:sup>
                          <m:r>
                            <a:rPr lang="cs-CZ" i="1" dirty="0">
                              <a:latin typeface="Cambria Math"/>
                              <a:cs typeface="Arial" charset="0"/>
                            </a:rPr>
                            <m:t>2</m:t>
                          </m:r>
                        </m:sup>
                      </m:sSup>
                      <m:r>
                        <a:rPr lang="cs-CZ" i="1" dirty="0">
                          <a:latin typeface="Cambria Math"/>
                          <a:cs typeface="Arial" charset="0"/>
                        </a:rPr>
                        <m:t>=</m:t>
                      </m:r>
                      <m:r>
                        <a:rPr lang="cs-CZ" i="1" dirty="0">
                          <a:latin typeface="Cambria Math"/>
                          <a:cs typeface="Arial" charset="0"/>
                        </a:rPr>
                        <m:t>𝑐</m:t>
                      </m:r>
                      <m:r>
                        <a:rPr lang="cs-CZ" i="1" dirty="0">
                          <a:latin typeface="Cambria Math"/>
                          <a:ea typeface="Cambria Math"/>
                          <a:cs typeface="Arial" charset="0"/>
                        </a:rPr>
                        <m:t>∙</m:t>
                      </m:r>
                      <m:sSub>
                        <m:sSubPr>
                          <m:ctrlPr>
                            <a:rPr lang="cs-CZ" i="1" dirty="0">
                              <a:latin typeface="Cambria Math"/>
                              <a:ea typeface="Cambria Math"/>
                              <a:cs typeface="Arial" charset="0"/>
                            </a:rPr>
                          </m:ctrlPr>
                        </m:sSubPr>
                        <m:e>
                          <m:r>
                            <a:rPr lang="cs-CZ" i="1" dirty="0">
                              <a:latin typeface="Cambria Math"/>
                              <a:ea typeface="Cambria Math"/>
                              <a:cs typeface="Arial" charset="0"/>
                            </a:rPr>
                            <m:t>𝑐</m:t>
                          </m:r>
                        </m:e>
                        <m:sub>
                          <m:r>
                            <a:rPr lang="cs-CZ" i="1" dirty="0">
                              <a:latin typeface="Cambria Math"/>
                              <a:ea typeface="Cambria Math"/>
                              <a:cs typeface="Arial" charset="0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dirty="0" smtClean="0"/>
              </a:p>
              <a:p>
                <a:pPr marL="0" indent="0">
                  <a:buNone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dirty="0">
                              <a:latin typeface="Cambria Math"/>
                              <a:cs typeface="Arial" charset="0"/>
                            </a:rPr>
                          </m:ctrlPr>
                        </m:sSupPr>
                        <m:e>
                          <m:r>
                            <a:rPr lang="cs-CZ" b="0" i="1" dirty="0" smtClean="0">
                              <a:latin typeface="Cambria Math"/>
                              <a:cs typeface="Arial" charset="0"/>
                            </a:rPr>
                            <m:t>𝑏</m:t>
                          </m:r>
                        </m:e>
                        <m:sup>
                          <m:r>
                            <a:rPr lang="cs-CZ" i="1" dirty="0">
                              <a:latin typeface="Cambria Math"/>
                              <a:cs typeface="Arial" charset="0"/>
                            </a:rPr>
                            <m:t>2</m:t>
                          </m:r>
                        </m:sup>
                      </m:sSup>
                      <m:r>
                        <a:rPr lang="cs-CZ" i="1" dirty="0">
                          <a:latin typeface="Cambria Math"/>
                          <a:cs typeface="Arial" charset="0"/>
                        </a:rPr>
                        <m:t>=</m:t>
                      </m:r>
                      <m:r>
                        <a:rPr lang="cs-CZ" i="1" dirty="0">
                          <a:latin typeface="Cambria Math"/>
                          <a:cs typeface="Arial" charset="0"/>
                        </a:rPr>
                        <m:t>𝑐</m:t>
                      </m:r>
                      <m:r>
                        <a:rPr lang="cs-CZ" i="1" dirty="0">
                          <a:latin typeface="Cambria Math"/>
                          <a:ea typeface="Cambria Math"/>
                          <a:cs typeface="Arial" charset="0"/>
                        </a:rPr>
                        <m:t>∙</m:t>
                      </m:r>
                      <m:sSub>
                        <m:sSubPr>
                          <m:ctrlPr>
                            <a:rPr lang="cs-CZ" i="1" dirty="0">
                              <a:latin typeface="Cambria Math"/>
                              <a:ea typeface="Cambria Math"/>
                              <a:cs typeface="Arial" charset="0"/>
                            </a:rPr>
                          </m:ctrlPr>
                        </m:sSubPr>
                        <m:e>
                          <m:r>
                            <a:rPr lang="cs-CZ" i="1" dirty="0">
                              <a:latin typeface="Cambria Math"/>
                              <a:ea typeface="Cambria Math"/>
                              <a:cs typeface="Arial" charset="0"/>
                            </a:rPr>
                            <m:t>𝑐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/>
                              <a:ea typeface="Cambria Math"/>
                              <a:cs typeface="Arial" charset="0"/>
                            </a:rPr>
                            <m:t>𝑏</m:t>
                          </m:r>
                        </m:sub>
                      </m:sSub>
                    </m:oMath>
                  </m:oMathPara>
                </a14:m>
                <a:endParaRPr lang="cs-CZ" dirty="0" smtClean="0"/>
              </a:p>
            </p:txBody>
          </p:sp>
        </mc:Choice>
        <mc:Fallback xmlns="">
          <p:sp>
            <p:nvSpPr>
              <p:cNvPr id="133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 t="-13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Příklad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cs-CZ" sz="2800" b="1" dirty="0" smtClean="0">
                <a:latin typeface="Arial" charset="0"/>
                <a:cs typeface="Arial" charset="0"/>
              </a:rPr>
              <a:t>Obdélníkové náměstí má délky stran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b="1" dirty="0" smtClean="0">
                <a:latin typeface="Arial" charset="0"/>
                <a:cs typeface="Arial" charset="0"/>
              </a:rPr>
              <a:t>30 a 40 metrů. Kolik metrů bude měřit cesta, která povede po úhlopříčce náměstí rovně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cs-CZ" sz="2800" b="1" dirty="0" smtClean="0">
                <a:latin typeface="Arial" charset="0"/>
                <a:cs typeface="Arial" charset="0"/>
              </a:rPr>
              <a:t>z jednoho rohu do druhého?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Řešení 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>
                <a:latin typeface="Arial" charset="0"/>
                <a:cs typeface="Arial" charset="0"/>
              </a:rPr>
              <a:t>představme si jeden ze dvou trojúhelníků, na něž cesta náměstí rozdělí</a:t>
            </a:r>
          </a:p>
          <a:p>
            <a:r>
              <a:rPr lang="cs-CZ" sz="2800" dirty="0" smtClean="0">
                <a:latin typeface="Arial" charset="0"/>
                <a:cs typeface="Arial" charset="0"/>
              </a:rPr>
              <a:t>součet čtverců délek jeho odvěsen (stran náměstí) je 30² + 40² = 900 + 1600 = 2 500 m²</a:t>
            </a:r>
          </a:p>
          <a:p>
            <a:r>
              <a:rPr lang="cs-CZ" sz="2800" dirty="0" smtClean="0">
                <a:latin typeface="Arial" charset="0"/>
                <a:cs typeface="Arial" charset="0"/>
              </a:rPr>
              <a:t>stačí jen tedy odmocnit, a dostaneme délku přepony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–</a:t>
            </a:r>
            <a:r>
              <a:rPr lang="cs-CZ" sz="2800" dirty="0" smtClean="0">
                <a:latin typeface="Arial" charset="0"/>
                <a:cs typeface="Arial" charset="0"/>
              </a:rPr>
              <a:t> odmocnina z 2500 m² je </a:t>
            </a:r>
            <a:r>
              <a:rPr lang="cs-CZ" sz="2800" b="1" dirty="0" smtClean="0">
                <a:latin typeface="Arial" charset="0"/>
                <a:cs typeface="Arial" charset="0"/>
              </a:rPr>
              <a:t>50 m</a:t>
            </a:r>
            <a:r>
              <a:rPr lang="cs-CZ" sz="2800" dirty="0" smtClean="0">
                <a:latin typeface="Arial" charset="0"/>
                <a:cs typeface="Arial" charset="0"/>
              </a:rPr>
              <a:t>, a to je hledaná délka úhlopříčné cesty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Příklad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dirty="0" smtClean="0">
                <a:latin typeface="Arial" charset="0"/>
                <a:cs typeface="Arial" charset="0"/>
              </a:rPr>
              <a:t>Mějme pravoúhlý trojúhelník </a:t>
            </a:r>
            <a:r>
              <a:rPr lang="cs-CZ" sz="2800" i="1" dirty="0" smtClean="0">
                <a:latin typeface="Arial" charset="0"/>
                <a:cs typeface="Arial" charset="0"/>
              </a:rPr>
              <a:t>a</a:t>
            </a:r>
            <a:r>
              <a:rPr lang="cs-CZ" sz="2800" b="1" dirty="0" smtClean="0">
                <a:latin typeface="Arial" charset="0"/>
                <a:cs typeface="Arial" charset="0"/>
              </a:rPr>
              <a:t> </a:t>
            </a:r>
            <a:r>
              <a:rPr lang="cs-CZ" sz="2800" dirty="0" smtClean="0">
                <a:latin typeface="Arial" charset="0"/>
                <a:cs typeface="Arial" charset="0"/>
              </a:rPr>
              <a:t>= 5 cm; c = 8 cm. Vypočítejte výšku </a:t>
            </a:r>
            <a:r>
              <a:rPr lang="cs-CZ" sz="2800" i="1" dirty="0" err="1" smtClean="0">
                <a:latin typeface="Arial" charset="0"/>
                <a:cs typeface="Arial" charset="0"/>
              </a:rPr>
              <a:t>v</a:t>
            </a:r>
            <a:r>
              <a:rPr lang="cs-CZ" sz="2800" i="1" baseline="-25000" dirty="0" err="1" smtClean="0">
                <a:latin typeface="Arial" charset="0"/>
                <a:cs typeface="Arial" charset="0"/>
              </a:rPr>
              <a:t>c</a:t>
            </a:r>
            <a:r>
              <a:rPr lang="cs-CZ" sz="2800" i="1" dirty="0" smtClean="0">
                <a:latin typeface="Arial" charset="0"/>
                <a:cs typeface="Arial" charset="0"/>
              </a:rPr>
              <a:t>.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3972596" y="4365105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err="1" smtClean="0"/>
              <a:t>v</a:t>
            </a:r>
            <a:r>
              <a:rPr lang="cs-CZ" i="1" baseline="-25000" dirty="0" err="1" smtClean="0"/>
              <a:t>c</a:t>
            </a:r>
            <a:endParaRPr lang="cs-CZ" i="1" baseline="-25000" dirty="0"/>
          </a:p>
        </p:txBody>
      </p:sp>
      <p:grpSp>
        <p:nvGrpSpPr>
          <p:cNvPr id="8" name="Skupina 7"/>
          <p:cNvGrpSpPr/>
          <p:nvPr/>
        </p:nvGrpSpPr>
        <p:grpSpPr>
          <a:xfrm>
            <a:off x="1773502" y="2774280"/>
            <a:ext cx="6132357" cy="4425056"/>
            <a:chOff x="3363966" y="2651692"/>
            <a:chExt cx="6132357" cy="4425056"/>
          </a:xfrm>
        </p:grpSpPr>
        <p:sp>
          <p:nvSpPr>
            <p:cNvPr id="9" name="TextovéPole 8"/>
            <p:cNvSpPr txBox="1"/>
            <p:nvPr/>
          </p:nvSpPr>
          <p:spPr>
            <a:xfrm>
              <a:off x="6732240" y="5192405"/>
              <a:ext cx="7920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c</a:t>
              </a:r>
              <a:r>
                <a:rPr lang="cs-CZ" i="1" baseline="-25000" dirty="0" smtClean="0"/>
                <a:t>a</a:t>
              </a:r>
              <a:endParaRPr lang="cs-CZ" i="1" baseline="-25000" dirty="0"/>
            </a:p>
          </p:txBody>
        </p:sp>
        <p:grpSp>
          <p:nvGrpSpPr>
            <p:cNvPr id="10" name="Skupina 9"/>
            <p:cNvGrpSpPr/>
            <p:nvPr/>
          </p:nvGrpSpPr>
          <p:grpSpPr>
            <a:xfrm>
              <a:off x="3363966" y="2651692"/>
              <a:ext cx="6132357" cy="4425056"/>
              <a:chOff x="3363966" y="2651692"/>
              <a:chExt cx="6132357" cy="4425056"/>
            </a:xfrm>
          </p:grpSpPr>
          <p:sp>
            <p:nvSpPr>
              <p:cNvPr id="11" name="TextovéPole 10"/>
              <p:cNvSpPr txBox="1"/>
              <p:nvPr/>
            </p:nvSpPr>
            <p:spPr>
              <a:xfrm>
                <a:off x="6876255" y="3654897"/>
                <a:ext cx="115841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a = </a:t>
                </a:r>
                <a:r>
                  <a:rPr lang="cs-CZ" dirty="0" smtClean="0"/>
                  <a:t>5 cm</a:t>
                </a:r>
                <a:endParaRPr lang="cs-CZ" dirty="0"/>
              </a:p>
            </p:txBody>
          </p:sp>
          <p:sp>
            <p:nvSpPr>
              <p:cNvPr id="12" name="TextovéPole 11"/>
              <p:cNvSpPr txBox="1"/>
              <p:nvPr/>
            </p:nvSpPr>
            <p:spPr>
              <a:xfrm>
                <a:off x="8584108" y="5562871"/>
                <a:ext cx="79208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B</a:t>
                </a:r>
                <a:endParaRPr lang="cs-CZ" i="1" dirty="0"/>
              </a:p>
            </p:txBody>
          </p:sp>
          <p:sp>
            <p:nvSpPr>
              <p:cNvPr id="13" name="Výseč 12"/>
              <p:cNvSpPr/>
              <p:nvPr/>
            </p:nvSpPr>
            <p:spPr>
              <a:xfrm rot="7511022">
                <a:off x="3363966" y="4890846"/>
                <a:ext cx="1344050" cy="1344050"/>
              </a:xfrm>
              <a:prstGeom prst="pie">
                <a:avLst>
                  <a:gd name="adj1" fmla="val 10938582"/>
                  <a:gd name="adj2" fmla="val 14098640"/>
                </a:avLst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5940152" y="3773955"/>
                <a:ext cx="79208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i="1" dirty="0" smtClean="0"/>
                  <a:t>γ</a:t>
                </a:r>
                <a:endParaRPr lang="cs-CZ" i="1" dirty="0"/>
              </a:p>
            </p:txBody>
          </p:sp>
          <p:grpSp>
            <p:nvGrpSpPr>
              <p:cNvPr id="15" name="Skupina 14"/>
              <p:cNvGrpSpPr/>
              <p:nvPr/>
            </p:nvGrpSpPr>
            <p:grpSpPr>
              <a:xfrm>
                <a:off x="3615028" y="2651692"/>
                <a:ext cx="5881295" cy="4425056"/>
                <a:chOff x="3615028" y="2651692"/>
                <a:chExt cx="5881295" cy="4425056"/>
              </a:xfrm>
            </p:grpSpPr>
            <p:sp>
              <p:nvSpPr>
                <p:cNvPr id="16" name="Výseč 15"/>
                <p:cNvSpPr/>
                <p:nvPr/>
              </p:nvSpPr>
              <p:spPr>
                <a:xfrm rot="14088978" flipH="1">
                  <a:off x="8152273" y="4890845"/>
                  <a:ext cx="1344050" cy="1344050"/>
                </a:xfrm>
                <a:prstGeom prst="pie">
                  <a:avLst>
                    <a:gd name="adj1" fmla="val 11723265"/>
                    <a:gd name="adj2" fmla="val 14098640"/>
                  </a:avLst>
                </a:prstGeom>
                <a:noFill/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7" name="TextovéPole 16"/>
                <p:cNvSpPr txBox="1"/>
                <p:nvPr/>
              </p:nvSpPr>
              <p:spPr>
                <a:xfrm>
                  <a:off x="8188064" y="5193538"/>
                  <a:ext cx="79208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l-GR" i="1" dirty="0" smtClean="0"/>
                    <a:t>β</a:t>
                  </a:r>
                  <a:endParaRPr lang="cs-CZ" i="1" dirty="0"/>
                </a:p>
              </p:txBody>
            </p:sp>
            <p:grpSp>
              <p:nvGrpSpPr>
                <p:cNvPr id="18" name="Skupina 17"/>
                <p:cNvGrpSpPr/>
                <p:nvPr/>
              </p:nvGrpSpPr>
              <p:grpSpPr>
                <a:xfrm>
                  <a:off x="3615028" y="2651692"/>
                  <a:ext cx="4674865" cy="4425056"/>
                  <a:chOff x="3615028" y="2651692"/>
                  <a:chExt cx="4674865" cy="4425056"/>
                </a:xfrm>
              </p:grpSpPr>
              <p:sp>
                <p:nvSpPr>
                  <p:cNvPr id="19" name="Pravoúhlý trojúhelník 18"/>
                  <p:cNvSpPr/>
                  <p:nvPr/>
                </p:nvSpPr>
                <p:spPr>
                  <a:xfrm rot="7727878">
                    <a:off x="4905517" y="3692372"/>
                    <a:ext cx="3024336" cy="3744416"/>
                  </a:xfrm>
                  <a:prstGeom prst="rtTriangle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20" name="TextovéPole 19"/>
                  <p:cNvSpPr txBox="1"/>
                  <p:nvPr/>
                </p:nvSpPr>
                <p:spPr>
                  <a:xfrm>
                    <a:off x="4586782" y="4119412"/>
                    <a:ext cx="792088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cs-CZ" i="1" dirty="0" smtClean="0"/>
                      <a:t>b</a:t>
                    </a:r>
                    <a:endParaRPr lang="cs-CZ" i="1" dirty="0"/>
                  </a:p>
                </p:txBody>
              </p:sp>
              <p:sp>
                <p:nvSpPr>
                  <p:cNvPr id="21" name="TextovéPole 20"/>
                  <p:cNvSpPr txBox="1"/>
                  <p:nvPr/>
                </p:nvSpPr>
                <p:spPr>
                  <a:xfrm>
                    <a:off x="5724127" y="5589951"/>
                    <a:ext cx="1089601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cs-CZ" i="1" dirty="0" smtClean="0"/>
                      <a:t>c = </a:t>
                    </a:r>
                    <a:r>
                      <a:rPr lang="cs-CZ" dirty="0" smtClean="0"/>
                      <a:t>8 cm </a:t>
                    </a:r>
                    <a:endParaRPr lang="cs-CZ" dirty="0"/>
                  </a:p>
                </p:txBody>
              </p:sp>
              <p:sp>
                <p:nvSpPr>
                  <p:cNvPr id="22" name="TextovéPole 21"/>
                  <p:cNvSpPr txBox="1"/>
                  <p:nvPr/>
                </p:nvSpPr>
                <p:spPr>
                  <a:xfrm>
                    <a:off x="3615028" y="5564580"/>
                    <a:ext cx="792088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cs-CZ" i="1" dirty="0" smtClean="0"/>
                      <a:t>A</a:t>
                    </a:r>
                    <a:endParaRPr lang="cs-CZ" i="1" dirty="0"/>
                  </a:p>
                </p:txBody>
              </p:sp>
              <p:sp>
                <p:nvSpPr>
                  <p:cNvPr id="23" name="TextovéPole 22"/>
                  <p:cNvSpPr txBox="1"/>
                  <p:nvPr/>
                </p:nvSpPr>
                <p:spPr>
                  <a:xfrm>
                    <a:off x="5724128" y="2843643"/>
                    <a:ext cx="792088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cs-CZ" i="1" dirty="0" smtClean="0"/>
                      <a:t>C</a:t>
                    </a:r>
                    <a:endParaRPr lang="cs-CZ" i="1" dirty="0"/>
                  </a:p>
                </p:txBody>
              </p:sp>
              <p:cxnSp>
                <p:nvCxnSpPr>
                  <p:cNvPr id="24" name="Přímá spojnice 23"/>
                  <p:cNvCxnSpPr>
                    <a:stCxn id="19" idx="2"/>
                  </p:cNvCxnSpPr>
                  <p:nvPr/>
                </p:nvCxnSpPr>
                <p:spPr>
                  <a:xfrm>
                    <a:off x="5906049" y="3212976"/>
                    <a:ext cx="34103" cy="2351604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5" name="Výseč 24"/>
                  <p:cNvSpPr/>
                  <p:nvPr/>
                </p:nvSpPr>
                <p:spPr>
                  <a:xfrm rot="2461477">
                    <a:off x="5344766" y="2651692"/>
                    <a:ext cx="1122565" cy="1122565"/>
                  </a:xfrm>
                  <a:prstGeom prst="pie">
                    <a:avLst>
                      <a:gd name="adj1" fmla="val 21460290"/>
                      <a:gd name="adj2" fmla="val 5283508"/>
                    </a:avLst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6" name="Výseč 25"/>
                  <p:cNvSpPr/>
                  <p:nvPr/>
                </p:nvSpPr>
                <p:spPr>
                  <a:xfrm rot="16200000">
                    <a:off x="5378870" y="5001589"/>
                    <a:ext cx="1122565" cy="1122565"/>
                  </a:xfrm>
                  <a:prstGeom prst="pie">
                    <a:avLst>
                      <a:gd name="adj1" fmla="val 5986"/>
                      <a:gd name="adj2" fmla="val 5465397"/>
                    </a:avLst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7" name="TextovéPole 26"/>
                  <p:cNvSpPr txBox="1"/>
                  <p:nvPr/>
                </p:nvSpPr>
                <p:spPr>
                  <a:xfrm>
                    <a:off x="4270512" y="5192405"/>
                    <a:ext cx="792088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l-GR" i="1" dirty="0" smtClean="0"/>
                      <a:t>α</a:t>
                    </a:r>
                    <a:endParaRPr lang="cs-CZ" i="1" dirty="0"/>
                  </a:p>
                </p:txBody>
              </p:sp>
              <p:sp>
                <p:nvSpPr>
                  <p:cNvPr id="28" name="TextovéPole 27"/>
                  <p:cNvSpPr txBox="1"/>
                  <p:nvPr/>
                </p:nvSpPr>
                <p:spPr>
                  <a:xfrm>
                    <a:off x="6021641" y="5070597"/>
                    <a:ext cx="792088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cs-CZ" b="1" i="1" dirty="0" smtClean="0"/>
                      <a:t>∙</a:t>
                    </a:r>
                    <a:endParaRPr lang="cs-CZ" b="1" i="1" dirty="0"/>
                  </a:p>
                </p:txBody>
              </p:sp>
              <p:sp>
                <p:nvSpPr>
                  <p:cNvPr id="29" name="TextovéPole 28"/>
                  <p:cNvSpPr txBox="1"/>
                  <p:nvPr/>
                </p:nvSpPr>
                <p:spPr>
                  <a:xfrm>
                    <a:off x="5868144" y="3402104"/>
                    <a:ext cx="792088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cs-CZ" b="1" i="1" dirty="0" smtClean="0"/>
                      <a:t>∙</a:t>
                    </a:r>
                    <a:endParaRPr lang="cs-CZ" b="1" i="1" dirty="0"/>
                  </a:p>
                </p:txBody>
              </p:sp>
              <p:sp>
                <p:nvSpPr>
                  <p:cNvPr id="30" name="TextovéPole 29"/>
                  <p:cNvSpPr txBox="1"/>
                  <p:nvPr/>
                </p:nvSpPr>
                <p:spPr>
                  <a:xfrm>
                    <a:off x="4972464" y="5206754"/>
                    <a:ext cx="792088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cs-CZ" i="1" dirty="0" err="1" smtClean="0"/>
                      <a:t>c</a:t>
                    </a:r>
                    <a:r>
                      <a:rPr lang="cs-CZ" i="1" baseline="-25000" dirty="0" err="1" smtClean="0"/>
                      <a:t>b</a:t>
                    </a:r>
                    <a:endParaRPr lang="cs-CZ" i="1" baseline="-25000" dirty="0"/>
                  </a:p>
                </p:txBody>
              </p:sp>
            </p:grpSp>
          </p:grp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Řešení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36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  <a:defRPr/>
                </a:pPr>
                <a:r>
                  <a:rPr lang="cs-CZ" sz="2800" b="1" dirty="0" smtClean="0">
                    <a:latin typeface="Arial" charset="0"/>
                    <a:cs typeface="Arial" charset="0"/>
                  </a:rPr>
                  <a:t>platí:</a:t>
                </a:r>
                <a:r>
                  <a:rPr lang="cs-CZ" sz="2800" dirty="0"/>
                  <a:t> </a:t>
                </a:r>
                <a:r>
                  <a:rPr lang="cs-CZ" sz="2800" dirty="0" smtClean="0"/>
                  <a:t>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cs-CZ" sz="2800" i="1">
                            <a:latin typeface="Cambria Math"/>
                          </a:rPr>
                        </m:ctrlPr>
                      </m:sSubSupPr>
                      <m:e>
                        <m:r>
                          <a:rPr lang="cs-CZ" sz="2800" i="1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sz="2800" i="1">
                            <a:latin typeface="Cambria Math"/>
                          </a:rPr>
                          <m:t>𝑐</m:t>
                        </m:r>
                      </m:sub>
                      <m:sup>
                        <m:r>
                          <a:rPr lang="cs-CZ" sz="2800" i="1">
                            <a:latin typeface="Cambria Math"/>
                          </a:rPr>
                          <m:t>2</m:t>
                        </m:r>
                      </m:sup>
                    </m:sSubSup>
                    <m:r>
                      <a:rPr lang="cs-CZ" sz="28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8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800" i="1">
                            <a:latin typeface="Cambria Math"/>
                          </a:rPr>
                          <m:t>𝑐</m:t>
                        </m:r>
                      </m:e>
                      <m:sub>
                        <m:r>
                          <a:rPr lang="cs-CZ" sz="2800" i="1">
                            <a:latin typeface="Cambria Math"/>
                          </a:rPr>
                          <m:t>𝑎</m:t>
                        </m:r>
                      </m:sub>
                    </m:sSub>
                    <m:r>
                      <a:rPr lang="cs-CZ" sz="2800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sz="28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800" i="1">
                            <a:latin typeface="Cambria Math"/>
                            <a:ea typeface="Cambria Math"/>
                          </a:rPr>
                          <m:t>𝑐</m:t>
                        </m:r>
                      </m:e>
                      <m:sub>
                        <m:r>
                          <a:rPr lang="cs-CZ" sz="2800" i="1">
                            <a:latin typeface="Cambria Math"/>
                            <a:ea typeface="Cambria Math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cs-CZ" sz="2800" b="1" dirty="0" smtClean="0">
                    <a:latin typeface="Arial" charset="0"/>
                    <a:cs typeface="Arial" charset="0"/>
                  </a:rPr>
                  <a:t>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dirty="0" smtClean="0">
                            <a:latin typeface="Cambria Math"/>
                            <a:cs typeface="Arial" charset="0"/>
                          </a:rPr>
                        </m:ctrlPr>
                      </m:sSupPr>
                      <m:e>
                        <m:r>
                          <a:rPr lang="cs-CZ" sz="2800" b="0" i="1" dirty="0" smtClean="0">
                            <a:latin typeface="Cambria Math"/>
                            <a:cs typeface="Arial" charset="0"/>
                          </a:rPr>
                          <m:t>𝑎</m:t>
                        </m:r>
                      </m:e>
                      <m:sup>
                        <m:r>
                          <a:rPr lang="cs-CZ" sz="2800" b="0" i="1" dirty="0" smtClean="0">
                            <a:latin typeface="Cambria Math"/>
                            <a:cs typeface="Arial" charset="0"/>
                          </a:rPr>
                          <m:t>2</m:t>
                        </m:r>
                      </m:sup>
                    </m:sSup>
                    <m:r>
                      <a:rPr lang="cs-CZ" sz="2800" b="0" i="1" dirty="0" smtClean="0">
                        <a:latin typeface="Cambria Math"/>
                        <a:cs typeface="Arial" charset="0"/>
                      </a:rPr>
                      <m:t>=</m:t>
                    </m:r>
                    <m:r>
                      <a:rPr lang="cs-CZ" sz="2800" b="0" i="1" dirty="0" smtClean="0">
                        <a:latin typeface="Cambria Math"/>
                        <a:cs typeface="Arial" charset="0"/>
                      </a:rPr>
                      <m:t>𝑐</m:t>
                    </m:r>
                    <m:r>
                      <a:rPr lang="cs-CZ" sz="2800" b="0" i="1" dirty="0" smtClean="0">
                        <a:latin typeface="Cambria Math"/>
                        <a:ea typeface="Cambria Math"/>
                        <a:cs typeface="Arial" charset="0"/>
                      </a:rPr>
                      <m:t>∙</m:t>
                    </m:r>
                    <m:sSub>
                      <m:sSubPr>
                        <m:ctrlPr>
                          <a:rPr lang="cs-CZ" sz="2800" i="1" dirty="0" smtClean="0">
                            <a:latin typeface="Cambria Math"/>
                            <a:ea typeface="Cambria Math"/>
                            <a:cs typeface="Arial" charset="0"/>
                          </a:rPr>
                        </m:ctrlPr>
                      </m:sSubPr>
                      <m:e>
                        <m:r>
                          <a:rPr lang="cs-CZ" sz="2800" b="0" i="1" dirty="0" smtClean="0">
                            <a:latin typeface="Cambria Math"/>
                            <a:ea typeface="Cambria Math"/>
                            <a:cs typeface="Arial" charset="0"/>
                          </a:rPr>
                          <m:t>𝑐</m:t>
                        </m:r>
                      </m:e>
                      <m:sub>
                        <m:r>
                          <a:rPr lang="cs-CZ" sz="2800" b="0" i="1" dirty="0" smtClean="0">
                            <a:latin typeface="Cambria Math"/>
                            <a:ea typeface="Cambria Math"/>
                            <a:cs typeface="Arial" charset="0"/>
                          </a:rPr>
                          <m:t>𝑎</m:t>
                        </m:r>
                      </m:sub>
                    </m:sSub>
                  </m:oMath>
                </a14:m>
                <a:endParaRPr lang="cs-CZ" sz="2800" dirty="0" smtClean="0">
                  <a:latin typeface="Arial" charset="0"/>
                  <a:cs typeface="Arial" charset="0"/>
                </a:endParaRPr>
              </a:p>
              <a:p>
                <a:pPr marL="0" indent="0">
                  <a:buNone/>
                  <a:defRPr/>
                </a:pPr>
                <a:r>
                  <a:rPr lang="cs-CZ" sz="2800" b="1" dirty="0" smtClean="0">
                    <a:latin typeface="Arial" charset="0"/>
                    <a:cs typeface="Arial" charset="0"/>
                  </a:rPr>
                  <a:t>po dosazení do druhého vzorce:</a:t>
                </a:r>
              </a:p>
              <a:p>
                <a:pPr marL="0" indent="0">
                  <a:buNone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  <a:cs typeface="Arial" charset="0"/>
                        </a:rPr>
                        <m:t>25=8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  <a:cs typeface="Arial" charset="0"/>
                        </a:rPr>
                        <m:t>∙</m:t>
                      </m:r>
                      <m:sSub>
                        <m:sSubPr>
                          <m:ctrlPr>
                            <a:rPr lang="cs-CZ" sz="2800" i="1" smtClean="0">
                              <a:latin typeface="Cambria Math"/>
                              <a:ea typeface="Cambria Math"/>
                              <a:cs typeface="Arial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  <a:ea typeface="Cambria Math"/>
                              <a:cs typeface="Arial" charset="0"/>
                            </a:rPr>
                            <m:t>𝑐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  <a:ea typeface="Cambria Math"/>
                              <a:cs typeface="Arial" charset="0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sz="2800" dirty="0" smtClean="0">
                  <a:latin typeface="Arial" charset="0"/>
                  <a:cs typeface="Arial" charset="0"/>
                </a:endParaRPr>
              </a:p>
              <a:p>
                <a:pPr marL="0" indent="0">
                  <a:buNone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  <a:cs typeface="Arial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  <a:cs typeface="Arial" charset="0"/>
                            </a:rPr>
                            <m:t>𝑐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  <a:cs typeface="Arial" charset="0"/>
                            </a:rPr>
                            <m:t>𝑎</m:t>
                          </m:r>
                        </m:sub>
                      </m:sSub>
                      <m:r>
                        <a:rPr lang="cs-CZ" sz="2800" b="0" i="1" smtClean="0">
                          <a:latin typeface="Cambria Math"/>
                          <a:cs typeface="Arial" charset="0"/>
                        </a:rPr>
                        <m:t>=25 :8</m:t>
                      </m:r>
                    </m:oMath>
                  </m:oMathPara>
                </a14:m>
                <a:endParaRPr lang="cs-CZ" sz="2800" dirty="0" smtClean="0">
                  <a:latin typeface="Arial" charset="0"/>
                  <a:cs typeface="Arial" charset="0"/>
                </a:endParaRPr>
              </a:p>
              <a:p>
                <a:pPr marL="0" indent="0">
                  <a:buNone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  <a:cs typeface="Arial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  <a:cs typeface="Arial" charset="0"/>
                            </a:rPr>
                            <m:t>𝑐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  <a:cs typeface="Arial" charset="0"/>
                            </a:rPr>
                            <m:t>𝑎</m:t>
                          </m:r>
                        </m:sub>
                      </m:sSub>
                      <m:r>
                        <a:rPr lang="cs-CZ" sz="2800" b="0" i="1" smtClean="0">
                          <a:latin typeface="Cambria Math"/>
                          <a:cs typeface="Arial" charset="0"/>
                        </a:rPr>
                        <m:t>=3,125</m:t>
                      </m:r>
                    </m:oMath>
                  </m:oMathPara>
                </a14:m>
                <a:endParaRPr lang="cs-CZ" sz="2800" dirty="0" smtClean="0">
                  <a:latin typeface="Arial" charset="0"/>
                  <a:cs typeface="Arial" charset="0"/>
                </a:endParaRPr>
              </a:p>
              <a:p>
                <a:pPr marL="0" indent="0">
                  <a:buNone/>
                  <a:defRPr/>
                </a:pPr>
                <a:r>
                  <a:rPr lang="cs-CZ" sz="2800" b="1" dirty="0">
                    <a:latin typeface="Arial" charset="0"/>
                    <a:cs typeface="Arial" charset="0"/>
                  </a:rPr>
                  <a:t>dopočet </a:t>
                </a:r>
                <a:r>
                  <a:rPr lang="cs-CZ" sz="2800" i="1" dirty="0" err="1">
                    <a:latin typeface="Arial" charset="0"/>
                    <a:cs typeface="Arial" charset="0"/>
                  </a:rPr>
                  <a:t>c</a:t>
                </a:r>
                <a:r>
                  <a:rPr lang="cs-CZ" sz="2800" i="1" baseline="-25000" dirty="0" err="1">
                    <a:latin typeface="Arial" charset="0"/>
                    <a:cs typeface="Arial" charset="0"/>
                  </a:rPr>
                  <a:t>b</a:t>
                </a:r>
                <a:r>
                  <a:rPr lang="cs-CZ" sz="2800" b="1" baseline="-25000" dirty="0">
                    <a:latin typeface="Arial" charset="0"/>
                    <a:cs typeface="Arial" charset="0"/>
                  </a:rPr>
                  <a:t> </a:t>
                </a:r>
                <a:r>
                  <a:rPr lang="cs-CZ" sz="2800" b="1" dirty="0">
                    <a:latin typeface="Arial" charset="0"/>
                    <a:cs typeface="Arial" charset="0"/>
                  </a:rPr>
                  <a:t>:</a:t>
                </a:r>
              </a:p>
              <a:p>
                <a:pPr marL="0" indent="0">
                  <a:buNone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  <a:cs typeface="Arial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  <a:cs typeface="Arial" charset="0"/>
                            </a:rPr>
                            <m:t>𝑐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  <a:cs typeface="Arial" charset="0"/>
                            </a:rPr>
                            <m:t>𝑏</m:t>
                          </m:r>
                        </m:sub>
                      </m:sSub>
                      <m:r>
                        <a:rPr lang="cs-CZ" sz="2800" b="0" i="1" smtClean="0">
                          <a:latin typeface="Cambria Math"/>
                          <a:cs typeface="Arial" charset="0"/>
                        </a:rPr>
                        <m:t>=</m:t>
                      </m:r>
                      <m:r>
                        <a:rPr lang="cs-CZ" sz="2800" b="0" i="1" smtClean="0">
                          <a:latin typeface="Cambria Math"/>
                          <a:cs typeface="Arial" charset="0"/>
                        </a:rPr>
                        <m:t>𝑐</m:t>
                      </m:r>
                      <m:r>
                        <a:rPr lang="cs-CZ" sz="2800" b="0" i="1" smtClean="0">
                          <a:latin typeface="Cambria Math"/>
                          <a:cs typeface="Arial" charset="0"/>
                        </a:rPr>
                        <m:t>−</m:t>
                      </m:r>
                      <m:sSub>
                        <m:sSubPr>
                          <m:ctrlPr>
                            <a:rPr lang="cs-CZ" sz="2800" b="0" i="1" smtClean="0">
                              <a:latin typeface="Cambria Math"/>
                              <a:cs typeface="Arial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  <a:cs typeface="Arial" charset="0"/>
                            </a:rPr>
                            <m:t>𝑐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  <a:cs typeface="Arial" charset="0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sz="2800" b="0" dirty="0" smtClean="0">
                  <a:latin typeface="Arial" charset="0"/>
                  <a:cs typeface="Arial" charset="0"/>
                </a:endParaRPr>
              </a:p>
              <a:p>
                <a:pPr marL="0" indent="0">
                  <a:buNone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  <a:cs typeface="Arial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  <a:cs typeface="Arial" charset="0"/>
                            </a:rPr>
                            <m:t>𝑐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  <a:cs typeface="Arial" charset="0"/>
                            </a:rPr>
                            <m:t>𝑏</m:t>
                          </m:r>
                        </m:sub>
                      </m:sSub>
                      <m:r>
                        <a:rPr lang="cs-CZ" sz="2800" b="0" i="1" smtClean="0">
                          <a:latin typeface="Cambria Math"/>
                          <a:cs typeface="Arial" charset="0"/>
                        </a:rPr>
                        <m:t>=4,875</m:t>
                      </m:r>
                    </m:oMath>
                  </m:oMathPara>
                </a14:m>
                <a:endParaRPr lang="cs-CZ" sz="2800" dirty="0"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cs-CZ" sz="2800" dirty="0" smtClean="0"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cs-CZ" dirty="0" smtClean="0"/>
              </a:p>
              <a:p>
                <a:pPr>
                  <a:defRPr/>
                </a:pPr>
                <a:endParaRPr lang="cs-CZ" dirty="0" smtClean="0"/>
              </a:p>
              <a:p>
                <a:pPr>
                  <a:defRPr/>
                </a:pPr>
                <a:endParaRPr lang="cs-CZ" dirty="0" smtClean="0"/>
              </a:p>
              <a:p>
                <a:pPr marL="0" indent="0">
                  <a:buFont typeface="Arial" charset="0"/>
                  <a:buNone/>
                  <a:defRPr/>
                </a:pPr>
                <a:endParaRPr lang="cs-CZ" sz="2800" dirty="0" smtClean="0">
                  <a:latin typeface="Arial" charset="0"/>
                  <a:cs typeface="Arial" charset="0"/>
                </a:endParaRPr>
              </a:p>
              <a:p>
                <a:pPr>
                  <a:defRPr/>
                </a:pPr>
                <a:endParaRPr lang="cs-CZ" dirty="0" smtClean="0"/>
              </a:p>
              <a:p>
                <a:pPr>
                  <a:defRPr/>
                </a:pPr>
                <a:endParaRPr lang="cs-CZ" dirty="0" smtClean="0"/>
              </a:p>
            </p:txBody>
          </p:sp>
        </mc:Choice>
        <mc:Fallback xmlns="">
          <p:sp>
            <p:nvSpPr>
              <p:cNvPr id="1536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481" t="-16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314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sz="2800" b="1" dirty="0" smtClean="0">
                    <a:latin typeface="Arial" charset="0"/>
                    <a:cs typeface="Arial" charset="0"/>
                  </a:rPr>
                  <a:t>Po dosazení do prvního vzorce:</a:t>
                </a:r>
              </a:p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cs-CZ" sz="2800" i="1">
                            <a:latin typeface="Cambria Math"/>
                          </a:rPr>
                        </m:ctrlPr>
                      </m:sSubSupPr>
                      <m:e>
                        <m:r>
                          <a:rPr lang="cs-CZ" sz="2800" i="1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sz="2800" i="1">
                            <a:latin typeface="Cambria Math"/>
                          </a:rPr>
                          <m:t>𝑐</m:t>
                        </m:r>
                      </m:sub>
                      <m:sup>
                        <m:r>
                          <a:rPr lang="cs-CZ" sz="2800" i="1">
                            <a:latin typeface="Cambria Math"/>
                          </a:rPr>
                          <m:t>2</m:t>
                        </m:r>
                      </m:sup>
                    </m:sSubSup>
                    <m:r>
                      <a:rPr lang="cs-CZ" sz="28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800" b="0" i="1" smtClean="0">
                            <a:latin typeface="Cambria Math"/>
                          </a:rPr>
                          <m:t>𝑐</m:t>
                        </m:r>
                      </m:e>
                      <m:sub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</m:sub>
                    </m:sSub>
                    <m:r>
                      <a:rPr lang="cs-CZ" sz="2800" b="0" i="1" smtClean="0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sz="2800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800" b="0" i="1" smtClean="0">
                            <a:latin typeface="Cambria Math"/>
                            <a:ea typeface="Cambria Math"/>
                          </a:rPr>
                          <m:t>𝑐</m:t>
                        </m:r>
                      </m:e>
                      <m:sub>
                        <m:r>
                          <a:rPr lang="cs-CZ" sz="2800" b="0" i="1" smtClean="0">
                            <a:latin typeface="Cambria Math"/>
                            <a:ea typeface="Cambria Math"/>
                          </a:rPr>
                          <m:t>𝑏</m:t>
                        </m:r>
                      </m:sub>
                    </m:sSub>
                  </m:oMath>
                </a14:m>
                <a:endParaRPr lang="cs-CZ" sz="2800" b="0" i="1" dirty="0" smtClean="0">
                  <a:latin typeface="Cambria Math"/>
                  <a:ea typeface="Cambria Math"/>
                </a:endParaRPr>
              </a:p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cs-CZ" sz="2800" i="1">
                            <a:latin typeface="Cambria Math"/>
                          </a:rPr>
                        </m:ctrlPr>
                      </m:sSubSupPr>
                      <m:e>
                        <m:r>
                          <a:rPr lang="cs-CZ" sz="2800" i="1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sz="2800" i="1">
                            <a:latin typeface="Cambria Math"/>
                          </a:rPr>
                          <m:t>𝑐</m:t>
                        </m:r>
                      </m:sub>
                      <m:sup>
                        <m:r>
                          <a:rPr lang="cs-CZ" sz="2800" i="1">
                            <a:latin typeface="Cambria Math"/>
                          </a:rPr>
                          <m:t>2</m:t>
                        </m:r>
                      </m:sup>
                    </m:sSubSup>
                    <m:r>
                      <a:rPr lang="cs-CZ" sz="2800" b="0" i="1" smtClean="0">
                        <a:latin typeface="Cambria Math"/>
                      </a:rPr>
                      <m:t>=3,125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∙4,875</m:t>
                    </m:r>
                  </m:oMath>
                </a14:m>
                <a:endParaRPr lang="cs-CZ" sz="2800" b="1" dirty="0" smtClean="0">
                  <a:latin typeface="Arial" charset="0"/>
                  <a:cs typeface="Arial" charset="0"/>
                </a:endParaRPr>
              </a:p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cs-CZ" sz="2800" i="1">
                            <a:latin typeface="Cambria Math"/>
                          </a:rPr>
                        </m:ctrlPr>
                      </m:sSubSupPr>
                      <m:e>
                        <m:r>
                          <a:rPr lang="cs-CZ" sz="2800" i="1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sz="2800" i="1">
                            <a:latin typeface="Cambria Math"/>
                          </a:rPr>
                          <m:t>𝑐</m:t>
                        </m:r>
                      </m:sub>
                      <m:sup>
                        <m:r>
                          <a:rPr lang="cs-CZ" sz="2800" i="1">
                            <a:latin typeface="Cambria Math"/>
                          </a:rPr>
                          <m:t>2</m:t>
                        </m:r>
                      </m:sup>
                    </m:sSubSup>
                    <m:r>
                      <a:rPr lang="cs-CZ" sz="2800" b="0" i="1" smtClean="0">
                        <a:latin typeface="Cambria Math"/>
                      </a:rPr>
                      <m:t>=15,26</m:t>
                    </m:r>
                  </m:oMath>
                </a14:m>
                <a:endParaRPr lang="cs-CZ" sz="2800" b="0" dirty="0" smtClean="0">
                  <a:latin typeface="Arial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800" b="0" i="1" smtClean="0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sz="2800" b="0" i="1" smtClean="0">
                            <a:latin typeface="Cambria Math"/>
                          </a:rPr>
                          <m:t>𝑐</m:t>
                        </m:r>
                      </m:sub>
                    </m:sSub>
                    <m:r>
                      <a:rPr lang="cs-CZ" sz="2800" b="0" i="1" smtClean="0">
                        <a:latin typeface="Cambria Math"/>
                      </a:rPr>
                      <m:t>=3,9</m:t>
                    </m:r>
                  </m:oMath>
                </a14:m>
                <a:endParaRPr lang="cs-CZ" sz="2800" b="0" dirty="0" smtClean="0">
                  <a:latin typeface="Arial" charset="0"/>
                </a:endParaRPr>
              </a:p>
              <a:p>
                <a:pPr marL="0" indent="0">
                  <a:buNone/>
                </a:pPr>
                <a:r>
                  <a:rPr lang="cs-CZ" sz="2800" dirty="0">
                    <a:latin typeface="Arial" charset="0"/>
                    <a:cs typeface="Arial" charset="0"/>
                  </a:rPr>
                  <a:t>Výška tohoto trojúhelníku je 3,9 </a:t>
                </a:r>
                <a:r>
                  <a:rPr lang="cs-CZ" sz="2800" dirty="0" smtClean="0">
                    <a:latin typeface="Arial" charset="0"/>
                    <a:cs typeface="Arial" charset="0"/>
                  </a:rPr>
                  <a:t>cm.</a:t>
                </a:r>
                <a:endParaRPr lang="cs-CZ" sz="2800" dirty="0" smtClean="0">
                  <a:latin typeface="Arial" charset="0"/>
                </a:endParaRPr>
              </a:p>
              <a:p>
                <a:endParaRPr lang="cs-CZ" sz="2800" b="1" dirty="0" smtClean="0">
                  <a:latin typeface="Arial" charset="0"/>
                  <a:cs typeface="Arial" charset="0"/>
                </a:endParaRPr>
              </a:p>
              <a:p>
                <a:pPr>
                  <a:buNone/>
                </a:pPr>
                <a:endParaRPr lang="cs-CZ" sz="2800" b="1" dirty="0" smtClean="0">
                  <a:latin typeface="Arial" charset="0"/>
                  <a:cs typeface="Arial" charset="0"/>
                </a:endParaRPr>
              </a:p>
              <a:p>
                <a:endParaRPr lang="cs-CZ" sz="2800" b="1" dirty="0" smtClean="0">
                  <a:latin typeface="Arial" charset="0"/>
                  <a:cs typeface="Arial" charset="0"/>
                </a:endParaRPr>
              </a:p>
              <a:p>
                <a:endParaRPr lang="cs-CZ" sz="2800" b="1" dirty="0" smtClean="0">
                  <a:latin typeface="Arial" charset="0"/>
                  <a:cs typeface="Arial" charset="0"/>
                </a:endParaRPr>
              </a:p>
              <a:p>
                <a:endParaRPr lang="cs-CZ" sz="2800" b="1" dirty="0" smtClean="0">
                  <a:latin typeface="Arial" charset="0"/>
                  <a:cs typeface="Arial" charset="0"/>
                </a:endParaRPr>
              </a:p>
              <a:p>
                <a:endParaRPr lang="cs-CZ" sz="2800" b="1" dirty="0" smtClean="0">
                  <a:latin typeface="Arial" charset="0"/>
                  <a:cs typeface="Arial" charset="0"/>
                </a:endParaRPr>
              </a:p>
              <a:p>
                <a:endParaRPr lang="cs-CZ" sz="2800" b="1" dirty="0" smtClean="0">
                  <a:latin typeface="Arial" charset="0"/>
                  <a:cs typeface="Arial" charset="0"/>
                </a:endParaRPr>
              </a:p>
              <a:p>
                <a:endParaRPr lang="cs-CZ" sz="2800" b="1" dirty="0" smtClean="0">
                  <a:latin typeface="Arial" charset="0"/>
                  <a:cs typeface="Arial" charset="0"/>
                </a:endParaRPr>
              </a:p>
              <a:p>
                <a:pPr marL="0" indent="0">
                  <a:buNone/>
                </a:pPr>
                <a:endParaRPr lang="cs-CZ" sz="2800" b="1" dirty="0" smtClean="0">
                  <a:latin typeface="Arial" charset="0"/>
                  <a:cs typeface="Arial" charset="0"/>
                </a:endParaRPr>
              </a:p>
              <a:p>
                <a:endParaRPr lang="cs-CZ" sz="2800" b="1" dirty="0" smtClean="0">
                  <a:latin typeface="Arial" charset="0"/>
                  <a:cs typeface="Arial" charset="0"/>
                </a:endParaRPr>
              </a:p>
              <a:p>
                <a:endParaRPr lang="cs-CZ" dirty="0" smtClean="0"/>
              </a:p>
            </p:txBody>
          </p:sp>
        </mc:Choice>
        <mc:Fallback xmlns="">
          <p:sp>
            <p:nvSpPr>
              <p:cNvPr id="133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481" t="-13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Otázky k opakování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Kdy se používají věty Pythagorova a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Eukleidovy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Charakterizujte věty pomocí obrázku.</a:t>
            </a:r>
          </a:p>
          <a:p>
            <a:pPr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Napište matematické vztahy, které platí pro obě věty.</a:t>
            </a:r>
          </a:p>
          <a:p>
            <a:pPr marL="0" indent="0">
              <a:buFont typeface="Arial" charset="0"/>
              <a:buNone/>
              <a:defRPr/>
            </a:pPr>
            <a:endParaRPr lang="cs-CZ" b="1" dirty="0" smtClean="0">
              <a:solidFill>
                <a:srgbClr val="002060"/>
              </a:solidFill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2400" b="1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Odpovědi na jednotlivé </a:t>
            </a:r>
            <a:r>
              <a:rPr lang="cs-CZ" sz="2400" b="1" smtClean="0">
                <a:solidFill>
                  <a:srgbClr val="002060"/>
                </a:solidFill>
                <a:latin typeface="Arial" charset="0"/>
                <a:cs typeface="Arial" charset="0"/>
              </a:rPr>
              <a:t>otázky najdete </a:t>
            </a:r>
            <a:r>
              <a:rPr lang="cs-CZ" sz="2400" b="1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v prezentaci.</a:t>
            </a:r>
            <a:endParaRPr lang="cs-CZ" sz="2400" dirty="0" smtClean="0">
              <a:latin typeface="Arial" charset="0"/>
              <a:cs typeface="Arial" charset="0"/>
            </a:endParaRPr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048375" cy="1439862"/>
          </a:xfrm>
        </p:spPr>
        <p:txBody>
          <a:bodyPr anchor="b"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				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Zdroje, autorská práva a citace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72000" y="2564904"/>
            <a:ext cx="9145016" cy="3960812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Arial" charset="0"/>
              <a:buNone/>
              <a:defRPr/>
            </a:pPr>
            <a:r>
              <a:rPr lang="cs-CZ" sz="1600" dirty="0" smtClean="0">
                <a:latin typeface="Arial" charset="0"/>
              </a:rPr>
              <a:t>Zdroje, text a obrázky</a:t>
            </a:r>
          </a:p>
          <a:p>
            <a:pPr marL="355600" indent="-355600">
              <a:buFont typeface="Arial" charset="0"/>
              <a:buNone/>
              <a:defRPr/>
            </a:pPr>
            <a:r>
              <a:rPr lang="cs-CZ" sz="1600" dirty="0" err="1">
                <a:latin typeface="Arial" pitchFamily="34" charset="0"/>
                <a:cs typeface="Arial" pitchFamily="34" charset="0"/>
              </a:rPr>
              <a:t>Wikipedia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600" i="1" dirty="0" err="1">
                <a:latin typeface="Arial" pitchFamily="34" charset="0"/>
                <a:cs typeface="Arial" pitchFamily="34" charset="0"/>
              </a:rPr>
              <a:t>Wikipedia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[online]. 2013 [cit. 2013-03-04]. Dostupné z: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www.wikipedia.cz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355600" indent="-355600">
              <a:buFont typeface="Arial" charset="0"/>
              <a:buNone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Pythagora - socha.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In: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Wikipedie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[online]. 2005 [cit. 2013-03-18]. Dostupné </a:t>
            </a:r>
          </a:p>
          <a:p>
            <a:pPr marL="355600" indent="-355600">
              <a:buFont typeface="Arial" charset="0"/>
              <a:buNone/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z:http://cs.wikipedia.org/wiki/Soubor:Pythagoras_Bust_Vatican_Museum.jpg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Pythagorova věta. In: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Http://cs.wikipedia.org/wiki/Soubor:Pythagorean.svg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[online]. 2005 [cit. 2013-03-19]. Dostupné z: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Wikipedia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Eukleidovy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věty.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In: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Http://cs.wikipedia.org/wiki/Soubor:Euklidova_veta.svg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[online]. 2006 [cit. 2013-03-19]. Dostupné z: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Wikipedia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Eukleidos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socha. In: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Http://cs.wikipedia.org/wiki/Soubor:EuclidStatueOxford.jpg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[online</a:t>
            </a:r>
            <a:r>
              <a:rPr lang="cs-CZ" sz="1600" dirty="0"/>
              <a:t>]. 2005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[cit. 2013-03-19]. Dostupné z: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Wikipedia</a:t>
            </a:r>
            <a:endParaRPr lang="cs-CZ" sz="1600" dirty="0" smtClean="0">
              <a:latin typeface="Arial" charset="0"/>
            </a:endParaRPr>
          </a:p>
          <a:p>
            <a:pPr>
              <a:buNone/>
              <a:defRPr/>
            </a:pPr>
            <a:r>
              <a:rPr lang="cs-CZ" sz="1600" dirty="0" smtClean="0">
                <a:latin typeface="Arial" charset="0"/>
              </a:rPr>
              <a:t>Autor: Mgr. Lubomíra Moravcová                                             </a:t>
            </a:r>
          </a:p>
          <a:p>
            <a:pPr marL="609600" indent="-609600">
              <a:buFont typeface="Arial" charset="0"/>
              <a:buNone/>
              <a:defRPr/>
            </a:pPr>
            <a:r>
              <a:rPr lang="cs-CZ" sz="1600" dirty="0" smtClean="0">
                <a:latin typeface="Arial" charset="0"/>
              </a:rPr>
              <a:t>Název díla: Pythagorova věta a </a:t>
            </a:r>
            <a:r>
              <a:rPr lang="cs-CZ" sz="1600" dirty="0" err="1" smtClean="0">
                <a:latin typeface="Arial" charset="0"/>
              </a:rPr>
              <a:t>Eukleidovy</a:t>
            </a:r>
            <a:r>
              <a:rPr lang="cs-CZ" sz="1600" dirty="0" smtClean="0">
                <a:latin typeface="Arial" charset="0"/>
              </a:rPr>
              <a:t> věty</a:t>
            </a:r>
          </a:p>
          <a:p>
            <a:pPr marL="609600" indent="-609600">
              <a:buFont typeface="Arial" charset="0"/>
              <a:buNone/>
              <a:defRPr/>
            </a:pPr>
            <a:r>
              <a:rPr lang="cs-CZ" sz="1600" dirty="0" smtClean="0">
                <a:latin typeface="Arial" charset="0"/>
              </a:rPr>
              <a:t>Datum vzniku: duben 2013                                                                                                   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1600" dirty="0" smtClean="0">
                <a:latin typeface="Arial" charset="0"/>
              </a:rPr>
              <a:t>Materiál je určen pro bezplatné používání pro potřeby výuky na všech typech škol a školských zařízení. Jakékoliv další využití podléhá autorskému zákonu. Tato prezentace je autorským dílem.</a:t>
            </a:r>
          </a:p>
          <a:p>
            <a:pPr marL="609600" indent="-609600" eaLnBrk="1" hangingPunct="1">
              <a:buFont typeface="Arial" charset="0"/>
              <a:buNone/>
              <a:defRPr/>
            </a:pPr>
            <a:endParaRPr lang="cs-CZ" sz="1400" b="1" dirty="0" smtClean="0">
              <a:solidFill>
                <a:srgbClr val="0070C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</TotalTime>
  <Words>792</Words>
  <Application>Microsoft Office PowerPoint</Application>
  <PresentationFormat>Předvádění na obrazovce (4:3)</PresentationFormat>
  <Paragraphs>150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Obchodní akademie, Střední odborná škola  a Jazyková škola s právem státní jazykové zkoušky,  Hradec Králové</vt:lpstr>
      <vt:lpstr>Obsah prezentace</vt:lpstr>
      <vt:lpstr>Pythagorova věta</vt:lpstr>
      <vt:lpstr>Znění Pythagorovy věty</vt:lpstr>
      <vt:lpstr>Eukleidovy věty</vt:lpstr>
      <vt:lpstr>Znění Eukleidovy věty o výšce</vt:lpstr>
      <vt:lpstr>Znění Eukleidovy věty o odvěsně</vt:lpstr>
      <vt:lpstr>Příklad</vt:lpstr>
      <vt:lpstr>Řešení </vt:lpstr>
      <vt:lpstr>Příklad</vt:lpstr>
      <vt:lpstr>Řešení</vt:lpstr>
      <vt:lpstr>Prezentace aplikace PowerPoint</vt:lpstr>
      <vt:lpstr>Otázky k opakování</vt:lpstr>
      <vt:lpstr>     Zdroje, autorská práva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Mamka</cp:lastModifiedBy>
  <cp:revision>87</cp:revision>
  <cp:lastPrinted>2013-04-21T13:05:18Z</cp:lastPrinted>
  <dcterms:created xsi:type="dcterms:W3CDTF">2012-11-30T22:17:21Z</dcterms:created>
  <dcterms:modified xsi:type="dcterms:W3CDTF">2013-07-01T21:18:42Z</dcterms:modified>
</cp:coreProperties>
</file>