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5" r:id="rId3"/>
    <p:sldId id="260" r:id="rId4"/>
    <p:sldId id="261" r:id="rId5"/>
    <p:sldId id="262" r:id="rId6"/>
    <p:sldId id="265" r:id="rId7"/>
    <p:sldId id="266" r:id="rId8"/>
    <p:sldId id="277" r:id="rId9"/>
    <p:sldId id="269" r:id="rId10"/>
    <p:sldId id="273" r:id="rId11"/>
    <p:sldId id="279" r:id="rId12"/>
    <p:sldId id="278" r:id="rId13"/>
    <p:sldId id="274" r:id="rId14"/>
    <p:sldId id="257" r:id="rId15"/>
  </p:sldIdLst>
  <p:sldSz cx="9144000" cy="6858000" type="screen4x3"/>
  <p:notesSz cx="6761163" cy="99425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7" autoAdjust="0"/>
    <p:restoredTop sz="94660"/>
  </p:normalViewPr>
  <p:slideViewPr>
    <p:cSldViewPr>
      <p:cViewPr>
        <p:scale>
          <a:sx n="110" d="100"/>
          <a:sy n="110" d="100"/>
        </p:scale>
        <p:origin x="-96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FB87E16-F272-4803-B614-BC78DA4C4A41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C259915-4E27-4CD6-8D6A-A063B270CB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3064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E084D671-A14A-4F61-8274-64CDBC76585F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275" y="4722813"/>
            <a:ext cx="5408613" cy="44735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89EBE3AC-0E59-4C19-B016-F61702E355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3711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6E82923-D7DE-4F6E-99CD-BE6FAC16DA70}" type="slidenum">
              <a:rPr lang="cs-CZ" smtClean="0"/>
              <a:pPr/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55DDEBB-3CB9-4AB7-800C-3297357F925D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95A0C54-0F0E-4A28-9857-4686424F7276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FA4FB83-0E9D-4B7B-9316-FF5C356CE2D3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7293F8C-8408-4DA0-A324-713AA1CF47F8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AE6103-F7FC-4E6C-BD1E-9ACFFBC6815D}" type="slidenum">
              <a:rPr lang="cs-CZ" smtClean="0"/>
              <a:pPr/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B2E6564-FD37-4A3B-AFDA-807590931F06}" type="slidenum">
              <a:rPr lang="cs-CZ" smtClean="0"/>
              <a:pPr/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DE17FDF-BF46-4B83-9187-892A7492396D}" type="slidenum">
              <a:rPr lang="cs-CZ" smtClean="0"/>
              <a:pPr/>
              <a:t>12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B2566-95F5-4D4F-9A28-C9C78AA12D4A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E866D-D0CE-43F1-BA6E-3064562CE1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241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B2034-070A-49AD-8C2D-6052CE4DD20E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B26CB-4421-44C5-BA34-55AD0B95C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64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07287-8148-4D72-A6D4-A841317FA992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FDE6D-678B-447B-8623-164BE95F64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530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89421-DE21-4226-82EE-198E110E9093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8C72A-04E1-4253-A0CA-1B19DD6B46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440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25A65-69AF-4EB1-A8A8-71AD3C4C7E39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80A00-408A-4C56-A6FA-944ADBC212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586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B5277-C9A3-48E0-9B83-ADB8BC0A235C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8ABFB-A97B-4901-9377-35C48FC898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816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9B9A7-D1D2-44CD-BA61-7898FD0D0C21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B4DD3-7022-4415-9116-919D3CD24B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070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134B1-EEA2-4BE2-AA3E-5A98B9B0309D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06DD0-46EA-4ECA-B887-027B17FF9F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569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347B8-7E44-42C2-B9AE-900BFAB7BC3A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7BC05-2A7A-43F9-96F0-7D1B9BAF2D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243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F7136-DF37-4B33-94C9-49EE8DE4466E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68396-206B-4236-B436-F1276305CE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116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48C4-DA27-4ADD-98E6-34AAB368C2C8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0AB38-054C-416C-B9E9-BC84B423D1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030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D61A1D-43DB-4E9B-96B3-4BA50DDEF50C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7C50FF-4D02-4417-AA44-F37F2369B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68" name="Group 20"/>
          <p:cNvGraphicFramePr>
            <a:graphicFrameLocks noGrp="1"/>
          </p:cNvGraphicFramePr>
          <p:nvPr/>
        </p:nvGraphicFramePr>
        <p:xfrm>
          <a:off x="250825" y="2781300"/>
          <a:ext cx="8893175" cy="4057652"/>
        </p:xfrm>
        <a:graphic>
          <a:graphicData uri="http://schemas.openxmlformats.org/drawingml/2006/table">
            <a:tbl>
              <a:tblPr/>
              <a:tblGrid>
                <a:gridCol w="2088927"/>
                <a:gridCol w="6804248"/>
              </a:tblGrid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VY_32_INOVACE_7_PLANIMETRIE_A_STEREOMETRIE_20 Trigonometrie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Planimetrie a stereometrie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Ekonomické lyceum, Obchodní akademie, Sociální činnost,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Veřejnosprávní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činnost, 1.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−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ročník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Historie trigonometrie, definice a věty používané v trigonometrii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učiva – přehled a popis a vzorové příklady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Stručná historie vzniku trigonometrie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Základní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charakteristika a popis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definic a vět užívaných</a:t>
            </a:r>
          </a:p>
          <a:p>
            <a:pPr>
              <a:spcBef>
                <a:spcPts val="0"/>
              </a:spcBef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v trigonometrii: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- definice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hodnot goniometrických funkcí ostrého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úhlu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o velikosti </a:t>
            </a:r>
            <a:r>
              <a:rPr lang="el-GR" sz="2400" i="1" dirty="0">
                <a:latin typeface="Arial" pitchFamily="34" charset="0"/>
                <a:cs typeface="Arial" pitchFamily="34" charset="0"/>
              </a:rPr>
              <a:t>α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v pravoúhlém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trojúhelníku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- Sinová věta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-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Cosinová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věta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Vzorové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příklady  </a:t>
            </a:r>
          </a:p>
          <a:p>
            <a:pPr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Otázky k opakování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Historie – první poznatky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500" y="1428750"/>
            <a:ext cx="8229600" cy="50720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První poznatky z trigonometrie lze prokázat již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u Egypťanů.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Podobné znalosti měli také Babyloňané a Chaldejci, od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kterých převzali Řekové dnešní dělení plného úhlu na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360° a stupně na 60 minut.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Pojem trigonometrie vznikl z řeckých slov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gónia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= úhel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metró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= měřím. 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Od 5. st. začali trigonometrii budovat Indové, od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kterých pochází dnešní název pro sinus, a po nich vědci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Střední Asie a Arabové. </a:t>
            </a:r>
          </a:p>
          <a:p>
            <a:pPr>
              <a:buFont typeface="Arial" charset="0"/>
              <a:buNone/>
              <a:defRPr/>
            </a:pPr>
            <a:endParaRPr lang="cs-CZ" sz="243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Evropa se s trigonometrií seznámila díky západním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Arabům. 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 rozvoji trigonometrie významně přispěl polský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 astronom Mikuláš Koperník, stejně tak i francouzský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 matematik 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François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Viète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Dnešní podobu trigonometrie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jakožto vědu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o goniometrických funkcích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vytvořil 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Leonhard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Euler.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2" descr="Soubor:Leonhard Euler by Handmann 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814638"/>
            <a:ext cx="2808288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1835696" y="6237312"/>
            <a:ext cx="34655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 </a:t>
            </a:r>
            <a:r>
              <a:rPr lang="cs-CZ" sz="1200" i="1" dirty="0" err="1"/>
              <a:t>Leonhard</a:t>
            </a:r>
            <a:r>
              <a:rPr lang="cs-CZ" sz="1200" i="1" dirty="0"/>
              <a:t> Euler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Čím se trigonometrie zabývá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075613" cy="50403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 to oblast goniometrie zabývající se užitím goniometrických funkcí při řešení úloh o trojúhelnících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.</a:t>
            </a:r>
            <a:endParaRPr lang="cs-CZ" b="1" dirty="0" smtClean="0"/>
          </a:p>
          <a:p>
            <a:pPr marL="0" indent="0">
              <a:buFont typeface="Arial" charset="0"/>
              <a:buNone/>
              <a:defRPr/>
            </a:pPr>
            <a:endParaRPr lang="cs-CZ" sz="2400" b="1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Pravoúhlý trojúhelník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Definice hodnot goniometrických funkcí ostrého úhlu o velikosti </a:t>
            </a:r>
            <a:r>
              <a:rPr lang="el-GR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cs-C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v pravoúhlém trojúhelníku:</a:t>
            </a: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sinus </a:t>
            </a:r>
            <a:r>
              <a:rPr lang="el-GR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poměr protilehlé odvěsny k přeponě </a:t>
            </a: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cosinus </a:t>
            </a:r>
            <a:r>
              <a:rPr lang="el-GR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poměr přilehlé odvěsny k přeponě </a:t>
            </a: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tangens </a:t>
            </a:r>
            <a:r>
              <a:rPr lang="el-GR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poměr protilehlé odvěsny k přilehlé odvěsně</a:t>
            </a: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cotangens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l-GR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poměr přilehlé odvěsny k protilehlé odvěsně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Příklad</a:t>
            </a:r>
            <a:endParaRPr lang="cs-CZ" sz="3200" b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251520" y="1196752"/>
                <a:ext cx="8784976" cy="6332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None/>
                </a:pPr>
                <a:r>
                  <a:rPr lang="cs-CZ" sz="2800" dirty="0" smtClean="0"/>
                  <a:t>V pravoúhlém trojúhelníku </a:t>
                </a:r>
                <a:r>
                  <a:rPr lang="cs-CZ" sz="2800" i="1" dirty="0" smtClean="0"/>
                  <a:t>ABC</a:t>
                </a:r>
                <a:r>
                  <a:rPr lang="cs-CZ" sz="2800" dirty="0" smtClean="0"/>
                  <a:t> jsou dány </a:t>
                </a:r>
                <a:r>
                  <a:rPr lang="cs-CZ" sz="2800" dirty="0" smtClean="0"/>
                  <a:t>délky přepony </a:t>
                </a:r>
                <a:r>
                  <a:rPr lang="cs-CZ" sz="2800" i="1" dirty="0" smtClean="0"/>
                  <a:t>c</a:t>
                </a:r>
                <a:r>
                  <a:rPr lang="cs-CZ" sz="2800" dirty="0" smtClean="0"/>
                  <a:t> = 14 cm a odvěsny a = 6 cm. Určete délku odvěsny </a:t>
                </a:r>
                <a:r>
                  <a:rPr lang="cs-CZ" sz="2800" i="1" dirty="0" smtClean="0"/>
                  <a:t>b</a:t>
                </a:r>
                <a:r>
                  <a:rPr lang="cs-CZ" sz="2800" dirty="0" smtClean="0"/>
                  <a:t> a velikosti vnitřních úhlů </a:t>
                </a:r>
                <a:r>
                  <a:rPr lang="el-GR" sz="2800" i="1" dirty="0" smtClean="0">
                    <a:latin typeface="Arial"/>
                    <a:cs typeface="Arial"/>
                  </a:rPr>
                  <a:t>α</a:t>
                </a:r>
                <a:r>
                  <a:rPr lang="cs-CZ" sz="2800" dirty="0" smtClean="0">
                    <a:latin typeface="Arial"/>
                    <a:cs typeface="Arial"/>
                  </a:rPr>
                  <a:t>, </a:t>
                </a:r>
                <a:r>
                  <a:rPr lang="el-GR" sz="2800" i="1" dirty="0" smtClean="0">
                    <a:latin typeface="Arial"/>
                    <a:cs typeface="Arial"/>
                  </a:rPr>
                  <a:t>β</a:t>
                </a:r>
                <a:r>
                  <a:rPr lang="cs-CZ" sz="2800" i="1" dirty="0" smtClean="0">
                    <a:latin typeface="Arial"/>
                    <a:cs typeface="Arial"/>
                  </a:rPr>
                  <a:t>.</a:t>
                </a:r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  <a:buNone/>
                </a:pPr>
                <a:r>
                  <a:rPr lang="cs-CZ" sz="2400" b="1" dirty="0" smtClean="0">
                    <a:latin typeface="Arial"/>
                    <a:cs typeface="Arial"/>
                  </a:rPr>
                  <a:t>Řešení:</a:t>
                </a:r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latin typeface="Cambria Math"/>
                        </a:rPr>
                        <m:t>𝑏</m:t>
                      </m:r>
                      <m:r>
                        <a:rPr lang="cs-CZ" sz="28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8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800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i="1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sz="28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8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i="1">
                                  <a:latin typeface="Cambria Math"/>
                                </a:rPr>
                                <m:t>14</m:t>
                              </m:r>
                            </m:e>
                            <m:sup>
                              <m:r>
                                <a:rPr lang="cs-CZ" sz="28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800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i="1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sz="28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8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>
                              <a:latin typeface="Cambria Math"/>
                            </a:rPr>
                            <m:t>160</m:t>
                          </m:r>
                        </m:e>
                      </m:rad>
                      <m:r>
                        <a:rPr lang="cs-CZ" sz="2800" i="1">
                          <a:latin typeface="Cambria Math"/>
                        </a:rPr>
                        <m:t>=4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>
                              <a:latin typeface="Cambria Math"/>
                            </a:rPr>
                            <m:t>10</m:t>
                          </m:r>
                        </m:e>
                      </m:rad>
                      <m:acc>
                        <m:accPr>
                          <m:chr m:val="̇"/>
                          <m:ctrlPr>
                            <a:rPr lang="cs-CZ" sz="280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800" i="1">
                              <a:latin typeface="Cambria Math"/>
                            </a:rPr>
                            <m:t>=</m:t>
                          </m:r>
                        </m:e>
                      </m:acc>
                      <m:r>
                        <a:rPr lang="cs-CZ" sz="2800" i="1">
                          <a:latin typeface="Cambria Math"/>
                        </a:rPr>
                        <m:t>12,65</m:t>
                      </m:r>
                      <m:r>
                        <a:rPr lang="cs-CZ" sz="2800" b="0" i="1" smtClean="0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cm</m:t>
                      </m:r>
                    </m:oMath>
                  </m:oMathPara>
                </a14:m>
                <a:endParaRPr lang="cs-CZ" sz="2800" dirty="0" smtClean="0"/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𝛼</m:t>
                          </m:r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8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num>
                            <m:den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𝑐</m:t>
                              </m:r>
                            </m:den>
                          </m:f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8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num>
                            <m:den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14</m:t>
                              </m:r>
                            </m:den>
                          </m:f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8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den>
                          </m:f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  ⟹</m:t>
                          </m:r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𝛼</m:t>
                          </m:r>
                          <m:acc>
                            <m:accPr>
                              <m:chr m:val="̇"/>
                              <m:ctrlPr>
                                <a:rPr lang="cs-CZ" sz="2800" i="1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=</m:t>
                              </m:r>
                            </m:e>
                          </m:acc>
                          <m:r>
                            <a:rPr lang="cs-CZ" sz="2800" i="1">
                              <a:latin typeface="Cambria Math"/>
                            </a:rPr>
                            <m:t>25</m:t>
                          </m:r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°22</m:t>
                          </m:r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´</m:t>
                          </m:r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37´´</m:t>
                          </m:r>
                        </m:e>
                      </m:func>
                    </m:oMath>
                  </m:oMathPara>
                </a14:m>
                <a:endParaRPr lang="cs-CZ" sz="2800" dirty="0" smtClean="0"/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=90°−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𝛼</m:t>
                      </m:r>
                      <m:acc>
                        <m:accPr>
                          <m:chr m:val="̇"/>
                          <m:ctrlPr>
                            <a:rPr lang="cs-CZ" sz="2800" i="1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=</m:t>
                          </m:r>
                        </m:e>
                      </m:acc>
                      <m:r>
                        <a:rPr lang="cs-CZ" sz="2800" i="1">
                          <a:latin typeface="Cambria Math"/>
                        </a:rPr>
                        <m:t>64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37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´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23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´´</m:t>
                      </m:r>
                    </m:oMath>
                  </m:oMathPara>
                </a14:m>
                <a:endParaRPr lang="cs-CZ" sz="2800" dirty="0"/>
              </a:p>
              <a:p>
                <a:pPr>
                  <a:spcBef>
                    <a:spcPts val="1200"/>
                  </a:spcBef>
                </a:pPr>
                <a:endParaRPr lang="cs-CZ" sz="2400" dirty="0"/>
              </a:p>
              <a:p>
                <a:pPr>
                  <a:spcBef>
                    <a:spcPts val="1200"/>
                  </a:spcBef>
                  <a:buNone/>
                </a:pPr>
                <a:endParaRPr lang="cs-CZ" sz="2400" b="1" dirty="0">
                  <a:latin typeface="Arial"/>
                  <a:cs typeface="Arial"/>
                </a:endParaRPr>
              </a:p>
              <a:p>
                <a:pPr>
                  <a:buNone/>
                </a:pPr>
                <a:endParaRPr lang="cs-CZ" sz="2800" i="1" dirty="0" smtClean="0">
                  <a:latin typeface="Arial"/>
                  <a:cs typeface="Arial"/>
                </a:endParaRPr>
              </a:p>
              <a:p>
                <a:pPr>
                  <a:spcBef>
                    <a:spcPts val="0"/>
                  </a:spcBef>
                  <a:buNone/>
                </a:pPr>
                <a:endParaRPr lang="cs-CZ" i="1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96752"/>
                <a:ext cx="8784976" cy="6332887"/>
              </a:xfrm>
              <a:prstGeom prst="rect">
                <a:avLst/>
              </a:prstGeom>
              <a:blipFill rotWithShape="1">
                <a:blip r:embed="rId3"/>
                <a:stretch>
                  <a:fillRect l="-1388" t="-9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Další věty užívané v trigonometrii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968875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Obecný trojúhelník</a:t>
            </a:r>
          </a:p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Při řešení úloh o obecném trojúhelníku se využívají </a:t>
            </a: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trigonometrické věty</a:t>
            </a:r>
          </a:p>
          <a:p>
            <a:pPr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věta sinová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věta </a:t>
            </a:r>
            <a:r>
              <a:rPr lang="cs-CZ" sz="2800" b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cosinová</a:t>
            </a:r>
            <a:endParaRPr lang="cs-CZ" sz="28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věta tangentová</a:t>
            </a:r>
          </a:p>
          <a:p>
            <a:pPr>
              <a:defRPr/>
            </a:pP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věta o polovičních úhlech trojúhelníku</a:t>
            </a:r>
          </a:p>
          <a:p>
            <a:pPr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12776"/>
                <a:ext cx="8424936" cy="4525963"/>
              </a:xfrm>
            </p:spPr>
            <p:txBody>
              <a:bodyPr/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cs-CZ" sz="2800" dirty="0" smtClean="0"/>
                  <a:t>Pro každý trojúhelník </a:t>
                </a:r>
                <a:r>
                  <a:rPr lang="cs-CZ" sz="2800" dirty="0"/>
                  <a:t>ABC, jehož strany mají délky a, b, c a vnitřní úhly o velikosti </a:t>
                </a:r>
                <a:r>
                  <a:rPr lang="el-GR" sz="2800" i="1" dirty="0">
                    <a:latin typeface="Cambria Math" pitchFamily="18" charset="0"/>
                    <a:ea typeface="Cambria Math" pitchFamily="18" charset="0"/>
                  </a:rPr>
                  <a:t>α</a:t>
                </a:r>
                <a:r>
                  <a:rPr lang="cs-CZ" sz="2800" dirty="0"/>
                  <a:t>, </a:t>
                </a:r>
                <a:r>
                  <a:rPr lang="el-GR" sz="2800" i="1" dirty="0">
                    <a:latin typeface="Cambria Math" pitchFamily="18" charset="0"/>
                    <a:ea typeface="Cambria Math" pitchFamily="18" charset="0"/>
                  </a:rPr>
                  <a:t>β</a:t>
                </a:r>
                <a:r>
                  <a:rPr lang="cs-CZ" sz="2800" dirty="0"/>
                  <a:t>, </a:t>
                </a:r>
                <a:r>
                  <a:rPr lang="el-GR" sz="2800" i="1" dirty="0">
                    <a:latin typeface="Cambria Math" pitchFamily="18" charset="0"/>
                    <a:ea typeface="Cambria Math" pitchFamily="18" charset="0"/>
                  </a:rPr>
                  <a:t>γ</a:t>
                </a:r>
                <a:r>
                  <a:rPr lang="cs-CZ" sz="2800" dirty="0"/>
                  <a:t>, platí</a:t>
                </a:r>
                <a:r>
                  <a:rPr lang="cs-CZ" sz="2800" dirty="0" smtClean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/>
                            </a:rPr>
                            <m:t>𝑎</m:t>
                          </m:r>
                        </m:num>
                        <m:den>
                          <m:func>
                            <m:func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8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𝛼</m:t>
                              </m:r>
                            </m:e>
                          </m:func>
                        </m:den>
                      </m:f>
                      <m:r>
                        <a:rPr lang="cs-CZ" sz="28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/>
                            </a:rPr>
                            <m:t>𝑏</m:t>
                          </m:r>
                        </m:num>
                        <m:den>
                          <m:func>
                            <m:func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8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𝛽</m:t>
                              </m:r>
                            </m:e>
                          </m:func>
                        </m:den>
                      </m:f>
                      <m:r>
                        <a:rPr lang="cs-CZ" sz="28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func>
                            <m:funcPr>
                              <m:ctrlPr>
                                <a:rPr lang="cs-CZ" sz="28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8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800" i="1">
                                  <a:latin typeface="Cambria Math"/>
                                  <a:ea typeface="Cambria Math"/>
                                </a:rPr>
                                <m:t>𝛾</m:t>
                              </m:r>
                            </m:e>
                          </m:func>
                        </m:den>
                      </m:f>
                      <m:r>
                        <a:rPr lang="cs-CZ" sz="2800" i="1">
                          <a:latin typeface="Cambria Math"/>
                          <a:ea typeface="Cambria Math"/>
                        </a:rPr>
                        <m:t>=2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𝑟</m:t>
                      </m:r>
                    </m:oMath>
                  </m:oMathPara>
                </a14:m>
                <a:endParaRPr lang="cs-CZ" sz="2800" dirty="0" smtClean="0"/>
              </a:p>
              <a:p>
                <a:pPr marL="0" indent="0">
                  <a:spcBef>
                    <a:spcPts val="1800"/>
                  </a:spcBef>
                  <a:spcAft>
                    <a:spcPts val="600"/>
                  </a:spcAft>
                  <a:buNone/>
                </a:pPr>
                <a:r>
                  <a:rPr lang="cs-CZ" sz="2800" dirty="0"/>
                  <a:t>kde </a:t>
                </a:r>
                <a:r>
                  <a:rPr lang="cs-CZ" sz="2800" i="1" dirty="0"/>
                  <a:t>r</a:t>
                </a:r>
                <a:r>
                  <a:rPr lang="cs-CZ" sz="2800" dirty="0"/>
                  <a:t> je poloměr kružnice opsané</a:t>
                </a:r>
                <a:r>
                  <a:rPr lang="cs-CZ" sz="2800" dirty="0" smtClean="0"/>
                  <a:t>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i="1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sz="2800" i="1">
                            <a:latin typeface="Cambria Math"/>
                          </a:rPr>
                          <m:t>𝑏</m:t>
                        </m:r>
                      </m:den>
                    </m:f>
                    <m:r>
                      <a:rPr lang="cs-CZ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𝛼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𝛽</m:t>
                            </m:r>
                          </m:e>
                        </m:func>
                      </m:den>
                    </m:f>
                    <m:r>
                      <a:rPr lang="cs-CZ" sz="2800" b="0" i="1" smtClean="0">
                        <a:latin typeface="Cambria Math"/>
                        <a:ea typeface="Cambria Math"/>
                      </a:rPr>
                      <m:t>        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</m:den>
                    </m:f>
                    <m:r>
                      <a:rPr lang="cs-CZ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800" i="1" smtClean="0">
                                <a:latin typeface="Cambria Math"/>
                                <a:ea typeface="Cambria Math"/>
                              </a:rPr>
                              <m:t>𝛽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800" i="1" smtClean="0">
                                <a:latin typeface="Cambria Math"/>
                                <a:ea typeface="Cambria Math"/>
                              </a:rPr>
                              <m:t>𝛾</m:t>
                            </m:r>
                          </m:e>
                        </m:func>
                      </m:den>
                    </m:f>
                  </m:oMath>
                </a14:m>
                <a:r>
                  <a:rPr lang="cs-CZ" sz="2800" dirty="0"/>
                  <a:t> </a:t>
                </a:r>
                <a:r>
                  <a:rPr lang="cs-CZ" sz="2800" dirty="0" smtClean="0"/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cs-CZ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800" i="1" smtClean="0">
                                <a:latin typeface="Cambria Math"/>
                                <a:ea typeface="Cambria Math"/>
                              </a:rPr>
                              <m:t>𝛾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800" i="1" smtClean="0">
                                <a:latin typeface="Cambria Math"/>
                                <a:ea typeface="Cambria Math"/>
                              </a:rPr>
                              <m:t>𝛼</m:t>
                            </m:r>
                          </m:e>
                        </m:func>
                      </m:den>
                    </m:f>
                  </m:oMath>
                </a14:m>
                <a:endParaRPr lang="cs-CZ" sz="2800" dirty="0"/>
              </a:p>
              <a:p>
                <a:pPr marL="0" indent="0">
                  <a:buNone/>
                </a:pPr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12776"/>
                <a:ext cx="8424936" cy="4525963"/>
              </a:xfrm>
              <a:blipFill rotWithShape="1">
                <a:blip r:embed="rId2"/>
                <a:stretch>
                  <a:fillRect l="-1520" t="-1213" r="-5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Sinová věta</a:t>
            </a:r>
          </a:p>
        </p:txBody>
      </p:sp>
    </p:spTree>
    <p:extLst>
      <p:ext uri="{BB962C8B-B14F-4D97-AF65-F5344CB8AC3E}">
        <p14:creationId xmlns:p14="http://schemas.microsoft.com/office/powerpoint/2010/main" val="2902634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Cosinová věta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55650" y="5949950"/>
            <a:ext cx="733425" cy="465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defRPr/>
            </a:pPr>
            <a:r>
              <a:rPr lang="cs-CZ" sz="2428" dirty="0"/>
              <a:t>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/>
                  <a:t>Pro každý </a:t>
                </a:r>
                <a:r>
                  <a:rPr lang="cs-CZ" dirty="0" smtClean="0"/>
                  <a:t>trojúhelník </a:t>
                </a:r>
                <a:r>
                  <a:rPr lang="cs-CZ" dirty="0"/>
                  <a:t>ABC, jehož stany mají délky a, b, c a vnitřní úhly o velikosti </a:t>
                </a:r>
                <a:r>
                  <a:rPr lang="el-GR" i="1" dirty="0">
                    <a:latin typeface="Cambria Math" pitchFamily="18" charset="0"/>
                    <a:ea typeface="Cambria Math" pitchFamily="18" charset="0"/>
                  </a:rPr>
                  <a:t>α</a:t>
                </a:r>
                <a:r>
                  <a:rPr lang="cs-CZ" i="1" dirty="0"/>
                  <a:t>, </a:t>
                </a:r>
                <a:r>
                  <a:rPr lang="el-GR" i="1" dirty="0">
                    <a:latin typeface="Cambria Math" pitchFamily="18" charset="0"/>
                    <a:ea typeface="Cambria Math" pitchFamily="18" charset="0"/>
                  </a:rPr>
                  <a:t>β</a:t>
                </a:r>
                <a:r>
                  <a:rPr lang="cs-CZ" i="1" dirty="0"/>
                  <a:t>, </a:t>
                </a:r>
                <a:r>
                  <a:rPr lang="el-GR" i="1" dirty="0">
                    <a:latin typeface="Cambria Math" pitchFamily="18" charset="0"/>
                    <a:ea typeface="Cambria Math" pitchFamily="18" charset="0"/>
                  </a:rPr>
                  <a:t>γ</a:t>
                </a:r>
                <a:r>
                  <a:rPr lang="cs-CZ" i="1" dirty="0"/>
                  <a:t>, </a:t>
                </a:r>
                <a:r>
                  <a:rPr lang="cs-CZ" dirty="0"/>
                  <a:t>platí</a:t>
                </a:r>
                <a:r>
                  <a:rPr lang="cs-CZ" dirty="0" smtClean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−2</m:t>
                      </m:r>
                      <m:r>
                        <a:rPr lang="cs-CZ" i="1">
                          <a:latin typeface="Cambria Math"/>
                        </a:rPr>
                        <m:t>𝑏𝑐</m:t>
                      </m:r>
                      <m:func>
                        <m:funcPr>
                          <m:ctrlPr>
                            <a:rPr lang="cs-CZ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−2</m:t>
                      </m:r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>
                          <a:latin typeface="Cambria Math"/>
                        </a:rPr>
                        <m:t>𝑐</m:t>
                      </m:r>
                      <m:func>
                        <m:funcPr>
                          <m:ctrlPr>
                            <a:rPr lang="cs-CZ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</m:func>
                    </m:oMath>
                  </m:oMathPara>
                </a14:m>
                <a:endParaRPr lang="cs-CZ" dirty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−2</m:t>
                      </m:r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>
                          <a:latin typeface="Cambria Math"/>
                        </a:rPr>
                        <m:t>𝑏</m:t>
                      </m:r>
                      <m:func>
                        <m:funcPr>
                          <m:ctrlPr>
                            <a:rPr lang="cs-CZ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𝛾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Užití vět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b="1" dirty="0" err="1" smtClean="0">
                <a:latin typeface="Arial" charset="0"/>
                <a:cs typeface="Arial" charset="0"/>
              </a:rPr>
              <a:t>Sinovu</a:t>
            </a:r>
            <a:r>
              <a:rPr lang="cs-CZ" sz="2800" b="1" dirty="0" smtClean="0">
                <a:latin typeface="Arial" charset="0"/>
                <a:cs typeface="Arial" charset="0"/>
              </a:rPr>
              <a:t> větu použijeme když: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- jsou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známé 2 úhly a 1 strana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- </a:t>
            </a:r>
            <a:r>
              <a:rPr lang="cs-CZ" sz="2800" dirty="0" smtClean="0">
                <a:latin typeface="Arial" charset="0"/>
                <a:cs typeface="Arial" charset="0"/>
              </a:rPr>
              <a:t>jsou známy 2 strany a 1 úhel proti jedné z nich</a:t>
            </a:r>
          </a:p>
          <a:p>
            <a:pPr marL="342900" lvl="1" indent="-342900">
              <a:buFont typeface="Arial" charset="0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cs-CZ" sz="2800" b="1" dirty="0" err="1" smtClean="0">
                <a:latin typeface="Arial" charset="0"/>
                <a:cs typeface="Arial" charset="0"/>
              </a:rPr>
              <a:t>Cosinovu</a:t>
            </a:r>
            <a:r>
              <a:rPr lang="cs-CZ" sz="2800" b="1" dirty="0" smtClean="0">
                <a:latin typeface="Arial" charset="0"/>
                <a:cs typeface="Arial" charset="0"/>
              </a:rPr>
              <a:t> větu použijeme když: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- </a:t>
            </a:r>
            <a:r>
              <a:rPr lang="cs-CZ" sz="2800" dirty="0" smtClean="0">
                <a:latin typeface="Arial" charset="0"/>
                <a:cs typeface="Arial" charset="0"/>
              </a:rPr>
              <a:t>jsou známy dvě strany a úhel jimi sevřený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- </a:t>
            </a:r>
            <a:r>
              <a:rPr lang="cs-CZ" sz="2800" dirty="0" smtClean="0">
                <a:latin typeface="Arial" charset="0"/>
                <a:cs typeface="Arial" charset="0"/>
              </a:rPr>
              <a:t>jsou známy tři strany a žádný vnitřní úhel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Příklad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2800" dirty="0" smtClean="0"/>
                  <a:t>Vypočítejte velikost nejmenšího úhlu v trojúhelníku </a:t>
                </a:r>
                <a:r>
                  <a:rPr lang="cs-CZ" sz="2800" i="1" dirty="0"/>
                  <a:t>ABC, </a:t>
                </a:r>
                <a:r>
                  <a:rPr lang="cs-CZ" sz="2800" dirty="0"/>
                  <a:t>znáte-li délky stran: a = 7 cm, b = 8 cm, c = 9 cm</a:t>
                </a:r>
                <a:r>
                  <a:rPr lang="cs-CZ" sz="2800" dirty="0" smtClean="0"/>
                  <a:t>.</a:t>
                </a:r>
              </a:p>
              <a:p>
                <a:pPr marL="0" indent="0">
                  <a:spcBef>
                    <a:spcPts val="1200"/>
                  </a:spcBef>
                  <a:buNone/>
                </a:pPr>
                <a:r>
                  <a:rPr lang="cs-CZ" sz="2800" b="1" dirty="0">
                    <a:latin typeface="Arial"/>
                    <a:cs typeface="Arial"/>
                  </a:rPr>
                  <a:t>Řešení: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cs-CZ" sz="2800" dirty="0" smtClean="0"/>
                  <a:t>počítáme </a:t>
                </a:r>
                <a:r>
                  <a:rPr lang="cs-CZ" sz="2800" dirty="0"/>
                  <a:t>úhel </a:t>
                </a:r>
                <a:r>
                  <a:rPr lang="el-GR" sz="2800" i="1" dirty="0" smtClean="0"/>
                  <a:t>α</a:t>
                </a:r>
                <a:endParaRPr lang="cs-CZ" sz="2800" i="1" dirty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8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8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i="1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sz="28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i="1">
                          <a:latin typeface="Cambria Math"/>
                        </a:rPr>
                        <m:t>−</m:t>
                      </m:r>
                      <m:r>
                        <a:rPr lang="cs-CZ" sz="2800" i="1">
                          <a:latin typeface="Cambria Math"/>
                        </a:rPr>
                        <m:t>2</m:t>
                      </m:r>
                      <m:r>
                        <a:rPr lang="cs-CZ" sz="2800" i="1">
                          <a:latin typeface="Cambria Math"/>
                        </a:rPr>
                        <m:t>𝑏𝑐</m:t>
                      </m:r>
                      <m:func>
                        <m:funcPr>
                          <m:ctrlPr>
                            <a:rPr lang="cs-CZ" sz="28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sz="2800" i="1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        </m:t>
                      </m:r>
                      <m:r>
                        <a:rPr lang="cs-CZ" sz="2800" i="1">
                          <a:latin typeface="Cambria Math"/>
                        </a:rPr>
                        <m:t>49</m:t>
                      </m:r>
                      <m:r>
                        <a:rPr lang="cs-CZ" sz="2800" i="1">
                          <a:latin typeface="Cambria Math"/>
                        </a:rPr>
                        <m:t>=</m:t>
                      </m:r>
                      <m:r>
                        <a:rPr lang="cs-CZ" sz="2800" i="1">
                          <a:latin typeface="Cambria Math"/>
                        </a:rPr>
                        <m:t>64</m:t>
                      </m:r>
                      <m:r>
                        <a:rPr lang="cs-CZ" sz="2800" i="1">
                          <a:latin typeface="Cambria Math"/>
                        </a:rPr>
                        <m:t>+</m:t>
                      </m:r>
                      <m:r>
                        <a:rPr lang="cs-CZ" sz="2800" i="1">
                          <a:latin typeface="Cambria Math"/>
                        </a:rPr>
                        <m:t>81</m:t>
                      </m:r>
                      <m:r>
                        <a:rPr lang="cs-CZ" sz="2800" i="1">
                          <a:latin typeface="Cambria Math"/>
                        </a:rPr>
                        <m:t>−</m:t>
                      </m:r>
                      <m:r>
                        <a:rPr lang="cs-CZ" sz="2800" i="1">
                          <a:latin typeface="Cambria Math"/>
                        </a:rPr>
                        <m:t>2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800" i="1">
                          <a:latin typeface="Cambria Math"/>
                        </a:rPr>
                        <m:t>8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800" i="1">
                          <a:latin typeface="Cambria Math"/>
                        </a:rPr>
                        <m:t>9</m:t>
                      </m:r>
                      <m:func>
                        <m:funcPr>
                          <m:ctrlPr>
                            <a:rPr lang="cs-CZ" sz="28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sz="2800" i="1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                        </m:t>
                      </m:r>
                      <m:r>
                        <a:rPr lang="cs-CZ" sz="2800" i="1">
                          <a:latin typeface="Cambria Math"/>
                        </a:rPr>
                        <m:t>−</m:t>
                      </m:r>
                      <m:r>
                        <a:rPr lang="cs-CZ" sz="2800" i="1">
                          <a:latin typeface="Cambria Math"/>
                        </a:rPr>
                        <m:t>96</m:t>
                      </m:r>
                      <m:r>
                        <a:rPr lang="cs-CZ" sz="2800" i="1">
                          <a:latin typeface="Cambria Math"/>
                        </a:rPr>
                        <m:t>=−</m:t>
                      </m:r>
                      <m:r>
                        <a:rPr lang="cs-CZ" sz="2800" i="1">
                          <a:latin typeface="Cambria Math"/>
                        </a:rPr>
                        <m:t>144</m:t>
                      </m:r>
                      <m:func>
                        <m:funcPr>
                          <m:ctrlPr>
                            <a:rPr lang="cs-CZ" sz="28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sz="2800" i="1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cs-CZ" sz="2800" dirty="0" smtClean="0">
                    <a:ea typeface="Cambria Math"/>
                  </a:rPr>
                  <a:t>                           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48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°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11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´</m:t>
                    </m:r>
                  </m:oMath>
                </a14:m>
                <a:endParaRPr lang="cs-CZ" sz="2800" dirty="0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cs-CZ" sz="2800" i="1" dirty="0"/>
              </a:p>
              <a:p>
                <a:pPr marL="0" indent="0">
                  <a:buNone/>
                </a:pPr>
                <a:endParaRPr lang="cs-CZ" sz="2800" i="1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481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002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Příklad</a:t>
            </a:r>
            <a:b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</a:br>
            <a:endParaRPr lang="cs-CZ" sz="3200" b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</p:txBody>
      </p:sp>
      <p:sp>
        <p:nvSpPr>
          <p:cNvPr id="13316" name="TextovéPole 6"/>
          <p:cNvSpPr txBox="1">
            <a:spLocks noChangeArrowheads="1"/>
          </p:cNvSpPr>
          <p:nvPr/>
        </p:nvSpPr>
        <p:spPr bwMode="auto">
          <a:xfrm>
            <a:off x="6853238" y="3073400"/>
            <a:ext cx="396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i="1">
                <a:latin typeface="Franklin Gothic Book" pitchFamily="34" charset="0"/>
              </a:rPr>
              <a:t>C</a:t>
            </a:r>
          </a:p>
        </p:txBody>
      </p:sp>
      <p:grpSp>
        <p:nvGrpSpPr>
          <p:cNvPr id="13317" name="Skupina 10"/>
          <p:cNvGrpSpPr>
            <a:grpSpLocks/>
          </p:cNvGrpSpPr>
          <p:nvPr/>
        </p:nvGrpSpPr>
        <p:grpSpPr bwMode="auto">
          <a:xfrm>
            <a:off x="5197475" y="3440113"/>
            <a:ext cx="3556000" cy="2205037"/>
            <a:chOff x="4949123" y="2675153"/>
            <a:chExt cx="3556760" cy="2205097"/>
          </a:xfrm>
        </p:grpSpPr>
        <p:sp>
          <p:nvSpPr>
            <p:cNvPr id="3" name="Výseč 2"/>
            <p:cNvSpPr/>
            <p:nvPr/>
          </p:nvSpPr>
          <p:spPr>
            <a:xfrm rot="10800000">
              <a:off x="6975206" y="3349858"/>
              <a:ext cx="1530677" cy="1530392"/>
            </a:xfrm>
            <a:prstGeom prst="pie">
              <a:avLst>
                <a:gd name="adj1" fmla="val 0"/>
                <a:gd name="adj2" fmla="val 3169283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" name="Výseč 1"/>
            <p:cNvSpPr/>
            <p:nvPr/>
          </p:nvSpPr>
          <p:spPr>
            <a:xfrm rot="10800000">
              <a:off x="4949123" y="3413360"/>
              <a:ext cx="1405238" cy="1403388"/>
            </a:xfrm>
            <a:prstGeom prst="pie">
              <a:avLst>
                <a:gd name="adj1" fmla="val 7535139"/>
                <a:gd name="adj2" fmla="val 10816353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4" name="Rovnoramenný trojúhelník 3"/>
            <p:cNvSpPr/>
            <p:nvPr/>
          </p:nvSpPr>
          <p:spPr>
            <a:xfrm>
              <a:off x="5650948" y="2675153"/>
              <a:ext cx="2089596" cy="1439901"/>
            </a:xfrm>
            <a:prstGeom prst="triangle">
              <a:avLst/>
            </a:prstGeom>
            <a:noFill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3321" name="TextovéPole 4"/>
            <p:cNvSpPr txBox="1">
              <a:spLocks noChangeArrowheads="1"/>
            </p:cNvSpPr>
            <p:nvPr/>
          </p:nvSpPr>
          <p:spPr bwMode="auto">
            <a:xfrm>
              <a:off x="5364160" y="4128942"/>
              <a:ext cx="2873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sz="2400" i="1">
                  <a:latin typeface="Franklin Gothic Book" pitchFamily="34" charset="0"/>
                </a:rPr>
                <a:t>A</a:t>
              </a:r>
            </a:p>
          </p:txBody>
        </p:sp>
        <p:sp>
          <p:nvSpPr>
            <p:cNvPr id="13322" name="TextovéPole 5"/>
            <p:cNvSpPr txBox="1">
              <a:spLocks noChangeArrowheads="1"/>
            </p:cNvSpPr>
            <p:nvPr/>
          </p:nvSpPr>
          <p:spPr bwMode="auto">
            <a:xfrm>
              <a:off x="7758484" y="4068015"/>
              <a:ext cx="4318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sz="2400" i="1">
                  <a:latin typeface="Franklin Gothic Book" pitchFamily="34" charset="0"/>
                </a:rPr>
                <a:t>B</a:t>
              </a:r>
            </a:p>
          </p:txBody>
        </p:sp>
        <p:sp>
          <p:nvSpPr>
            <p:cNvPr id="13323" name="TextovéPole 8"/>
            <p:cNvSpPr txBox="1">
              <a:spLocks noChangeArrowheads="1"/>
            </p:cNvSpPr>
            <p:nvPr/>
          </p:nvSpPr>
          <p:spPr bwMode="auto">
            <a:xfrm>
              <a:off x="5912251" y="3699715"/>
              <a:ext cx="1444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l-GR" sz="2400" i="1">
                  <a:solidFill>
                    <a:srgbClr val="FF0000"/>
                  </a:solidFill>
                  <a:latin typeface="Franklin Gothic Book" pitchFamily="34" charset="0"/>
                </a:rPr>
                <a:t>α</a:t>
              </a:r>
              <a:endParaRPr lang="cs-CZ" sz="2400" i="1">
                <a:solidFill>
                  <a:srgbClr val="FF0000"/>
                </a:solidFill>
                <a:latin typeface="Franklin Gothic Book" pitchFamily="34" charset="0"/>
              </a:endParaRPr>
            </a:p>
          </p:txBody>
        </p:sp>
        <p:sp>
          <p:nvSpPr>
            <p:cNvPr id="13324" name="TextovéPole 9"/>
            <p:cNvSpPr txBox="1">
              <a:spLocks noChangeArrowheads="1"/>
            </p:cNvSpPr>
            <p:nvPr/>
          </p:nvSpPr>
          <p:spPr bwMode="auto">
            <a:xfrm>
              <a:off x="7163660" y="3667277"/>
              <a:ext cx="1444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l-GR" sz="2400" i="1">
                  <a:solidFill>
                    <a:srgbClr val="FF0000"/>
                  </a:solidFill>
                  <a:latin typeface="Franklin Gothic Book" pitchFamily="34" charset="0"/>
                </a:rPr>
                <a:t>β</a:t>
              </a:r>
              <a:endParaRPr lang="cs-CZ" sz="2400" i="1">
                <a:solidFill>
                  <a:srgbClr val="FF0000"/>
                </a:solidFill>
                <a:latin typeface="Franklin Gothic Book" pitchFamily="34" charset="0"/>
              </a:endParaRPr>
            </a:p>
          </p:txBody>
        </p:sp>
        <p:cxnSp>
          <p:nvCxnSpPr>
            <p:cNvPr id="8" name="Přímá spojovací čára 7"/>
            <p:cNvCxnSpPr/>
            <p:nvPr/>
          </p:nvCxnSpPr>
          <p:spPr>
            <a:xfrm flipH="1" flipV="1">
              <a:off x="6695746" y="2675153"/>
              <a:ext cx="1044798" cy="143990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Zástupný symbol pro obsah 14"/>
              <p:cNvSpPr txBox="1">
                <a:spLocks noGrp="1"/>
              </p:cNvSpPr>
              <p:nvPr>
                <p:ph idx="1"/>
              </p:nvPr>
            </p:nvSpPr>
            <p:spPr>
              <a:xfrm>
                <a:off x="395535" y="1113556"/>
                <a:ext cx="8568953" cy="73112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r>
                  <a:rPr lang="cs-CZ" sz="2800" dirty="0" smtClean="0"/>
                  <a:t>Určete délky stran a velikosti všech vnitřních úhlů trojúhelníku ABC, je-li dáno: </a:t>
                </a:r>
                <a:r>
                  <a:rPr lang="el-GR" sz="2800" i="1" dirty="0" smtClean="0"/>
                  <a:t>α</a:t>
                </a:r>
                <a:r>
                  <a:rPr lang="cs-CZ" sz="2800" dirty="0" smtClean="0"/>
                  <a:t> = 62</a:t>
                </a:r>
                <a:r>
                  <a:rPr lang="cs-CZ" sz="2800" dirty="0" smtClean="0">
                    <a:latin typeface="Arial"/>
                    <a:cs typeface="Arial"/>
                  </a:rPr>
                  <a:t>°, </a:t>
                </a:r>
                <a:r>
                  <a:rPr lang="el-GR" sz="2800" i="1" dirty="0" smtClean="0">
                    <a:latin typeface="Cambria Math" pitchFamily="18" charset="0"/>
                    <a:ea typeface="Cambria Math" pitchFamily="18" charset="0"/>
                  </a:rPr>
                  <a:t>β</a:t>
                </a:r>
                <a:r>
                  <a:rPr lang="cs-CZ" sz="2800" i="1" dirty="0" smtClean="0"/>
                  <a:t> = </a:t>
                </a:r>
                <a:r>
                  <a:rPr lang="cs-CZ" sz="2800" dirty="0" smtClean="0"/>
                  <a:t>34</a:t>
                </a:r>
                <a:r>
                  <a:rPr lang="cs-CZ" sz="2800" dirty="0" smtClean="0">
                    <a:latin typeface="Arial"/>
                    <a:cs typeface="Arial"/>
                  </a:rPr>
                  <a:t>°, </a:t>
                </a:r>
                <a:r>
                  <a:rPr lang="cs-CZ" sz="2800" i="1" dirty="0" smtClean="0">
                    <a:latin typeface="Arial"/>
                    <a:cs typeface="Arial"/>
                  </a:rPr>
                  <a:t>a</a:t>
                </a:r>
                <a:r>
                  <a:rPr lang="cs-CZ" sz="2800" dirty="0" smtClean="0">
                    <a:latin typeface="Arial"/>
                    <a:cs typeface="Arial"/>
                  </a:rPr>
                  <a:t> = 10 cm.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/>
                    <a:cs typeface="Arial"/>
                  </a:rPr>
                  <a:t>Řešení: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=180°</m:t>
                      </m:r>
                    </m:oMath>
                  </m:oMathPara>
                </a14:m>
                <a:endParaRPr lang="cs-CZ" sz="2400" dirty="0" smtClean="0">
                  <a:ea typeface="Cambria Math"/>
                </a:endParaRP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</a:rPr>
                        <m:t>62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°+34°+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=180°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=84°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𝛼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𝛽</m:t>
                              </m:r>
                            </m:e>
                          </m:func>
                        </m:den>
                      </m:f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</a:rPr>
                            <m:t>𝑏</m:t>
                          </m:r>
                        </m:den>
                      </m:f>
                      <m:r>
                        <a:rPr lang="cs-CZ" sz="2400" i="1">
                          <a:latin typeface="Cambria Math"/>
                        </a:rPr>
                        <m:t>         </m:t>
                      </m:r>
                      <m:r>
                        <a:rPr lang="cs-CZ" sz="2400" b="0" i="1" smtClean="0">
                          <a:latin typeface="Cambria Math"/>
                        </a:rPr>
                        <m:t>      </m:t>
                      </m:r>
                      <m:r>
                        <a:rPr lang="cs-CZ" sz="2400" i="1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𝛾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  <m:t>𝛼</m:t>
                              </m:r>
                            </m:e>
                          </m:func>
                        </m:den>
                      </m:f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62°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34°</m:t>
                              </m:r>
                            </m:e>
                          </m:func>
                        </m:den>
                      </m:f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</a:rPr>
                            <m:t>10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</a:rPr>
                            <m:t>𝑏</m:t>
                          </m:r>
                        </m:den>
                      </m:f>
                      <m:r>
                        <a:rPr lang="cs-CZ" sz="2400" i="1">
                          <a:latin typeface="Cambria Math"/>
                        </a:rPr>
                        <m:t>          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84°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62°</m:t>
                              </m:r>
                            </m:e>
                          </m:func>
                        </m:den>
                      </m:f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</a:rPr>
                        <m:t>𝑏</m:t>
                      </m:r>
                      <m:r>
                        <a:rPr lang="cs-CZ" sz="2400" i="1">
                          <a:latin typeface="Cambria Math"/>
                        </a:rPr>
                        <m:t>=6,3 </m:t>
                      </m:r>
                      <m:r>
                        <m:rPr>
                          <m:sty m:val="p"/>
                        </m:rPr>
                        <a:rPr lang="cs-CZ" sz="2400" i="0">
                          <a:latin typeface="Cambria Math"/>
                        </a:rPr>
                        <m:t>cm</m:t>
                      </m:r>
                      <m:r>
                        <a:rPr lang="cs-CZ" sz="2400" i="1">
                          <a:latin typeface="Cambria Math"/>
                        </a:rPr>
                        <m:t>    </m:t>
                      </m:r>
                      <m:r>
                        <a:rPr lang="cs-CZ" sz="2400" b="0" i="1" smtClean="0">
                          <a:latin typeface="Cambria Math"/>
                        </a:rPr>
                        <m:t>         </m:t>
                      </m:r>
                      <m:r>
                        <a:rPr lang="cs-CZ" sz="2400" i="1">
                          <a:latin typeface="Cambria Math"/>
                        </a:rPr>
                        <m:t> </m:t>
                      </m:r>
                      <m:r>
                        <a:rPr lang="cs-CZ" sz="2400" i="1">
                          <a:latin typeface="Cambria Math"/>
                        </a:rPr>
                        <m:t>𝑐</m:t>
                      </m:r>
                      <m:r>
                        <a:rPr lang="cs-CZ" sz="2400" i="1">
                          <a:latin typeface="Cambria Math"/>
                        </a:rPr>
                        <m:t>=11,3 </m:t>
                      </m:r>
                      <m:r>
                        <m:rPr>
                          <m:sty m:val="p"/>
                        </m:rPr>
                        <a:rPr lang="cs-CZ" sz="2400" i="0">
                          <a:latin typeface="Cambria Math"/>
                        </a:rPr>
                        <m:t>cm</m:t>
                      </m:r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800" dirty="0"/>
              </a:p>
              <a:p>
                <a:pPr marL="0" indent="0">
                  <a:buNone/>
                </a:pPr>
                <a:endParaRPr lang="cs-CZ" sz="2800" dirty="0">
                  <a:ea typeface="Cambria Math"/>
                </a:endParaRPr>
              </a:p>
              <a:p>
                <a:endParaRPr lang="cs-CZ" dirty="0"/>
              </a:p>
            </p:txBody>
          </p:sp>
        </mc:Choice>
        <mc:Fallback>
          <p:sp>
            <p:nvSpPr>
              <p:cNvPr id="15" name="Zástupný symbol pro obsah 14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5" y="1113556"/>
                <a:ext cx="8568953" cy="7311232"/>
              </a:xfrm>
              <a:prstGeom prst="rect">
                <a:avLst/>
              </a:prstGeom>
              <a:blipFill rotWithShape="1">
                <a:blip r:embed="rId3"/>
                <a:stretch>
                  <a:fillRect l="-1494" t="-7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726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Stručně popište vznik trigonometrie.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Kdo je zakladatel současné trigonometrie?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Jaké definice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hodnot goniometrických funkcí ostrého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úhlu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o velikosti </a:t>
            </a:r>
            <a:r>
              <a:rPr lang="el-GR" sz="2400" i="1" dirty="0">
                <a:latin typeface="Arial" pitchFamily="34" charset="0"/>
                <a:cs typeface="Arial" pitchFamily="34" charset="0"/>
              </a:rPr>
              <a:t>α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se používají v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pravoúhlém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trojúhelníku? Popište pomocí obrázku.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Které věty se používají pro výpočty v obecném trojúhelníku?</a:t>
            </a:r>
          </a:p>
          <a:p>
            <a:pPr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Napište větu </a:t>
            </a:r>
            <a:r>
              <a:rPr lang="cs-CZ" sz="2400" dirty="0" err="1" smtClean="0">
                <a:latin typeface="Arial" charset="0"/>
                <a:cs typeface="Arial" charset="0"/>
              </a:rPr>
              <a:t>Sinovu</a:t>
            </a:r>
            <a:r>
              <a:rPr lang="cs-CZ" sz="2400" dirty="0" smtClean="0">
                <a:latin typeface="Arial" charset="0"/>
                <a:cs typeface="Arial" charset="0"/>
              </a:rPr>
              <a:t> a </a:t>
            </a:r>
            <a:r>
              <a:rPr lang="cs-CZ" sz="2400" dirty="0" err="1" smtClean="0">
                <a:latin typeface="Arial" charset="0"/>
                <a:cs typeface="Arial" charset="0"/>
              </a:rPr>
              <a:t>Cosinovu</a:t>
            </a:r>
            <a:r>
              <a:rPr lang="cs-CZ" sz="2400" dirty="0" smtClean="0">
                <a:latin typeface="Arial" charset="0"/>
                <a:cs typeface="Arial" charset="0"/>
              </a:rPr>
              <a:t>, kdy se tyto věty používají?</a:t>
            </a:r>
          </a:p>
          <a:p>
            <a:pPr>
              <a:defRPr/>
            </a:pPr>
            <a:endParaRPr lang="cs-CZ" sz="2400" dirty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otázky </a:t>
            </a:r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najdete </a:t>
            </a:r>
            <a:r>
              <a:rPr lang="cs-CZ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v prezentaci.</a:t>
            </a:r>
            <a:endParaRPr lang="cs-CZ" sz="2400" dirty="0">
              <a:latin typeface="Arial" charset="0"/>
              <a:cs typeface="Arial" charset="0"/>
            </a:endParaRP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179388" y="2565400"/>
            <a:ext cx="8640762" cy="3960813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Zdroje, text a obrázky</a:t>
            </a:r>
          </a:p>
          <a:p>
            <a:pPr marL="266700" indent="-266700">
              <a:buFont typeface="Arial" charset="0"/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POLÁK, Josef. Přehled středoškolské matematiky. 8. vyd. Praha: Prometheus, 2005. </a:t>
            </a:r>
          </a:p>
          <a:p>
            <a:pPr marL="266700" indent="-266700">
              <a:buFont typeface="Arial" charset="0"/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ISBN 80-7196-267-8. s. 608.</a:t>
            </a:r>
          </a:p>
          <a:p>
            <a:pPr marL="0" indent="-266700">
              <a:buFont typeface="Arial" charset="0"/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PETÁKOVÁ, Jindra. Matematika: příprava k maturitě a k přijímacím zkouškám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na vysoké školy. Dotisk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1. vyd. Praha : Prometheus, 2003. ISBN 80-7196-099-3. s. 303.</a:t>
            </a:r>
          </a:p>
          <a:p>
            <a:pPr marL="0" indent="-266700">
              <a:spcBef>
                <a:spcPts val="0"/>
              </a:spcBef>
              <a:buFont typeface="Arial" charset="0"/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Trigonometrie. In: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Wikipedia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free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encyclopedia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[online]. San Francisco (CA):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Foundation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, 2013 [cit. 2013-03-18]. Dostupné z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: http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://cs.wikipedia.org/wiki/Trigonometrie</a:t>
            </a:r>
          </a:p>
          <a:p>
            <a:pPr marL="266700" indent="-266700">
              <a:buFont typeface="Arial" charset="0"/>
              <a:buNone/>
              <a:defRPr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Obr.1: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Leonhard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Euler. In: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Wikipedia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free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encyclopedia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[online]. San Francisco (CA): </a:t>
            </a:r>
          </a:p>
          <a:p>
            <a:pPr marL="266700" indent="-266700">
              <a:buFont typeface="Arial" charset="0"/>
              <a:buNone/>
              <a:defRPr/>
            </a:pPr>
            <a:r>
              <a:rPr lang="cs-CZ" sz="1400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Foundation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, 2007 [cit. 2013-03-18]. Dostupné z: </a:t>
            </a:r>
          </a:p>
          <a:p>
            <a:pPr marL="0" indent="-266700">
              <a:spcBef>
                <a:spcPts val="0"/>
              </a:spcBef>
              <a:buFont typeface="Arial" charset="0"/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http://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upload.wikimedia.org/wikipedia/commons/f/f1/Leonhard_Euler_by_Handmann_.png</a:t>
            </a:r>
          </a:p>
          <a:p>
            <a:pPr marL="0" indent="-266700">
              <a:spcBef>
                <a:spcPts val="340"/>
              </a:spcBef>
              <a:buFont typeface="Arial" charset="0"/>
              <a:buNone/>
              <a:defRPr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http://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maths.cz/clanky/uvod-do-goniometrie-trigonometrie.html</a:t>
            </a:r>
          </a:p>
          <a:p>
            <a:pPr marL="0" indent="-266700">
              <a:spcBef>
                <a:spcPts val="340"/>
              </a:spcBef>
              <a:buNone/>
              <a:defRPr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Všechny neocitované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MS Office.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Autor</a:t>
            </a:r>
            <a:r>
              <a:rPr lang="cs-CZ" sz="1400" dirty="0" smtClean="0">
                <a:latin typeface="Arial" charset="0"/>
              </a:rPr>
              <a:t>: Mgr. Lubomíra Moravcová                               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Název díla: Trigonometrie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Datum vzniku: duben 2013                                                                                      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861</Words>
  <Application>Microsoft Office PowerPoint</Application>
  <PresentationFormat>Předvádění na obrazovce (4:3)</PresentationFormat>
  <Paragraphs>150</Paragraphs>
  <Slides>14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Obchodní akademie, Střední odborná škola  a Jazyková škola s právem státní jazykové zkoušky,  Hradec Králové</vt:lpstr>
      <vt:lpstr>Obsah prezentace</vt:lpstr>
      <vt:lpstr>Historie – první poznatky</vt:lpstr>
      <vt:lpstr>Prezentace aplikace PowerPoint</vt:lpstr>
      <vt:lpstr>Čím se trigonometrie zabývá</vt:lpstr>
      <vt:lpstr>Příklad</vt:lpstr>
      <vt:lpstr>Další věty užívané v trigonometrii</vt:lpstr>
      <vt:lpstr>Sinová věta</vt:lpstr>
      <vt:lpstr>Cosinová věta</vt:lpstr>
      <vt:lpstr>Užití vět</vt:lpstr>
      <vt:lpstr>Příklad</vt:lpstr>
      <vt:lpstr>Příklad 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102</cp:revision>
  <cp:lastPrinted>2013-04-21T13:05:18Z</cp:lastPrinted>
  <dcterms:created xsi:type="dcterms:W3CDTF">2012-11-30T22:17:21Z</dcterms:created>
  <dcterms:modified xsi:type="dcterms:W3CDTF">2013-07-01T20:52:09Z</dcterms:modified>
</cp:coreProperties>
</file>