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1" r:id="rId5"/>
    <p:sldId id="262" r:id="rId6"/>
    <p:sldId id="263" r:id="rId7"/>
    <p:sldId id="264" r:id="rId8"/>
    <p:sldId id="267" r:id="rId9"/>
    <p:sldId id="266" r:id="rId10"/>
    <p:sldId id="265" r:id="rId11"/>
    <p:sldId id="268" r:id="rId12"/>
    <p:sldId id="269" r:id="rId13"/>
    <p:sldId id="270" r:id="rId14"/>
    <p:sldId id="271" r:id="rId15"/>
    <p:sldId id="26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E400F-EE2B-438B-8655-08A8FB357A47}" type="datetimeFigureOut">
              <a:rPr lang="cs-CZ" smtClean="0"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397E4-D064-4161-8374-9CFABA0FA9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6485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E400F-EE2B-438B-8655-08A8FB357A47}" type="datetimeFigureOut">
              <a:rPr lang="cs-CZ" smtClean="0"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397E4-D064-4161-8374-9CFABA0FA9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72614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E400F-EE2B-438B-8655-08A8FB357A47}" type="datetimeFigureOut">
              <a:rPr lang="cs-CZ" smtClean="0"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397E4-D064-4161-8374-9CFABA0FA9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85878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E400F-EE2B-438B-8655-08A8FB357A47}" type="datetimeFigureOut">
              <a:rPr lang="cs-CZ" smtClean="0"/>
              <a:t>12.7.2013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397E4-D064-4161-8374-9CFABA0FA9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7334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E400F-EE2B-438B-8655-08A8FB357A47}" type="datetimeFigureOut">
              <a:rPr lang="cs-CZ" smtClean="0"/>
              <a:t>12.7.2013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397E4-D064-4161-8374-9CFABA0FA9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3190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E400F-EE2B-438B-8655-08A8FB357A47}" type="datetimeFigureOut">
              <a:rPr lang="cs-CZ" smtClean="0"/>
              <a:t>12.7.2013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397E4-D064-4161-8374-9CFABA0FA9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18467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E400F-EE2B-438B-8655-08A8FB357A47}" type="datetimeFigureOut">
              <a:rPr lang="cs-CZ" smtClean="0"/>
              <a:t>12.7.2013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397E4-D064-4161-8374-9CFABA0FA9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3821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E400F-EE2B-438B-8655-08A8FB357A47}" type="datetimeFigureOut">
              <a:rPr lang="cs-CZ" smtClean="0"/>
              <a:t>12.7.2013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397E4-D064-4161-8374-9CFABA0FA9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5744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E400F-EE2B-438B-8655-08A8FB357A47}" type="datetimeFigureOut">
              <a:rPr lang="cs-CZ" smtClean="0"/>
              <a:t>12.7.2013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397E4-D064-4161-8374-9CFABA0FA9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13053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E400F-EE2B-438B-8655-08A8FB357A47}" type="datetimeFigureOut">
              <a:rPr lang="cs-CZ" smtClean="0"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397E4-D064-4161-8374-9CFABA0FA9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79813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E400F-EE2B-438B-8655-08A8FB357A47}" type="datetimeFigureOut">
              <a:rPr lang="cs-CZ" smtClean="0"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397E4-D064-4161-8374-9CFABA0FA9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5185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AE400F-EE2B-438B-8655-08A8FB357A47}" type="datetimeFigureOut">
              <a:rPr lang="cs-CZ" smtClean="0"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0397E4-D064-4161-8374-9CFABA0FA9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8741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cs.wikipedia.org/wiki/Soubor:2004_Pardubicky_kraj.PNG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Pardubice_Region_CoA_CZ.svg" TargetMode="External"/><Relationship Id="rId2" Type="http://schemas.openxmlformats.org/officeDocument/2006/relationships/hyperlink" Target="http://www.hotel-ubytovani.com/hotely-penziony-Pardubicky-kraj.htm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regiony.ic.cz/clanky/pardub/zdarske_v.jpg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www.tabor-stribrnice.cz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yletnik.cz/mistopisny-rejstrik/vychodni-cechy/zelezne-hory-a-chrudimsko/5605-prehrada_sec/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www.ubytovani-ronov.cz/tipy-na-vylety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rad-kuneticka-hora.cz/geologicke-hory.php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www.zamky-hrady.cz/1/litomysl.htm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regiony.ic.cz/clanky/pardub/pardubice_v.jpg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hrad-kuneticka-hora.cz/" TargetMode="External"/><Relationship Id="rId3" Type="http://schemas.openxmlformats.org/officeDocument/2006/relationships/hyperlink" Target="http://www.hotel-ubytovani.com/" TargetMode="External"/><Relationship Id="rId7" Type="http://schemas.openxmlformats.org/officeDocument/2006/relationships/hyperlink" Target="http://www.vyletnik.cz/" TargetMode="External"/><Relationship Id="rId2" Type="http://schemas.openxmlformats.org/officeDocument/2006/relationships/hyperlink" Target="http://cs.wikipedia.org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ubytovani-ronov.cz/" TargetMode="External"/><Relationship Id="rId5" Type="http://schemas.openxmlformats.org/officeDocument/2006/relationships/hyperlink" Target="http://regiony.ic.cz/" TargetMode="External"/><Relationship Id="rId10" Type="http://schemas.openxmlformats.org/officeDocument/2006/relationships/hyperlink" Target="http://regiony.ic.cz/clanky/pardub/pardubice_v.jpg" TargetMode="External"/><Relationship Id="rId4" Type="http://schemas.openxmlformats.org/officeDocument/2006/relationships/hyperlink" Target="http://www.tabor-stribrnice.cz/" TargetMode="External"/><Relationship Id="rId9" Type="http://schemas.openxmlformats.org/officeDocument/2006/relationships/hyperlink" Target="http://www.zamky-hrady.cz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395536" y="188640"/>
            <a:ext cx="8388945" cy="6400221"/>
            <a:chOff x="394830" y="500798"/>
            <a:chExt cx="8388945" cy="6400221"/>
          </a:xfrm>
        </p:grpSpPr>
        <p:graphicFrame>
          <p:nvGraphicFramePr>
            <p:cNvPr id="5" name="Group 40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4162416835"/>
                </p:ext>
              </p:extLst>
            </p:nvPr>
          </p:nvGraphicFramePr>
          <p:xfrm>
            <a:off x="394830" y="1364894"/>
            <a:ext cx="8388945" cy="3884091"/>
          </p:xfrm>
          <a:graphic>
            <a:graphicData uri="http://schemas.openxmlformats.org/drawingml/2006/table">
              <a:tbl>
                <a:tblPr/>
                <a:tblGrid>
                  <a:gridCol w="1993015"/>
                  <a:gridCol w="6395930"/>
                </a:tblGrid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1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Číslo projektu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lang="cs-CZ" sz="1800" b="1" kern="1200" dirty="0" smtClean="0">
                            <a:solidFill>
                              <a:schemeClr val="tx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CZ.1.07/1.4.00/21.2942</a:t>
                        </a:r>
                        <a:endPara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školy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Základní škola a mateřská škola, Jičín, 17. listopadu 109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materiálu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+mn-lt"/>
                            <a:cs typeface="Arial" charset="0"/>
                          </a:rPr>
                          <a:t>VY_32_INOVACE_XI_Vl2_8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Autor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Mgr. Jitka Tobiášová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Vzdělávací obor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Vlastivěda 1.stupeň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Téma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Kraje ČR-Pardubický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Ročník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5.ročník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74990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Datum tvorby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12.7.2013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69997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Anotace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144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>
                            <a:schemeClr val="bg2"/>
                          </a:buClr>
                          <a:buSzPct val="75000"/>
                          <a:buFont typeface="Wingdings" pitchFamily="2" charset="2"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Materiál je určen k výuce kraje ČR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 gridSpan="2"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4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Pokud není uvedeno jinak, použitý materiál je z vlastních zdrojů autora. 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 hMerge="1">
                    <a:txBody>
                      <a:bodyPr/>
                      <a:lstStyle/>
                      <a:p>
                        <a:endParaRPr lang="cs-CZ"/>
                      </a:p>
                    </a:txBody>
                    <a:tcPr/>
                  </a:tc>
                </a:tr>
              </a:tbl>
            </a:graphicData>
          </a:graphic>
        </p:graphicFrame>
        <p:sp>
          <p:nvSpPr>
            <p:cNvPr id="6" name="Obdélník 5"/>
            <p:cNvSpPr/>
            <p:nvPr/>
          </p:nvSpPr>
          <p:spPr>
            <a:xfrm>
              <a:off x="467544" y="500798"/>
              <a:ext cx="327031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cs-CZ" sz="2000" b="1" dirty="0"/>
                <a:t>DIGITÁLNÍ UČEBNÍ MATERIÁL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1014" y="5613366"/>
              <a:ext cx="5270296" cy="128765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Obrázek 7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63112" y="500798"/>
              <a:ext cx="1317918" cy="720080"/>
            </a:xfrm>
            <a:prstGeom prst="rect">
              <a:avLst/>
            </a:prstGeom>
            <a:effectLst>
              <a:softEdge rad="12700"/>
            </a:effectLst>
          </p:spPr>
        </p:pic>
      </p:grpSp>
    </p:spTree>
    <p:extLst>
      <p:ext uri="{BB962C8B-B14F-4D97-AF65-F5344CB8AC3E}">
        <p14:creationId xmlns:p14="http://schemas.microsoft.com/office/powerpoint/2010/main" val="3959219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>
            <a:normAutofit/>
          </a:bodyPr>
          <a:lstStyle/>
          <a:p>
            <a:r>
              <a:rPr lang="cs-CZ" sz="6600" dirty="0" smtClean="0"/>
              <a:t>Pardubický kraj</a:t>
            </a:r>
            <a:endParaRPr lang="cs-CZ" sz="6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sz="800" dirty="0" err="1" smtClean="0"/>
              <a:t>Hustoles</a:t>
            </a:r>
            <a:endParaRPr lang="cs-CZ" sz="800" dirty="0" smtClean="0"/>
          </a:p>
          <a:p>
            <a:r>
              <a:rPr lang="cs-CZ" sz="800" dirty="0" smtClean="0">
                <a:hlinkClick r:id="rId2"/>
              </a:rPr>
              <a:t>http://cs.wikipedia.org/wiki/Soubor:2004_Pardubicky_kraj.PNG</a:t>
            </a:r>
            <a:endParaRPr lang="cs-CZ" sz="800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4013" y="1733550"/>
            <a:ext cx="5895975" cy="339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4867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endParaRPr lang="cs-CZ" sz="800" dirty="0"/>
          </a:p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endParaRPr lang="cs-CZ" sz="800" dirty="0"/>
          </a:p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endParaRPr lang="cs-CZ" sz="800" dirty="0" smtClean="0">
              <a:hlinkClick r:id="rId2"/>
            </a:endParaRPr>
          </a:p>
          <a:p>
            <a:pPr marL="0" indent="0">
              <a:buNone/>
            </a:pPr>
            <a:endParaRPr lang="cs-CZ" sz="800" dirty="0">
              <a:hlinkClick r:id="rId2"/>
            </a:endParaRPr>
          </a:p>
          <a:p>
            <a:pPr marL="0" indent="0">
              <a:buNone/>
            </a:pPr>
            <a:endParaRPr lang="cs-CZ" sz="800" dirty="0" smtClean="0">
              <a:hlinkClick r:id="rId2"/>
            </a:endParaRPr>
          </a:p>
          <a:p>
            <a:pPr marL="0" indent="0">
              <a:buNone/>
            </a:pPr>
            <a:endParaRPr lang="cs-CZ" sz="800" dirty="0">
              <a:hlinkClick r:id="rId2"/>
            </a:endParaRPr>
          </a:p>
          <a:p>
            <a:pPr marL="0" indent="0">
              <a:buNone/>
            </a:pPr>
            <a:endParaRPr lang="cs-CZ" sz="800" dirty="0" smtClean="0">
              <a:hlinkClick r:id="rId2"/>
            </a:endParaRPr>
          </a:p>
          <a:p>
            <a:pPr marL="0" indent="0">
              <a:buNone/>
            </a:pPr>
            <a:endParaRPr lang="cs-CZ" sz="800" dirty="0">
              <a:hlinkClick r:id="rId2"/>
            </a:endParaRPr>
          </a:p>
          <a:p>
            <a:pPr marL="0" indent="0">
              <a:buNone/>
            </a:pPr>
            <a:endParaRPr lang="cs-CZ" sz="800" dirty="0" smtClean="0">
              <a:hlinkClick r:id="rId2"/>
            </a:endParaRPr>
          </a:p>
          <a:p>
            <a:pPr marL="0" indent="0">
              <a:buNone/>
            </a:pPr>
            <a:endParaRPr lang="cs-CZ" sz="800" dirty="0">
              <a:hlinkClick r:id="rId2"/>
            </a:endParaRPr>
          </a:p>
          <a:p>
            <a:pPr marL="0" indent="0">
              <a:buNone/>
            </a:pPr>
            <a:endParaRPr lang="cs-CZ" sz="800" dirty="0" smtClean="0">
              <a:hlinkClick r:id="rId2"/>
            </a:endParaRPr>
          </a:p>
          <a:p>
            <a:pPr marL="0" indent="0">
              <a:buNone/>
            </a:pPr>
            <a:endParaRPr lang="cs-CZ" sz="800" dirty="0">
              <a:hlinkClick r:id="rId2"/>
            </a:endParaRPr>
          </a:p>
          <a:p>
            <a:pPr marL="0" indent="0">
              <a:buNone/>
            </a:pPr>
            <a:endParaRPr lang="cs-CZ" sz="800" dirty="0" smtClean="0">
              <a:hlinkClick r:id="rId2"/>
            </a:endParaRPr>
          </a:p>
          <a:p>
            <a:pPr marL="0" indent="0">
              <a:buNone/>
            </a:pPr>
            <a:endParaRPr lang="cs-CZ" sz="800" dirty="0">
              <a:hlinkClick r:id="rId2"/>
            </a:endParaRPr>
          </a:p>
          <a:p>
            <a:pPr marL="0" indent="0">
              <a:buNone/>
            </a:pPr>
            <a:endParaRPr lang="cs-CZ" sz="800" dirty="0" smtClean="0">
              <a:hlinkClick r:id="rId2"/>
            </a:endParaRPr>
          </a:p>
          <a:p>
            <a:pPr marL="0" indent="0">
              <a:buNone/>
            </a:pPr>
            <a:r>
              <a:rPr lang="cs-CZ" sz="800" dirty="0" smtClean="0">
                <a:hlinkClick r:id="rId2"/>
              </a:rPr>
              <a:t>http://www.hotel-ubytovani.com/hotely-penziony-Pardubicky-kraj.htm</a:t>
            </a:r>
            <a:r>
              <a:rPr lang="cs-CZ" sz="800" dirty="0" smtClean="0"/>
              <a:t>		</a:t>
            </a:r>
            <a:r>
              <a:rPr lang="cs-CZ" sz="800" dirty="0" smtClean="0">
                <a:hlinkClick r:id="rId3"/>
              </a:rPr>
              <a:t>http://cs.wikipedia.org/wiki/Soubor:Pardubice_Region_CoA_CZ.svg</a:t>
            </a:r>
            <a:r>
              <a:rPr lang="cs-CZ" sz="800" dirty="0" smtClean="0"/>
              <a:t>		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556792"/>
            <a:ext cx="4505325" cy="296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Soubor:Pardubice Region CoA CZ.sv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04664"/>
            <a:ext cx="3374895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5087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Krajské město: Pardubice</a:t>
            </a:r>
          </a:p>
          <a:p>
            <a:r>
              <a:rPr lang="cs-CZ" dirty="0" smtClean="0"/>
              <a:t>Další města: </a:t>
            </a:r>
            <a:r>
              <a:rPr lang="cs-CZ" sz="2800" dirty="0" smtClean="0"/>
              <a:t>Chrudim</a:t>
            </a:r>
          </a:p>
          <a:p>
            <a:pPr marL="2286000" lvl="5" indent="0">
              <a:buNone/>
            </a:pPr>
            <a:r>
              <a:rPr lang="cs-CZ" sz="2800" dirty="0" smtClean="0"/>
              <a:t>  Vysoké Mýto</a:t>
            </a:r>
          </a:p>
          <a:p>
            <a:pPr marL="2286000" lvl="5" indent="0">
              <a:buNone/>
            </a:pPr>
            <a:r>
              <a:rPr lang="cs-CZ" sz="2800" dirty="0" smtClean="0"/>
              <a:t>  Svitavy</a:t>
            </a:r>
          </a:p>
          <a:p>
            <a:pPr marL="2286000" lvl="5" indent="0">
              <a:buNone/>
            </a:pPr>
            <a:r>
              <a:rPr lang="cs-CZ" sz="2800" dirty="0" smtClean="0"/>
              <a:t>  Česká Třebová</a:t>
            </a:r>
          </a:p>
          <a:p>
            <a:pPr marL="2286000" lvl="5" indent="0">
              <a:buNone/>
            </a:pPr>
            <a:r>
              <a:rPr lang="cs-CZ" sz="2800" dirty="0" smtClean="0"/>
              <a:t>  Hlinsko</a:t>
            </a:r>
          </a:p>
          <a:p>
            <a:pPr marL="2286000" lvl="5" indent="0">
              <a:buNone/>
            </a:pPr>
            <a:r>
              <a:rPr lang="cs-CZ" sz="2800" dirty="0" smtClean="0"/>
              <a:t>  Přelouč</a:t>
            </a:r>
          </a:p>
          <a:p>
            <a:pPr marL="2286000" lvl="5" indent="0">
              <a:buNone/>
            </a:pPr>
            <a:r>
              <a:rPr lang="cs-CZ" sz="2800" dirty="0" smtClean="0"/>
              <a:t>  Ústí nad Orlicí,…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081724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8000" dirty="0" smtClean="0"/>
              <a:t>Povrch</a:t>
            </a:r>
          </a:p>
          <a:p>
            <a:pPr marL="0" indent="0" algn="ctr">
              <a:buNone/>
            </a:pPr>
            <a:endParaRPr lang="cs-CZ" sz="8000" dirty="0"/>
          </a:p>
          <a:p>
            <a:pPr marL="0" indent="0" algn="ctr">
              <a:buNone/>
            </a:pPr>
            <a:endParaRPr lang="cs-CZ" sz="8000" dirty="0" smtClean="0"/>
          </a:p>
          <a:p>
            <a:pPr marL="0" indent="0" algn="ctr">
              <a:buNone/>
            </a:pPr>
            <a:endParaRPr lang="cs-CZ" sz="8000" dirty="0"/>
          </a:p>
          <a:p>
            <a:pPr marL="0" indent="0" algn="ctr">
              <a:buNone/>
            </a:pPr>
            <a:endParaRPr lang="cs-CZ" sz="800" dirty="0" smtClean="0"/>
          </a:p>
          <a:p>
            <a:pPr marL="0" indent="0" algn="ctr">
              <a:buNone/>
            </a:pPr>
            <a:endParaRPr lang="cs-CZ" sz="800" dirty="0"/>
          </a:p>
          <a:p>
            <a:pPr marL="0" indent="0" algn="ctr">
              <a:buNone/>
            </a:pPr>
            <a:endParaRPr lang="cs-CZ" sz="800" dirty="0" smtClean="0"/>
          </a:p>
          <a:p>
            <a:pPr marL="0" indent="0" algn="ctr">
              <a:buNone/>
            </a:pPr>
            <a:endParaRPr lang="cs-CZ" sz="800" dirty="0"/>
          </a:p>
          <a:p>
            <a:pPr marL="0" indent="0" algn="ctr">
              <a:buNone/>
            </a:pPr>
            <a:endParaRPr lang="cs-CZ" sz="800" dirty="0" smtClean="0"/>
          </a:p>
          <a:p>
            <a:pPr marL="0" indent="0" algn="ctr">
              <a:buNone/>
            </a:pPr>
            <a:endParaRPr lang="cs-CZ" sz="800" dirty="0"/>
          </a:p>
          <a:p>
            <a:pPr marL="0" indent="0" algn="ctr">
              <a:buNone/>
            </a:pPr>
            <a:r>
              <a:rPr lang="cs-CZ" sz="800" dirty="0" smtClean="0">
                <a:hlinkClick r:id="rId3"/>
              </a:rPr>
              <a:t>http://regiony.ic.cz/clanky/pardub/zdarske_v.jpg</a:t>
            </a:r>
            <a:endParaRPr lang="cs-CZ" sz="800" dirty="0"/>
          </a:p>
        </p:txBody>
      </p:sp>
    </p:spTree>
    <p:extLst>
      <p:ext uri="{BB962C8B-B14F-4D97-AF65-F5344CB8AC3E}">
        <p14:creationId xmlns:p14="http://schemas.microsoft.com/office/powerpoint/2010/main" val="3621822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Orlické hory</a:t>
            </a:r>
          </a:p>
          <a:p>
            <a:r>
              <a:rPr lang="cs-CZ" dirty="0" smtClean="0"/>
              <a:t>Hrubý Jeseník</a:t>
            </a:r>
          </a:p>
          <a:p>
            <a:r>
              <a:rPr lang="cs-CZ" dirty="0" smtClean="0"/>
              <a:t>Českomoravská vrchovina</a:t>
            </a:r>
          </a:p>
          <a:p>
            <a:r>
              <a:rPr lang="cs-CZ" dirty="0" smtClean="0"/>
              <a:t>Železné hory</a:t>
            </a:r>
          </a:p>
          <a:p>
            <a:r>
              <a:rPr lang="cs-CZ" dirty="0" smtClean="0"/>
              <a:t>Žďárské vrchy</a:t>
            </a:r>
          </a:p>
          <a:p>
            <a:r>
              <a:rPr lang="cs-CZ" dirty="0" smtClean="0"/>
              <a:t>Polabská nížina</a:t>
            </a:r>
          </a:p>
          <a:p>
            <a:r>
              <a:rPr lang="cs-CZ" dirty="0" smtClean="0"/>
              <a:t>Králický Sněžník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4686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Králický Sněžník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389566"/>
            <a:ext cx="8229600" cy="5207786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sz="800" dirty="0" smtClean="0">
                <a:hlinkClick r:id="rId2"/>
              </a:rPr>
              <a:t>http://www.tabor-stribrnice.cz/</a:t>
            </a:r>
            <a:endParaRPr lang="cs-CZ" sz="800" dirty="0" smtClean="0"/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24744"/>
            <a:ext cx="7842312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4879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8000" dirty="0" smtClean="0"/>
              <a:t>Vodstvo</a:t>
            </a:r>
          </a:p>
          <a:p>
            <a:pPr marL="0" indent="0" algn="ctr">
              <a:buNone/>
            </a:pPr>
            <a:endParaRPr lang="cs-CZ" sz="8000" dirty="0"/>
          </a:p>
          <a:p>
            <a:pPr marL="0" indent="0" algn="ctr">
              <a:buNone/>
            </a:pPr>
            <a:endParaRPr lang="cs-CZ" sz="8000" dirty="0" smtClean="0"/>
          </a:p>
          <a:p>
            <a:pPr marL="0" indent="0" algn="ctr">
              <a:buNone/>
            </a:pPr>
            <a:endParaRPr lang="cs-CZ" sz="8000" dirty="0"/>
          </a:p>
          <a:p>
            <a:pPr marL="0" indent="0" algn="ctr">
              <a:buNone/>
            </a:pPr>
            <a:endParaRPr lang="cs-CZ" sz="800" dirty="0" smtClean="0"/>
          </a:p>
          <a:p>
            <a:pPr marL="0" indent="0" algn="ctr">
              <a:buNone/>
            </a:pPr>
            <a:endParaRPr lang="cs-CZ" sz="800" dirty="0"/>
          </a:p>
          <a:p>
            <a:pPr marL="0" indent="0" algn="ctr">
              <a:buNone/>
            </a:pPr>
            <a:endParaRPr lang="cs-CZ" sz="800" dirty="0" smtClean="0"/>
          </a:p>
          <a:p>
            <a:pPr marL="0" indent="0" algn="ctr">
              <a:buNone/>
            </a:pPr>
            <a:endParaRPr lang="cs-CZ" sz="800" dirty="0"/>
          </a:p>
          <a:p>
            <a:pPr marL="0" indent="0" algn="ctr">
              <a:buNone/>
            </a:pPr>
            <a:endParaRPr lang="cs-CZ" sz="800" dirty="0" smtClean="0"/>
          </a:p>
          <a:p>
            <a:pPr marL="0" indent="0" algn="ctr">
              <a:buNone/>
            </a:pPr>
            <a:endParaRPr lang="cs-CZ" sz="800" dirty="0"/>
          </a:p>
          <a:p>
            <a:pPr marL="0" indent="0" algn="ctr">
              <a:buNone/>
            </a:pPr>
            <a:r>
              <a:rPr lang="cs-CZ" sz="800" dirty="0" smtClean="0">
                <a:hlinkClick r:id="rId3"/>
              </a:rPr>
              <a:t>http://www.vyletnik.cz/mistopisny-rejstrik/vychodni-cechy/zelezne-hory-a-chrudimsko/5605-prehrada_sec/</a:t>
            </a:r>
            <a:endParaRPr lang="cs-CZ" sz="800" dirty="0"/>
          </a:p>
        </p:txBody>
      </p:sp>
    </p:spTree>
    <p:extLst>
      <p:ext uri="{BB962C8B-B14F-4D97-AF65-F5344CB8AC3E}">
        <p14:creationId xmlns:p14="http://schemas.microsoft.com/office/powerpoint/2010/main" val="2161014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Labe</a:t>
            </a:r>
          </a:p>
          <a:p>
            <a:endParaRPr lang="cs-CZ" dirty="0" smtClean="0"/>
          </a:p>
          <a:p>
            <a:r>
              <a:rPr lang="cs-CZ" dirty="0" smtClean="0"/>
              <a:t>Morava</a:t>
            </a:r>
          </a:p>
          <a:p>
            <a:endParaRPr lang="cs-CZ" dirty="0" smtClean="0"/>
          </a:p>
          <a:p>
            <a:r>
              <a:rPr lang="cs-CZ" dirty="0" smtClean="0"/>
              <a:t>Svitava</a:t>
            </a:r>
          </a:p>
          <a:p>
            <a:endParaRPr lang="cs-CZ" dirty="0" smtClean="0"/>
          </a:p>
          <a:p>
            <a:r>
              <a:rPr lang="cs-CZ" dirty="0" smtClean="0"/>
              <a:t>Chrudimka</a:t>
            </a:r>
          </a:p>
          <a:p>
            <a:endParaRPr lang="cs-CZ" dirty="0" smtClean="0"/>
          </a:p>
          <a:p>
            <a:r>
              <a:rPr lang="cs-CZ" dirty="0" smtClean="0"/>
              <a:t>Tichá Orlice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14937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Vodní nádrž Seč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sz="800" dirty="0" smtClean="0"/>
          </a:p>
          <a:p>
            <a:endParaRPr lang="cs-CZ" sz="800" dirty="0"/>
          </a:p>
          <a:p>
            <a:pPr marL="0" indent="0">
              <a:buNone/>
            </a:pPr>
            <a:endParaRPr lang="cs-CZ" sz="800" dirty="0" smtClean="0">
              <a:hlinkClick r:id="rId2"/>
            </a:endParaRPr>
          </a:p>
          <a:p>
            <a:pPr marL="0" indent="0">
              <a:buNone/>
            </a:pPr>
            <a:endParaRPr lang="cs-CZ" sz="800" dirty="0">
              <a:hlinkClick r:id="rId2"/>
            </a:endParaRPr>
          </a:p>
          <a:p>
            <a:pPr marL="0" indent="0">
              <a:buNone/>
            </a:pPr>
            <a:r>
              <a:rPr lang="cs-CZ" sz="800" dirty="0" smtClean="0">
                <a:hlinkClick r:id="rId2"/>
              </a:rPr>
              <a:t>http://www.ubytovani-ronov.cz/tipy-na-vylety</a:t>
            </a:r>
            <a:endParaRPr lang="cs-CZ" sz="8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124744"/>
            <a:ext cx="7110264" cy="5222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8259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8000" dirty="0" smtClean="0"/>
              <a:t>Kulturní a historické památky</a:t>
            </a:r>
          </a:p>
          <a:p>
            <a:pPr marL="0" indent="0">
              <a:buNone/>
            </a:pPr>
            <a:endParaRPr lang="cs-CZ" sz="8000" dirty="0"/>
          </a:p>
          <a:p>
            <a:pPr marL="0" indent="0">
              <a:buNone/>
            </a:pPr>
            <a:endParaRPr lang="cs-CZ" sz="8000" dirty="0" smtClean="0"/>
          </a:p>
          <a:p>
            <a:pPr marL="0" indent="0">
              <a:buNone/>
            </a:pPr>
            <a:endParaRPr lang="cs-CZ" sz="800" dirty="0"/>
          </a:p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endParaRPr lang="cs-CZ" sz="800" dirty="0"/>
          </a:p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endParaRPr lang="cs-CZ" sz="800" dirty="0"/>
          </a:p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endParaRPr lang="cs-CZ" sz="800" dirty="0"/>
          </a:p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r>
              <a:rPr lang="cs-CZ" sz="800" dirty="0">
                <a:hlinkClick r:id="rId3"/>
              </a:rPr>
              <a:t>http://www.hrad-kuneticka-hora.cz/geologicke-hory.php</a:t>
            </a:r>
            <a:endParaRPr lang="cs-CZ" sz="800" dirty="0"/>
          </a:p>
        </p:txBody>
      </p:sp>
    </p:spTree>
    <p:extLst>
      <p:ext uri="{BB962C8B-B14F-4D97-AF65-F5344CB8AC3E}">
        <p14:creationId xmlns:p14="http://schemas.microsoft.com/office/powerpoint/2010/main" val="315596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Litomyšl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sz="800" dirty="0"/>
          </a:p>
          <a:p>
            <a:r>
              <a:rPr lang="cs-CZ" sz="800" dirty="0">
                <a:hlinkClick r:id="rId2"/>
              </a:rPr>
              <a:t>http://www.zamky-hrady.cz/1/litomysl.htm</a:t>
            </a:r>
            <a:endParaRPr lang="cs-CZ" sz="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196752"/>
            <a:ext cx="6176543" cy="4335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9473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Pardubice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sz="800" dirty="0" smtClean="0"/>
          </a:p>
          <a:p>
            <a:endParaRPr lang="cs-CZ" sz="800" dirty="0"/>
          </a:p>
          <a:p>
            <a:r>
              <a:rPr lang="cs-CZ" sz="800" dirty="0">
                <a:hlinkClick r:id="rId2"/>
              </a:rPr>
              <a:t>http://regiony.ic.cz/clanky/pardub/pardubice_v.jpg</a:t>
            </a:r>
            <a:endParaRPr lang="cs-CZ" sz="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24744"/>
            <a:ext cx="7068277" cy="5301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4518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/>
              <a:t>A teď si vyzkoušíme, co jste si zapamatovali! </a:t>
            </a:r>
            <a:r>
              <a:rPr lang="cs-CZ" dirty="0">
                <a:sym typeface="Wingdings" pitchFamily="2" charset="2"/>
              </a:rPr>
              <a:t>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60000"/>
              <a:lumOff val="40000"/>
            </a:schemeClr>
          </a:solidFill>
        </p:spPr>
        <p:txBody>
          <a:bodyPr>
            <a:normAutofit lnSpcReduction="10000"/>
          </a:bodyPr>
          <a:lstStyle/>
          <a:p>
            <a:r>
              <a:rPr lang="cs-CZ" dirty="0"/>
              <a:t>Co se ti vybaví, když se řekne </a:t>
            </a:r>
            <a:r>
              <a:rPr lang="cs-CZ" dirty="0" smtClean="0"/>
              <a:t>Pardubický kraj</a:t>
            </a:r>
            <a:r>
              <a:rPr lang="cs-CZ" dirty="0"/>
              <a:t>?</a:t>
            </a:r>
          </a:p>
          <a:p>
            <a:r>
              <a:rPr lang="cs-CZ" dirty="0"/>
              <a:t>Jaké je krajské město </a:t>
            </a:r>
            <a:r>
              <a:rPr lang="cs-CZ" dirty="0" smtClean="0"/>
              <a:t>Pardubického kraje</a:t>
            </a:r>
            <a:r>
              <a:rPr lang="cs-CZ" dirty="0"/>
              <a:t>?</a:t>
            </a:r>
          </a:p>
          <a:p>
            <a:r>
              <a:rPr lang="cs-CZ" dirty="0"/>
              <a:t>Vzpomeneš si na nějaká další města?</a:t>
            </a:r>
          </a:p>
          <a:p>
            <a:r>
              <a:rPr lang="cs-CZ" dirty="0"/>
              <a:t>Jaké významné řeky protékají tímto krajem?</a:t>
            </a:r>
          </a:p>
          <a:p>
            <a:r>
              <a:rPr lang="cs-CZ" dirty="0"/>
              <a:t>…a co takhle pohoří?</a:t>
            </a:r>
          </a:p>
          <a:p>
            <a:endParaRPr lang="cs-CZ" dirty="0"/>
          </a:p>
          <a:p>
            <a:r>
              <a:rPr lang="cs-CZ" dirty="0"/>
              <a:t>Byl jsi někdy v </a:t>
            </a:r>
            <a:r>
              <a:rPr lang="cs-CZ" dirty="0" err="1" smtClean="0"/>
              <a:t>Pardubockém</a:t>
            </a:r>
            <a:r>
              <a:rPr lang="cs-CZ" dirty="0" smtClean="0"/>
              <a:t> kraji</a:t>
            </a:r>
            <a:r>
              <a:rPr lang="cs-CZ" dirty="0"/>
              <a:t>? Pokud ne, proč by ses tam chtěl podívat?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3670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</a:t>
            </a:r>
            <a:r>
              <a:rPr lang="cs-CZ" dirty="0" smtClean="0"/>
              <a:t>zdroje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>
                <a:hlinkClick r:id="rId2"/>
              </a:rPr>
              <a:t>http://cs.wikipedia.org/</a:t>
            </a:r>
            <a:endParaRPr lang="cs-CZ" sz="1600" dirty="0" smtClean="0"/>
          </a:p>
          <a:p>
            <a:r>
              <a:rPr lang="cs-CZ" sz="1600" dirty="0" smtClean="0">
                <a:hlinkClick r:id="rId3"/>
              </a:rPr>
              <a:t>http://www.hotel-ubytovani.com/</a:t>
            </a:r>
            <a:endParaRPr lang="cs-CZ" sz="1600" dirty="0" smtClean="0"/>
          </a:p>
          <a:p>
            <a:r>
              <a:rPr lang="cs-CZ" sz="1600" dirty="0" smtClean="0">
                <a:hlinkClick r:id="rId4"/>
              </a:rPr>
              <a:t>http://www.tabor-stribrnice.cz/</a:t>
            </a:r>
            <a:endParaRPr lang="cs-CZ" sz="1600" dirty="0" smtClean="0"/>
          </a:p>
          <a:p>
            <a:r>
              <a:rPr lang="cs-CZ" sz="1600" dirty="0" smtClean="0">
                <a:hlinkClick r:id="rId5"/>
              </a:rPr>
              <a:t>http://regiony.ic.cz/</a:t>
            </a:r>
            <a:endParaRPr lang="cs-CZ" sz="1600" dirty="0" smtClean="0"/>
          </a:p>
          <a:p>
            <a:r>
              <a:rPr lang="cs-CZ" sz="1600" dirty="0" smtClean="0">
                <a:hlinkClick r:id="rId6"/>
              </a:rPr>
              <a:t>http://www.ubytovani-ronov.cz</a:t>
            </a:r>
            <a:r>
              <a:rPr lang="cs-CZ" sz="1600" dirty="0" smtClean="0">
                <a:hlinkClick r:id="rId6"/>
              </a:rPr>
              <a:t>/</a:t>
            </a:r>
            <a:endParaRPr lang="cs-CZ" sz="1600" dirty="0" smtClean="0"/>
          </a:p>
          <a:p>
            <a:r>
              <a:rPr lang="cs-CZ" sz="1600" dirty="0">
                <a:hlinkClick r:id="rId7"/>
              </a:rPr>
              <a:t>http://www.vyletnik.cz</a:t>
            </a:r>
            <a:r>
              <a:rPr lang="cs-CZ" sz="1600" dirty="0" smtClean="0">
                <a:hlinkClick r:id="rId7"/>
              </a:rPr>
              <a:t>/</a:t>
            </a:r>
            <a:endParaRPr lang="cs-CZ" sz="1600" dirty="0" smtClean="0"/>
          </a:p>
          <a:p>
            <a:r>
              <a:rPr lang="cs-CZ" sz="1600" dirty="0">
                <a:hlinkClick r:id="rId8"/>
              </a:rPr>
              <a:t>http://www.hrad-kuneticka-hora.cz</a:t>
            </a:r>
            <a:r>
              <a:rPr lang="cs-CZ" sz="1600" dirty="0" smtClean="0">
                <a:hlinkClick r:id="rId8"/>
              </a:rPr>
              <a:t>/</a:t>
            </a:r>
            <a:endParaRPr lang="cs-CZ" sz="1600" dirty="0" smtClean="0"/>
          </a:p>
          <a:p>
            <a:r>
              <a:rPr lang="cs-CZ" sz="1600" dirty="0">
                <a:hlinkClick r:id="rId9"/>
              </a:rPr>
              <a:t>http://</a:t>
            </a:r>
            <a:r>
              <a:rPr lang="cs-CZ" sz="1600" dirty="0" smtClean="0">
                <a:hlinkClick r:id="rId9"/>
              </a:rPr>
              <a:t>www.zamky-hrady.cz/</a:t>
            </a:r>
            <a:endParaRPr lang="cs-CZ" sz="1600" dirty="0" smtClean="0"/>
          </a:p>
          <a:p>
            <a:r>
              <a:rPr lang="cs-CZ" sz="1600" dirty="0">
                <a:hlinkClick r:id="rId10"/>
              </a:rPr>
              <a:t>http://</a:t>
            </a:r>
            <a:r>
              <a:rPr lang="cs-CZ" sz="1600" dirty="0" smtClean="0">
                <a:hlinkClick r:id="rId10"/>
              </a:rPr>
              <a:t>regiony.ic.cz/</a:t>
            </a:r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3795151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253</Words>
  <Application>Microsoft Office PowerPoint</Application>
  <PresentationFormat>Předvádění na obrazovce (4:3)</PresentationFormat>
  <Paragraphs>186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Prezentace aplikace PowerPoint</vt:lpstr>
      <vt:lpstr>Pardubický kraj</vt:lpstr>
      <vt:lpstr>Prezentace aplikace PowerPoint</vt:lpstr>
      <vt:lpstr>Města</vt:lpstr>
      <vt:lpstr>Prezentace aplikace PowerPoint</vt:lpstr>
      <vt:lpstr>Prezentace aplikace PowerPoint</vt:lpstr>
      <vt:lpstr>Králický Sněžník</vt:lpstr>
      <vt:lpstr>Prezentace aplikace PowerPoint</vt:lpstr>
      <vt:lpstr>Prezentace aplikace PowerPoint</vt:lpstr>
      <vt:lpstr>Vodní nádrž Seč</vt:lpstr>
      <vt:lpstr>Prezentace aplikace PowerPoint</vt:lpstr>
      <vt:lpstr>Litomyšl</vt:lpstr>
      <vt:lpstr>Pardubice</vt:lpstr>
      <vt:lpstr>A teď si vyzkoušíme, co jste si zapamatovali! 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9</cp:revision>
  <dcterms:created xsi:type="dcterms:W3CDTF">2013-07-12T16:29:53Z</dcterms:created>
  <dcterms:modified xsi:type="dcterms:W3CDTF">2013-07-12T19:28:51Z</dcterms:modified>
</cp:coreProperties>
</file>