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6" r:id="rId3"/>
    <p:sldId id="261" r:id="rId4"/>
    <p:sldId id="260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5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BCC54"/>
    <a:srgbClr val="51F52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BC93E-4380-418D-9B04-2F38EBC23997}" type="datetimeFigureOut">
              <a:rPr lang="cs-CZ" smtClean="0"/>
              <a:t>13.7.2013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8B729E-1278-4903-9DE6-DB83D7E028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37164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BC93E-4380-418D-9B04-2F38EBC23997}" type="datetimeFigureOut">
              <a:rPr lang="cs-CZ" smtClean="0"/>
              <a:t>13.7.2013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8B729E-1278-4903-9DE6-DB83D7E028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90944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BC93E-4380-418D-9B04-2F38EBC23997}" type="datetimeFigureOut">
              <a:rPr lang="cs-CZ" smtClean="0"/>
              <a:t>13.7.2013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8B729E-1278-4903-9DE6-DB83D7E028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70319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BC93E-4380-418D-9B04-2F38EBC23997}" type="datetimeFigureOut">
              <a:rPr lang="cs-CZ" smtClean="0"/>
              <a:t>13.7.2013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8B729E-1278-4903-9DE6-DB83D7E028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11887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BC93E-4380-418D-9B04-2F38EBC23997}" type="datetimeFigureOut">
              <a:rPr lang="cs-CZ" smtClean="0"/>
              <a:t>13.7.2013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8B729E-1278-4903-9DE6-DB83D7E028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48815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BC93E-4380-418D-9B04-2F38EBC23997}" type="datetimeFigureOut">
              <a:rPr lang="cs-CZ" smtClean="0"/>
              <a:t>13.7.2013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8B729E-1278-4903-9DE6-DB83D7E028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28581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BC93E-4380-418D-9B04-2F38EBC23997}" type="datetimeFigureOut">
              <a:rPr lang="cs-CZ" smtClean="0"/>
              <a:t>13.7.2013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8B729E-1278-4903-9DE6-DB83D7E028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04690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BC93E-4380-418D-9B04-2F38EBC23997}" type="datetimeFigureOut">
              <a:rPr lang="cs-CZ" smtClean="0"/>
              <a:t>13.7.2013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8B729E-1278-4903-9DE6-DB83D7E028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97258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BC93E-4380-418D-9B04-2F38EBC23997}" type="datetimeFigureOut">
              <a:rPr lang="cs-CZ" smtClean="0"/>
              <a:t>13.7.2013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8B729E-1278-4903-9DE6-DB83D7E028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80441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BC93E-4380-418D-9B04-2F38EBC23997}" type="datetimeFigureOut">
              <a:rPr lang="cs-CZ" smtClean="0"/>
              <a:t>13.7.2013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8B729E-1278-4903-9DE6-DB83D7E028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62657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BC93E-4380-418D-9B04-2F38EBC23997}" type="datetimeFigureOut">
              <a:rPr lang="cs-CZ" smtClean="0"/>
              <a:t>13.7.2013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8B729E-1278-4903-9DE6-DB83D7E028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34342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0BC93E-4380-418D-9B04-2F38EBC23997}" type="datetimeFigureOut">
              <a:rPr lang="cs-CZ" smtClean="0"/>
              <a:t>13.7.2013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8B729E-1278-4903-9DE6-DB83D7E028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07946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2004_Kraj_Vysocina.PNG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Vysocina_Region_CoA_CZ.svg" TargetMode="External"/><Relationship Id="rId2" Type="http://schemas.openxmlformats.org/officeDocument/2006/relationships/hyperlink" Target="http://www.trasovnik.cz/k_vysoc/k_vysoc.asp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tajny-pokemoni-svet.blog.cz/en/1009/pole-pro-psychycke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www.sobis.estranky.cz/fotoalbum/mesta-a-vesnice/ta-nase-vesnice-________/javorice.jpg.html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vatosi.cz/?p=854524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://www.ceske-kempy.cz/foto-kempy/autokemp-wilsonka-dalesicka-prehrada1.jp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nfobus.eu/lang/ru/?p=15146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://www.zdarns.cz/obrazky/zelena-hora.jpg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://www.mesto-trebic.cz/zamek.php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infobus.eu/" TargetMode="External"/><Relationship Id="rId3" Type="http://schemas.openxmlformats.org/officeDocument/2006/relationships/hyperlink" Target="http://www.trasovnik.cz/" TargetMode="External"/><Relationship Id="rId7" Type="http://schemas.openxmlformats.org/officeDocument/2006/relationships/hyperlink" Target="http://www.svatosi.cz/" TargetMode="External"/><Relationship Id="rId2" Type="http://schemas.openxmlformats.org/officeDocument/2006/relationships/hyperlink" Target="http://cs.wikipedia.or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eske-kempy.cz/" TargetMode="External"/><Relationship Id="rId5" Type="http://schemas.openxmlformats.org/officeDocument/2006/relationships/hyperlink" Target="http://www.sobis.estranky.cz/" TargetMode="External"/><Relationship Id="rId10" Type="http://schemas.openxmlformats.org/officeDocument/2006/relationships/hyperlink" Target="http://www.mesto-trebic.cz/" TargetMode="External"/><Relationship Id="rId4" Type="http://schemas.openxmlformats.org/officeDocument/2006/relationships/hyperlink" Target="http://tajny-pokemoni-svet.blog.cz/" TargetMode="External"/><Relationship Id="rId9" Type="http://schemas.openxmlformats.org/officeDocument/2006/relationships/hyperlink" Target="http://www.zdarns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grpSp>
        <p:nvGrpSpPr>
          <p:cNvPr id="4" name="Skupina 3"/>
          <p:cNvGrpSpPr/>
          <p:nvPr/>
        </p:nvGrpSpPr>
        <p:grpSpPr>
          <a:xfrm>
            <a:off x="395536" y="188640"/>
            <a:ext cx="8388945" cy="6400221"/>
            <a:chOff x="394830" y="500798"/>
            <a:chExt cx="8388945" cy="6400221"/>
          </a:xfrm>
        </p:grpSpPr>
        <p:graphicFrame>
          <p:nvGraphicFramePr>
            <p:cNvPr id="5" name="Group 40"/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val="1582228801"/>
                </p:ext>
              </p:extLst>
            </p:nvPr>
          </p:nvGraphicFramePr>
          <p:xfrm>
            <a:off x="394830" y="1364894"/>
            <a:ext cx="8388945" cy="3884091"/>
          </p:xfrm>
          <a:graphic>
            <a:graphicData uri="http://schemas.openxmlformats.org/drawingml/2006/table">
              <a:tbl>
                <a:tblPr/>
                <a:tblGrid>
                  <a:gridCol w="1993015"/>
                  <a:gridCol w="6395930"/>
                </a:tblGrid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1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FFFFFF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Číslo projektu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lang="cs-CZ" sz="1800" b="1" kern="1200" dirty="0" smtClean="0">
                            <a:solidFill>
                              <a:schemeClr val="tx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rPr>
                          <a:t>CZ.1.07/1.4.00/21.2942</a:t>
                        </a:r>
                        <a:endPara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školy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Základní škola a mateřská škola, Jičín, 17. listopadu 109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materiálu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+mn-lt"/>
                            <a:cs typeface="Arial" charset="0"/>
                          </a:rPr>
                          <a:t>VY_32_INOVACE_XI_Vl2_9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Autor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Mgr. Jitka Tobiášová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Vzdělávací obor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Vlastivěda 1.stupeň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Téma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Kraje ČR-Vysočina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5.ročník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74990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Datum tvorby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12.7.2013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69997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Anotace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Materiál je určen k výuce kraje ČR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 gridSpan="2">
                    <a:txBody>
                      <a:bodyPr/>
                      <a:lstStyle/>
                      <a:p>
                        <a:pPr marL="0" marR="0" lvl="0" indent="0" algn="ctr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4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Pokud není uvedeno jinak, použitý materiál je z vlastních zdrojů autora.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 hMerge="1">
                    <a:txBody>
                      <a:bodyPr/>
                      <a:lstStyle/>
                      <a:p>
                        <a:endParaRPr lang="cs-CZ"/>
                      </a:p>
                    </a:txBody>
                    <a:tcPr/>
                  </a:tc>
                </a:tr>
              </a:tbl>
            </a:graphicData>
          </a:graphic>
        </p:graphicFrame>
        <p:sp>
          <p:nvSpPr>
            <p:cNvPr id="6" name="Obdélník 5"/>
            <p:cNvSpPr/>
            <p:nvPr/>
          </p:nvSpPr>
          <p:spPr>
            <a:xfrm>
              <a:off x="467544" y="500798"/>
              <a:ext cx="3270319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>
                <a:defRPr/>
              </a:pPr>
              <a:r>
                <a:rPr lang="cs-CZ" sz="2000" b="1" dirty="0"/>
                <a:t>DIGITÁLNÍ UČEBNÍ MATERIÁL</a:t>
              </a:r>
            </a:p>
          </p:txBody>
        </p:sp>
        <p:pic>
          <p:nvPicPr>
            <p:cNvPr id="7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51014" y="5613366"/>
              <a:ext cx="5270296" cy="128765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8" name="Obrázek 7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763112" y="500798"/>
              <a:ext cx="1317918" cy="720080"/>
            </a:xfrm>
            <a:prstGeom prst="rect">
              <a:avLst/>
            </a:prstGeom>
            <a:effectLst>
              <a:softEdge rad="12700"/>
            </a:effectLst>
          </p:spPr>
        </p:pic>
      </p:grpSp>
    </p:spTree>
    <p:extLst>
      <p:ext uri="{BB962C8B-B14F-4D97-AF65-F5344CB8AC3E}">
        <p14:creationId xmlns:p14="http://schemas.microsoft.com/office/powerpoint/2010/main" val="2346084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404664"/>
            <a:ext cx="7772400" cy="1470025"/>
          </a:xfrm>
          <a:solidFill>
            <a:srgbClr val="FF0000"/>
          </a:solidFill>
        </p:spPr>
        <p:txBody>
          <a:bodyPr>
            <a:normAutofit/>
          </a:bodyPr>
          <a:lstStyle/>
          <a:p>
            <a:r>
              <a:rPr lang="cs-CZ" sz="7200" dirty="0" smtClean="0"/>
              <a:t>Kraj Vysočina</a:t>
            </a:r>
            <a:endParaRPr lang="cs-CZ" sz="7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855168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sz="800" dirty="0"/>
          </a:p>
          <a:p>
            <a:pPr algn="l"/>
            <a:r>
              <a:rPr lang="cs-CZ" sz="1000" dirty="0" err="1" smtClean="0"/>
              <a:t>Hustol</a:t>
            </a:r>
            <a:endParaRPr lang="cs-CZ" sz="1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921427"/>
            <a:ext cx="7512295" cy="4320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 flipH="1">
            <a:off x="1043608" y="6381328"/>
            <a:ext cx="2664296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800" dirty="0" smtClean="0">
                <a:hlinkClick r:id="rId3"/>
              </a:rPr>
              <a:t>http://cs.wikipedia.org/wiki/Soubor:2004_Kraj_Vysocina.PNG</a:t>
            </a:r>
            <a:r>
              <a:rPr lang="cs-CZ" sz="800" dirty="0" smtClean="0"/>
              <a:t>, </a:t>
            </a:r>
            <a:r>
              <a:rPr lang="cs-CZ" sz="800" dirty="0" err="1" smtClean="0"/>
              <a:t>Hustoles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3090185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>
              <a:hlinkClick r:id="rId2"/>
            </a:endParaRPr>
          </a:p>
          <a:p>
            <a:endParaRPr lang="cs-CZ" sz="800" dirty="0">
              <a:hlinkClick r:id="rId2"/>
            </a:endParaRPr>
          </a:p>
          <a:p>
            <a:endParaRPr lang="cs-CZ" sz="800" dirty="0" smtClean="0">
              <a:hlinkClick r:id="rId2"/>
            </a:endParaRPr>
          </a:p>
          <a:p>
            <a:endParaRPr lang="cs-CZ" sz="800" dirty="0">
              <a:hlinkClick r:id="rId2"/>
            </a:endParaRPr>
          </a:p>
          <a:p>
            <a:endParaRPr lang="cs-CZ" sz="800" dirty="0" smtClean="0">
              <a:hlinkClick r:id="rId2"/>
            </a:endParaRPr>
          </a:p>
          <a:p>
            <a:endParaRPr lang="cs-CZ" sz="800" dirty="0">
              <a:hlinkClick r:id="rId2"/>
            </a:endParaRPr>
          </a:p>
          <a:p>
            <a:endParaRPr lang="cs-CZ" sz="800" dirty="0" smtClean="0">
              <a:hlinkClick r:id="rId2"/>
            </a:endParaRPr>
          </a:p>
          <a:p>
            <a:endParaRPr lang="cs-CZ" sz="800" dirty="0">
              <a:hlinkClick r:id="rId2"/>
            </a:endParaRPr>
          </a:p>
          <a:p>
            <a:endParaRPr lang="cs-CZ" sz="800" dirty="0" smtClean="0">
              <a:hlinkClick r:id="rId2"/>
            </a:endParaRPr>
          </a:p>
          <a:p>
            <a:endParaRPr lang="cs-CZ" sz="800" dirty="0">
              <a:hlinkClick r:id="rId2"/>
            </a:endParaRPr>
          </a:p>
          <a:p>
            <a:r>
              <a:rPr lang="cs-CZ" sz="800" dirty="0" smtClean="0">
                <a:hlinkClick r:id="rId2"/>
              </a:rPr>
              <a:t>http://www.trasovnik.cz/k_vysoc/k_vysoc.asp</a:t>
            </a:r>
            <a:r>
              <a:rPr lang="cs-CZ" sz="800" dirty="0" smtClean="0"/>
              <a:t>			</a:t>
            </a:r>
            <a:r>
              <a:rPr lang="cs-CZ" sz="800" dirty="0" smtClean="0">
                <a:hlinkClick r:id="rId3"/>
              </a:rPr>
              <a:t>http://cs.wikipedia.org/wiki/Soubor:Vysocina_Region_CoA_CZ.svg</a:t>
            </a:r>
            <a:r>
              <a:rPr lang="cs-CZ" sz="800" dirty="0" smtClean="0"/>
              <a:t>			</a:t>
            </a:r>
            <a:endParaRPr lang="cs-CZ" sz="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196752"/>
            <a:ext cx="4297089" cy="38708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997431"/>
            <a:ext cx="3370312" cy="40701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2524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Krajské město: Jihlava</a:t>
            </a:r>
          </a:p>
          <a:p>
            <a:r>
              <a:rPr lang="cs-CZ" dirty="0" smtClean="0"/>
              <a:t>Další města: Pelhřimov</a:t>
            </a:r>
          </a:p>
          <a:p>
            <a:pPr marL="2286000" lvl="5" indent="0">
              <a:buNone/>
            </a:pPr>
            <a:r>
              <a:rPr lang="cs-CZ" sz="3200" dirty="0" smtClean="0"/>
              <a:t>  Havlíčkův Brod</a:t>
            </a:r>
          </a:p>
          <a:p>
            <a:pPr marL="2286000" lvl="5" indent="0">
              <a:buNone/>
            </a:pPr>
            <a:r>
              <a:rPr lang="cs-CZ" sz="3200" dirty="0" smtClean="0"/>
              <a:t>  Třebíč</a:t>
            </a:r>
          </a:p>
          <a:p>
            <a:pPr marL="2286000" lvl="5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Telč 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9329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blipFill dpi="0"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9600" dirty="0" smtClean="0"/>
              <a:t>Povrch</a:t>
            </a:r>
          </a:p>
          <a:p>
            <a:pPr marL="0" indent="0" algn="ctr">
              <a:buNone/>
            </a:pPr>
            <a:endParaRPr lang="cs-CZ" sz="9600" dirty="0"/>
          </a:p>
          <a:p>
            <a:pPr marL="0" indent="0" algn="ctr">
              <a:buNone/>
            </a:pPr>
            <a:endParaRPr lang="cs-CZ" sz="9600" dirty="0" smtClean="0"/>
          </a:p>
          <a:p>
            <a:pPr marL="0" indent="0" algn="ctr">
              <a:buNone/>
            </a:pPr>
            <a:endParaRPr lang="cs-CZ" sz="800" dirty="0"/>
          </a:p>
          <a:p>
            <a:pPr marL="0" indent="0" algn="ctr">
              <a:buNone/>
            </a:pPr>
            <a:endParaRPr lang="cs-CZ" sz="800" dirty="0" smtClean="0"/>
          </a:p>
          <a:p>
            <a:pPr marL="0" indent="0" algn="ctr">
              <a:buNone/>
            </a:pPr>
            <a:endParaRPr lang="cs-CZ" sz="800" dirty="0"/>
          </a:p>
          <a:p>
            <a:pPr marL="0" indent="0" algn="ctr">
              <a:buNone/>
            </a:pPr>
            <a:endParaRPr lang="cs-CZ" sz="800" dirty="0" smtClean="0"/>
          </a:p>
          <a:p>
            <a:pPr marL="0" indent="0" algn="ctr">
              <a:buNone/>
            </a:pPr>
            <a:endParaRPr lang="cs-CZ" sz="800" dirty="0"/>
          </a:p>
          <a:p>
            <a:pPr marL="0" indent="0" algn="ctr">
              <a:buNone/>
            </a:pPr>
            <a:endParaRPr lang="cs-CZ" sz="800" dirty="0" smtClean="0"/>
          </a:p>
          <a:p>
            <a:pPr marL="0" indent="0" algn="ctr">
              <a:buNone/>
            </a:pPr>
            <a:endParaRPr lang="cs-CZ" sz="800" dirty="0"/>
          </a:p>
          <a:p>
            <a:pPr marL="0" indent="0" algn="ctr">
              <a:buNone/>
            </a:pPr>
            <a:endParaRPr lang="cs-CZ" sz="800" dirty="0" smtClean="0"/>
          </a:p>
          <a:p>
            <a:pPr marL="0" indent="0" algn="ctr">
              <a:buNone/>
            </a:pPr>
            <a:endParaRPr lang="cs-CZ" sz="800" dirty="0"/>
          </a:p>
          <a:p>
            <a:pPr marL="0" indent="0" algn="ctr">
              <a:buNone/>
            </a:pPr>
            <a:endParaRPr lang="cs-CZ" sz="800" dirty="0" smtClean="0"/>
          </a:p>
          <a:p>
            <a:pPr marL="0" indent="0" algn="ctr">
              <a:buNone/>
            </a:pPr>
            <a:endParaRPr lang="cs-CZ" sz="800" dirty="0"/>
          </a:p>
          <a:p>
            <a:pPr marL="0" indent="0" algn="ctr">
              <a:buNone/>
            </a:pPr>
            <a:r>
              <a:rPr lang="cs-CZ" sz="800" dirty="0" smtClean="0">
                <a:hlinkClick r:id="rId3"/>
              </a:rPr>
              <a:t>http://tajny-pokemoni-svet.blog.cz/en/1009/pole-pro-psychycke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1328123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solidFill>
            <a:srgbClr val="6BCC54"/>
          </a:solidFill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Českomoravská vrchovina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Žďárské vrchy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Jihlavské vrchy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28217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Javořice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sz="800" dirty="0" smtClean="0"/>
          </a:p>
          <a:p>
            <a:endParaRPr lang="cs-CZ" sz="800" dirty="0"/>
          </a:p>
          <a:p>
            <a:r>
              <a:rPr lang="cs-CZ" sz="800" dirty="0" smtClean="0">
                <a:hlinkClick r:id="rId2"/>
              </a:rPr>
              <a:t>http://www.sobis.estranky.cz/fotoalbum/mesta-a-vesnice/ta-nase-vesnice-________/javorice.jpg.html</a:t>
            </a:r>
            <a:endParaRPr lang="cs-CZ" sz="8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128869"/>
            <a:ext cx="7087293" cy="53154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60063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blipFill dpi="0"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8800" dirty="0" smtClean="0"/>
              <a:t>Vodstvo</a:t>
            </a:r>
          </a:p>
          <a:p>
            <a:pPr marL="0" indent="0" algn="ctr">
              <a:buNone/>
            </a:pPr>
            <a:endParaRPr lang="cs-CZ" sz="8800" dirty="0"/>
          </a:p>
          <a:p>
            <a:pPr marL="0" indent="0" algn="ctr">
              <a:buNone/>
            </a:pPr>
            <a:endParaRPr lang="cs-CZ" sz="8800" dirty="0" smtClean="0"/>
          </a:p>
          <a:p>
            <a:pPr marL="0" indent="0" algn="ctr">
              <a:buNone/>
            </a:pPr>
            <a:endParaRPr lang="cs-CZ" sz="8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r>
              <a:rPr lang="cs-CZ" sz="800" dirty="0">
                <a:hlinkClick r:id="rId3"/>
              </a:rPr>
              <a:t>http://www.svatosi.cz/?p=854524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353117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gradFill flip="none" rotWithShape="1">
            <a:gsLst>
              <a:gs pos="0">
                <a:schemeClr val="accent1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1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1">
                  <a:lumMod val="60000"/>
                  <a:lumOff val="40000"/>
                  <a:shade val="100000"/>
                  <a:satMod val="115000"/>
                </a:schemeClr>
              </a:gs>
            </a:gsLst>
            <a:lin ang="5400000" scaled="1"/>
            <a:tileRect/>
          </a:gradFill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/>
              <a:t>Sázava</a:t>
            </a:r>
          </a:p>
          <a:p>
            <a:r>
              <a:rPr lang="cs-CZ" dirty="0" smtClean="0"/>
              <a:t>Želivka</a:t>
            </a:r>
          </a:p>
          <a:p>
            <a:r>
              <a:rPr lang="cs-CZ" dirty="0" smtClean="0"/>
              <a:t>Nežárka</a:t>
            </a:r>
          </a:p>
          <a:p>
            <a:r>
              <a:rPr lang="cs-CZ" dirty="0" smtClean="0"/>
              <a:t>Svratka</a:t>
            </a:r>
          </a:p>
          <a:p>
            <a:r>
              <a:rPr lang="cs-CZ" dirty="0" smtClean="0"/>
              <a:t>Oslava</a:t>
            </a:r>
          </a:p>
          <a:p>
            <a:r>
              <a:rPr lang="cs-CZ" dirty="0" smtClean="0"/>
              <a:t>Jihlava</a:t>
            </a:r>
          </a:p>
          <a:p>
            <a:r>
              <a:rPr lang="cs-CZ" dirty="0" smtClean="0"/>
              <a:t>Jevišovka</a:t>
            </a:r>
          </a:p>
          <a:p>
            <a:r>
              <a:rPr lang="cs-CZ" dirty="0" smtClean="0"/>
              <a:t>Moravská Dyje</a:t>
            </a:r>
          </a:p>
          <a:p>
            <a:r>
              <a:rPr lang="cs-CZ" dirty="0" smtClean="0"/>
              <a:t>Přehrady: Dalešická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73423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Přehrada Dalešice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sz="800" dirty="0" smtClean="0"/>
          </a:p>
          <a:p>
            <a:r>
              <a:rPr lang="cs-CZ" sz="800" dirty="0" smtClean="0">
                <a:hlinkClick r:id="rId2"/>
              </a:rPr>
              <a:t>http://www.ceske-kempy.cz/foto-kempy/autokemp-wilsonka-dalesicka-prehrada1.jpg</a:t>
            </a:r>
            <a:endParaRPr lang="cs-CZ" sz="8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196752"/>
            <a:ext cx="6840760" cy="51305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02180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blipFill dpi="0"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7200" dirty="0" smtClean="0"/>
              <a:t>Kulturní a historické památky</a:t>
            </a:r>
          </a:p>
          <a:p>
            <a:pPr marL="0" indent="0">
              <a:buNone/>
            </a:pPr>
            <a:endParaRPr lang="cs-CZ" sz="7200" dirty="0"/>
          </a:p>
          <a:p>
            <a:pPr marL="0" indent="0">
              <a:buNone/>
            </a:pPr>
            <a:endParaRPr lang="cs-CZ" sz="7200" dirty="0" smtClean="0"/>
          </a:p>
          <a:p>
            <a:pPr marL="0" indent="0">
              <a:buNone/>
            </a:pPr>
            <a:endParaRPr lang="cs-CZ" sz="72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r>
              <a:rPr lang="cs-CZ" sz="800" dirty="0">
                <a:hlinkClick r:id="rId3"/>
              </a:rPr>
              <a:t>http://www.infobus.eu/lang/ru/?p=15146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3368464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Kostel sv. Jana Nepomuckého na </a:t>
            </a:r>
            <a:r>
              <a:rPr lang="cs-CZ" dirty="0" smtClean="0"/>
              <a:t>Zelené </a:t>
            </a:r>
            <a:r>
              <a:rPr lang="cs-CZ" dirty="0"/>
              <a:t>h</a:t>
            </a:r>
            <a:r>
              <a:rPr lang="cs-CZ" dirty="0" smtClean="0"/>
              <a:t>oře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sz="900" dirty="0">
                <a:hlinkClick r:id="rId2"/>
              </a:rPr>
              <a:t>http://www.zdarns.cz/obrazky/zelena-hora.jpg</a:t>
            </a:r>
            <a:endParaRPr lang="cs-CZ" sz="9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442931"/>
            <a:ext cx="6225480" cy="4669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92626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Třebíč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357192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r>
              <a:rPr lang="cs-CZ" sz="800" dirty="0">
                <a:hlinkClick r:id="rId2"/>
              </a:rPr>
              <a:t>http://www.mesto-trebic.cz/zamek.php</a:t>
            </a:r>
            <a:endParaRPr lang="cs-CZ" sz="800" dirty="0"/>
          </a:p>
        </p:txBody>
      </p:sp>
      <p:pic>
        <p:nvPicPr>
          <p:cNvPr id="2050" name="Picture 2" descr="http://www.mesto-trebic.cz/fotos/zamek/zamek-6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126367"/>
            <a:ext cx="8152859" cy="5472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1956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/>
              <a:t>A teď si vyzkoušíme, co jste si zapamatovali! </a:t>
            </a:r>
            <a:r>
              <a:rPr lang="cs-CZ" dirty="0">
                <a:sym typeface="Wingdings" pitchFamily="2" charset="2"/>
              </a:rPr>
              <a:t>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>
            <a:normAutofit lnSpcReduction="10000"/>
          </a:bodyPr>
          <a:lstStyle/>
          <a:p>
            <a:r>
              <a:rPr lang="cs-CZ" dirty="0"/>
              <a:t>Co se ti vybaví, když se řekne </a:t>
            </a:r>
            <a:r>
              <a:rPr lang="cs-CZ" dirty="0" smtClean="0"/>
              <a:t>kraj Vysočina?</a:t>
            </a:r>
            <a:endParaRPr lang="cs-CZ" dirty="0"/>
          </a:p>
          <a:p>
            <a:r>
              <a:rPr lang="cs-CZ" dirty="0"/>
              <a:t>Jaké je krajské </a:t>
            </a:r>
            <a:r>
              <a:rPr lang="cs-CZ" dirty="0" smtClean="0"/>
              <a:t>město kraje Vysočina?</a:t>
            </a:r>
            <a:endParaRPr lang="cs-CZ" dirty="0"/>
          </a:p>
          <a:p>
            <a:r>
              <a:rPr lang="cs-CZ" dirty="0"/>
              <a:t>Vzpomeneš si na nějaká další města?</a:t>
            </a:r>
          </a:p>
          <a:p>
            <a:r>
              <a:rPr lang="cs-CZ" dirty="0"/>
              <a:t>Jaké významné řeky protékají tímto krajem?</a:t>
            </a:r>
          </a:p>
          <a:p>
            <a:r>
              <a:rPr lang="cs-CZ" dirty="0"/>
              <a:t>…a co takhle pohoří?</a:t>
            </a:r>
          </a:p>
          <a:p>
            <a:endParaRPr lang="cs-CZ" dirty="0"/>
          </a:p>
          <a:p>
            <a:r>
              <a:rPr lang="cs-CZ" dirty="0"/>
              <a:t>Byl jsi někdy v </a:t>
            </a:r>
            <a:r>
              <a:rPr lang="cs-CZ" dirty="0" smtClean="0"/>
              <a:t>tomto kraji</a:t>
            </a:r>
            <a:r>
              <a:rPr lang="cs-CZ" dirty="0"/>
              <a:t>? Pokud ne, proč by ses tam chtěl podívat?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3058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>
                <a:hlinkClick r:id="rId2"/>
              </a:rPr>
              <a:t>http://cs.wikipedia.org/</a:t>
            </a:r>
            <a:endParaRPr lang="cs-CZ" sz="1600" dirty="0" smtClean="0"/>
          </a:p>
          <a:p>
            <a:r>
              <a:rPr lang="cs-CZ" sz="1600" dirty="0" smtClean="0">
                <a:hlinkClick r:id="rId3"/>
              </a:rPr>
              <a:t>http://www.trasovnik.cz/</a:t>
            </a:r>
            <a:endParaRPr lang="cs-CZ" sz="1600" dirty="0" smtClean="0"/>
          </a:p>
          <a:p>
            <a:r>
              <a:rPr lang="cs-CZ" sz="1600" dirty="0" smtClean="0">
                <a:hlinkClick r:id="rId4"/>
              </a:rPr>
              <a:t>http://tajny-pokemoni-svet.blog.cz/</a:t>
            </a:r>
            <a:endParaRPr lang="cs-CZ" sz="1600" dirty="0" smtClean="0"/>
          </a:p>
          <a:p>
            <a:r>
              <a:rPr lang="cs-CZ" sz="1600" dirty="0" smtClean="0">
                <a:hlinkClick r:id="rId5"/>
              </a:rPr>
              <a:t>http://www.sobis.estranky.cz/</a:t>
            </a:r>
            <a:endParaRPr lang="cs-CZ" sz="1600" dirty="0" smtClean="0"/>
          </a:p>
          <a:p>
            <a:r>
              <a:rPr lang="cs-CZ" sz="1600" dirty="0" smtClean="0">
                <a:hlinkClick r:id="rId6"/>
              </a:rPr>
              <a:t>http://www.ceske-kempy.cz/</a:t>
            </a:r>
            <a:endParaRPr lang="cs-CZ" sz="1600" dirty="0" smtClean="0"/>
          </a:p>
          <a:p>
            <a:r>
              <a:rPr lang="cs-CZ" sz="1600" dirty="0">
                <a:hlinkClick r:id="rId7"/>
              </a:rPr>
              <a:t>http://www.svatosi.cz</a:t>
            </a:r>
            <a:r>
              <a:rPr lang="cs-CZ" sz="1600" dirty="0" smtClean="0">
                <a:hlinkClick r:id="rId7"/>
              </a:rPr>
              <a:t>/</a:t>
            </a:r>
            <a:endParaRPr lang="cs-CZ" sz="1600" dirty="0" smtClean="0"/>
          </a:p>
          <a:p>
            <a:r>
              <a:rPr lang="cs-CZ" sz="1600" dirty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www.infobus.eu/</a:t>
            </a:r>
            <a:endParaRPr lang="cs-CZ" sz="1600" dirty="0" smtClean="0"/>
          </a:p>
          <a:p>
            <a:r>
              <a:rPr lang="cs-CZ" sz="1600" dirty="0">
                <a:hlinkClick r:id="rId9"/>
              </a:rPr>
              <a:t>http://</a:t>
            </a:r>
            <a:r>
              <a:rPr lang="cs-CZ" sz="1600" dirty="0" smtClean="0">
                <a:hlinkClick r:id="rId9"/>
              </a:rPr>
              <a:t>www.zdarns.cz/</a:t>
            </a:r>
            <a:endParaRPr lang="cs-CZ" sz="1600" dirty="0" smtClean="0"/>
          </a:p>
          <a:p>
            <a:r>
              <a:rPr lang="cs-CZ" sz="1600" dirty="0">
                <a:hlinkClick r:id="rId10"/>
              </a:rPr>
              <a:t>http://www.mesto-trebic.cz</a:t>
            </a:r>
            <a:r>
              <a:rPr lang="cs-CZ" sz="1600" dirty="0" smtClean="0">
                <a:hlinkClick r:id="rId10"/>
              </a:rPr>
              <a:t>/</a:t>
            </a:r>
            <a:endParaRPr lang="cs-CZ" sz="1600" dirty="0" smtClean="0"/>
          </a:p>
          <a:p>
            <a:endParaRPr lang="cs-CZ" sz="1600" dirty="0" smtClean="0"/>
          </a:p>
          <a:p>
            <a:pPr marL="0" indent="0">
              <a:buNone/>
            </a:pPr>
            <a:r>
              <a:rPr lang="cs-CZ" sz="1600" dirty="0" smtClean="0"/>
              <a:t>		</a:t>
            </a:r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988434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252</Words>
  <Application>Microsoft Office PowerPoint</Application>
  <PresentationFormat>Předvádění na obrazovce (4:3)</PresentationFormat>
  <Paragraphs>165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Kraj Vysočina</vt:lpstr>
      <vt:lpstr>Prezentace aplikace PowerPoint</vt:lpstr>
      <vt:lpstr>Města</vt:lpstr>
      <vt:lpstr>Prezentace aplikace PowerPoint</vt:lpstr>
      <vt:lpstr> </vt:lpstr>
      <vt:lpstr>Javořice</vt:lpstr>
      <vt:lpstr>Prezentace aplikace PowerPoint</vt:lpstr>
      <vt:lpstr>Prezentace aplikace PowerPoint</vt:lpstr>
      <vt:lpstr>Přehrada Dalešice</vt:lpstr>
      <vt:lpstr>Prezentace aplikace PowerPoint</vt:lpstr>
      <vt:lpstr>Kostel sv. Jana Nepomuckého na Zelené hoře</vt:lpstr>
      <vt:lpstr>Třebíč</vt:lpstr>
      <vt:lpstr>A teď si vyzkoušíme, co jste si zapamatovali! 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Kraj Vysočina</dc:title>
  <dc:creator>uživatel</dc:creator>
  <cp:lastModifiedBy>User</cp:lastModifiedBy>
  <cp:revision>11</cp:revision>
  <dcterms:created xsi:type="dcterms:W3CDTF">2013-07-12T19:29:56Z</dcterms:created>
  <dcterms:modified xsi:type="dcterms:W3CDTF">2013-07-13T08:28:33Z</dcterms:modified>
</cp:coreProperties>
</file>