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1" r:id="rId2"/>
    <p:sldId id="256" r:id="rId3"/>
    <p:sldId id="257" r:id="rId4"/>
    <p:sldId id="259" r:id="rId5"/>
    <p:sldId id="260" r:id="rId6"/>
    <p:sldId id="261" r:id="rId7"/>
    <p:sldId id="262" r:id="rId8"/>
    <p:sldId id="263" r:id="rId9"/>
    <p:sldId id="266" r:id="rId10"/>
    <p:sldId id="264" r:id="rId11"/>
    <p:sldId id="268" r:id="rId12"/>
    <p:sldId id="265" r:id="rId13"/>
    <p:sldId id="267" r:id="rId14"/>
    <p:sldId id="26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5DB8CD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5481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0879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52801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46221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4018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70816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40370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66694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4444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1534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7811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509082-38B3-4417-B72C-A8C4133FEDBB}" type="datetimeFigureOut">
              <a:rPr lang="cs-CZ" smtClean="0"/>
              <a:t>12.7.2013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08A2D-6E9A-4685-8C1B-E3BD2E37B7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449397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2004_Olomoucky_kraj.PN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Olomouc_Region_CoA_CZ.svg" TargetMode="External"/><Relationship Id="rId2" Type="http://schemas.openxmlformats.org/officeDocument/2006/relationships/hyperlink" Target="http://www.hotel-ubytovani.com/hotely-penziony-Olomoucky-kraj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haloupka-jeseniky.com/?tipy-na-vylet,12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hyperlink" Target="http://www.skiareal-avalanche.cz/jeseniky.html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ydromagazin.cz/clanek/122-velka-voda-mala-voda/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://ct-akvarius.webnode.cz/news/reka-morava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rodinnevylety.cz/wp-content/uploads/2006/07/ceskysternberk1.jpg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zechtour.net/cz/olomoucke-sachove-leto/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://www.ceskehrady.info/hrady/pohadkovy-hrad-bouzov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ceskehrady.info/" TargetMode="External"/><Relationship Id="rId3" Type="http://schemas.openxmlformats.org/officeDocument/2006/relationships/hyperlink" Target="http://www.hotel-ubytovani.com/" TargetMode="External"/><Relationship Id="rId7" Type="http://schemas.openxmlformats.org/officeDocument/2006/relationships/hyperlink" Target="http://ct-akvarius.webnode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hydromagazin.cz/" TargetMode="External"/><Relationship Id="rId5" Type="http://schemas.openxmlformats.org/officeDocument/2006/relationships/hyperlink" Target="http://www.chaloupka-jeseniky.com/" TargetMode="External"/><Relationship Id="rId10" Type="http://schemas.openxmlformats.org/officeDocument/2006/relationships/hyperlink" Target="http://www.rodinnevylety.cz/wp-content/uploads/2006/07/ceskysternberk1.jpg" TargetMode="External"/><Relationship Id="rId4" Type="http://schemas.openxmlformats.org/officeDocument/2006/relationships/hyperlink" Target="http://www.skiareal-avalanche.cz/" TargetMode="External"/><Relationship Id="rId9" Type="http://schemas.openxmlformats.org/officeDocument/2006/relationships/hyperlink" Target="http://www.czechtour.ne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grpSp>
        <p:nvGrpSpPr>
          <p:cNvPr id="4" name="Skupina 3"/>
          <p:cNvGrpSpPr/>
          <p:nvPr/>
        </p:nvGrpSpPr>
        <p:grpSpPr>
          <a:xfrm>
            <a:off x="395536" y="188640"/>
            <a:ext cx="8388945" cy="6400221"/>
            <a:chOff x="394830" y="500798"/>
            <a:chExt cx="8388945" cy="6400221"/>
          </a:xfrm>
        </p:grpSpPr>
        <p:graphicFrame>
          <p:nvGraphicFramePr>
            <p:cNvPr id="5" name="Group 40"/>
            <p:cNvGraphicFramePr>
              <a:graphicFrameLocks/>
            </p:cNvGraphicFramePr>
            <p:nvPr>
              <p:extLst>
                <p:ext uri="{D42A27DB-BD31-4B8C-83A1-F6EECF244321}">
                  <p14:modId xmlns:p14="http://schemas.microsoft.com/office/powerpoint/2010/main" val="3546614970"/>
                </p:ext>
              </p:extLst>
            </p:nvPr>
          </p:nvGraphicFramePr>
          <p:xfrm>
            <a:off x="394830" y="1364894"/>
            <a:ext cx="8388945" cy="3884091"/>
          </p:xfrm>
          <a:graphic>
            <a:graphicData uri="http://schemas.openxmlformats.org/drawingml/2006/table">
              <a:tbl>
                <a:tblPr/>
                <a:tblGrid>
                  <a:gridCol w="1993015"/>
                  <a:gridCol w="6395930"/>
                </a:tblGrid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1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FFFFFF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Číslo projektu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lang="cs-CZ" sz="1800" b="1" kern="1200" dirty="0" smtClean="0">
                            <a:solidFill>
                              <a:schemeClr val="tx1"/>
                            </a:solidFill>
                            <a:effectLst/>
                            <a:latin typeface="+mn-lt"/>
                            <a:ea typeface="+mn-ea"/>
                            <a:cs typeface="+mn-cs"/>
                          </a:rPr>
                          <a:t>CZ.1.07/1.4.00/21.2942</a:t>
                        </a:r>
                        <a:endPara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chemeClr val="accent1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školy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Základní škola a mateřská škola, Jičín, 17. listopadu 109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Název materiálu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+mn-lt"/>
                            <a:cs typeface="Arial" charset="0"/>
                          </a:rPr>
                          <a:t>VY_32_INOVACE_XI_Vl2_11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+mn-lt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Autor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Mgr. Jitka Tobiášová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Vzdělávací obor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Vlastivěda 1.stupeň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Téma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Kraje </a:t>
                        </a: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ČR-Olomoucký</a:t>
                        </a:r>
                        <a:endPara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endParaRP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92388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5.ročník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74990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Datum tvorby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72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12.7.2013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E8F2FF"/>
                      </a:solidFill>
                    </a:tcPr>
                  </a:tc>
                </a:tr>
                <a:tr h="369997">
                  <a:tc>
                    <a:txBody>
                      <a:bodyPr/>
                      <a:lstStyle/>
                      <a:p>
                        <a:pPr marL="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rgbClr val="000000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Anotace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>
                    <a:txBody>
                      <a:bodyPr/>
                      <a:lstStyle/>
                      <a:p>
                        <a:pPr marL="144000" marR="0" lvl="0" indent="0" algn="l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>
                            <a:schemeClr val="bg2"/>
                          </a:buClr>
                          <a:buSzPct val="75000"/>
                          <a:buFont typeface="Wingdings" pitchFamily="2" charset="2"/>
                          <a:buNone/>
                          <a:tabLst/>
                        </a:pPr>
                        <a:r>
                          <a:rPr kumimoji="0" lang="cs-CZ" sz="16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Materiál je určen k výuce kraje ČR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</a:tr>
                <a:tr h="392388">
                  <a:tc gridSpan="2">
                    <a:txBody>
                      <a:bodyPr/>
                      <a:lstStyle/>
                      <a:p>
                        <a:pPr marL="0" marR="0" lvl="0" indent="0" algn="ctr" defTabSz="914400" rtl="0" eaLnBrk="1" fontAlgn="base" latinLnBrk="0" hangingPunct="1">
                          <a:lnSpc>
                            <a:spcPct val="100000"/>
                          </a:lnSpc>
                          <a:spcBef>
                            <a:spcPct val="0"/>
                          </a:spcBef>
                          <a:spcAft>
                            <a:spcPct val="0"/>
                          </a:spcAft>
                          <a:buClrTx/>
                          <a:buSzTx/>
                          <a:buFontTx/>
                          <a:buNone/>
                          <a:tabLst/>
                        </a:pPr>
                        <a:r>
                          <a:rPr kumimoji="0" lang="cs-CZ" sz="1400" b="0" i="0" u="none" strike="noStrike" cap="none" normalizeH="0" baseline="0" dirty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latin typeface="Arial" charset="0"/>
                            <a:cs typeface="Arial" charset="0"/>
                          </a:rPr>
                          <a:t>Pokud není uvedeno jinak, použitý materiál je z vlastních zdrojů autora. </a:t>
                        </a:r>
                      </a:p>
                    </a:txBody>
                    <a:tcPr horzOverflow="overflow">
                      <a:lnL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L>
                      <a:lnR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R>
                      <a:lnT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T>
                      <a:lnB w="12700" cap="flat" cmpd="sng" algn="ctr">
                        <a:solidFill>
                          <a:schemeClr val="tx1"/>
                        </a:solidFill>
                        <a:prstDash val="solid"/>
                        <a:round/>
                        <a:headEnd type="none" w="med" len="med"/>
                        <a:tailEnd type="none" w="med" len="med"/>
                      </a:lnB>
                      <a:lnTlToBr>
                        <a:noFill/>
                      </a:lnTlToBr>
                      <a:lnBlToTr>
                        <a:noFill/>
                      </a:lnBlToTr>
                      <a:solidFill>
                        <a:srgbClr val="CEE3FF"/>
                      </a:solidFill>
                    </a:tcPr>
                  </a:tc>
                  <a:tc hMerge="1">
                    <a:txBody>
                      <a:bodyPr/>
                      <a:lstStyle/>
                      <a:p>
                        <a:endParaRPr lang="cs-CZ"/>
                      </a:p>
                    </a:txBody>
                    <a:tcPr/>
                  </a:tc>
                </a:tr>
              </a:tbl>
            </a:graphicData>
          </a:graphic>
        </p:graphicFrame>
        <p:sp>
          <p:nvSpPr>
            <p:cNvPr id="6" name="Obdélník 5"/>
            <p:cNvSpPr/>
            <p:nvPr/>
          </p:nvSpPr>
          <p:spPr>
            <a:xfrm>
              <a:off x="467544" y="500798"/>
              <a:ext cx="3270319" cy="400110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pPr algn="ctr">
                <a:defRPr/>
              </a:pPr>
              <a:r>
                <a:rPr lang="cs-CZ" sz="2000" b="1" dirty="0"/>
                <a:t>DIGITÁLNÍ UČEBNÍ MATERIÁL</a:t>
              </a:r>
            </a:p>
          </p:txBody>
        </p:sp>
        <p:pic>
          <p:nvPicPr>
            <p:cNvPr id="7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014" y="5613366"/>
              <a:ext cx="5270296" cy="1287653"/>
            </a:xfrm>
            <a:prstGeom prst="rect">
              <a:avLst/>
            </a:pr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8" name="Obrázek 7"/>
            <p:cNvPicPr/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6763112" y="500798"/>
              <a:ext cx="1317918" cy="720080"/>
            </a:xfrm>
            <a:prstGeom prst="rect">
              <a:avLst/>
            </a:prstGeom>
            <a:effectLst>
              <a:softEdge rad="12700"/>
            </a:effectLst>
          </p:spPr>
        </p:pic>
      </p:grpSp>
    </p:spTree>
    <p:extLst>
      <p:ext uri="{BB962C8B-B14F-4D97-AF65-F5344CB8AC3E}">
        <p14:creationId xmlns:p14="http://schemas.microsoft.com/office/powerpoint/2010/main" val="3951824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332657"/>
            <a:ext cx="7560840" cy="1296144"/>
          </a:xfrm>
          <a:solidFill>
            <a:srgbClr val="FF000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Olomoucký kraj</a:t>
            </a:r>
            <a:endParaRPr lang="cs-CZ" sz="6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86635"/>
            <a:ext cx="8206594" cy="47197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70849" y="619330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>
                <a:hlinkClick r:id="rId3"/>
              </a:rPr>
              <a:t>http://cs.wikipedia.org/wiki/Soubor:2004_Olomoucky_kraj.PNG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2872153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 smtClean="0">
                <a:hlinkClick r:id="rId2"/>
              </a:rPr>
              <a:t>http://www.hotel-ubytovani.com/hotely-penziony-Olomoucky-kraj.htm</a:t>
            </a:r>
            <a:r>
              <a:rPr lang="cs-CZ" sz="800" dirty="0" smtClean="0"/>
              <a:t>	</a:t>
            </a:r>
            <a:r>
              <a:rPr lang="cs-CZ" sz="800" dirty="0" smtClean="0">
                <a:hlinkClick r:id="rId3"/>
              </a:rPr>
              <a:t>http://cs.wikipedia.org/wiki/Soubor:Olomouc_Region_CoA_CZ.svg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80975"/>
            <a:ext cx="2880320" cy="4215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60648"/>
            <a:ext cx="3672408" cy="44245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667800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1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/>
              <a:t>Krajské město: Olomouc</a:t>
            </a:r>
          </a:p>
          <a:p>
            <a:r>
              <a:rPr lang="cs-CZ" dirty="0" smtClean="0"/>
              <a:t>Další města: Šumperk</a:t>
            </a:r>
          </a:p>
          <a:p>
            <a:pPr marL="2286000" lvl="5" indent="0">
              <a:buNone/>
            </a:pPr>
            <a:r>
              <a:rPr lang="cs-CZ" sz="3200" dirty="0" smtClean="0"/>
              <a:t>  Prostějov</a:t>
            </a:r>
            <a:endParaRPr lang="cs-CZ" sz="3200" dirty="0"/>
          </a:p>
          <a:p>
            <a:pPr marL="2286000" lvl="5" indent="0"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Přerov</a:t>
            </a:r>
            <a:endParaRPr lang="cs-CZ" sz="3200" dirty="0"/>
          </a:p>
          <a:p>
            <a:pPr marL="2286000" lvl="5" indent="0">
              <a:buNone/>
            </a:pPr>
            <a:r>
              <a:rPr lang="cs-CZ" sz="3200" dirty="0" smtClean="0"/>
              <a:t> </a:t>
            </a:r>
            <a:r>
              <a:rPr lang="cs-CZ" sz="3200" dirty="0" smtClean="0"/>
              <a:t> Jeseník</a:t>
            </a:r>
            <a:endParaRPr lang="cs-CZ" sz="3200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803113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6600" dirty="0" smtClean="0"/>
              <a:t>Povrch</a:t>
            </a:r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 algn="ctr">
              <a:buNone/>
            </a:pPr>
            <a:endParaRPr lang="cs-CZ" sz="800" dirty="0" smtClean="0"/>
          </a:p>
          <a:p>
            <a:pPr marL="0" indent="0" algn="ctr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 smtClean="0">
                <a:hlinkClick r:id="rId3"/>
              </a:rPr>
              <a:t>http://www.chaloupka-jeseniky.com/?tipy-na-vylet,12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960760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solidFill>
            <a:schemeClr val="accent1">
              <a:lumMod val="60000"/>
              <a:lumOff val="40000"/>
            </a:schemeClr>
          </a:solidFill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Hrubý Jeseník</a:t>
            </a:r>
            <a:r>
              <a:rPr lang="cs-CZ" dirty="0"/>
              <a:t> </a:t>
            </a:r>
            <a:r>
              <a:rPr lang="cs-CZ" dirty="0" smtClean="0"/>
              <a:t>(Praděd)</a:t>
            </a:r>
          </a:p>
          <a:p>
            <a:endParaRPr lang="cs-CZ" dirty="0" smtClean="0"/>
          </a:p>
          <a:p>
            <a:r>
              <a:rPr lang="cs-CZ" dirty="0" smtClean="0"/>
              <a:t>Hornomoravský úval</a:t>
            </a:r>
          </a:p>
          <a:p>
            <a:endParaRPr lang="cs-CZ" dirty="0" smtClean="0"/>
          </a:p>
          <a:p>
            <a:r>
              <a:rPr lang="cs-CZ" dirty="0" smtClean="0"/>
              <a:t>Hranická propast</a:t>
            </a:r>
          </a:p>
          <a:p>
            <a:endParaRPr lang="cs-CZ" dirty="0" smtClean="0"/>
          </a:p>
          <a:p>
            <a:r>
              <a:rPr lang="cs-CZ" dirty="0" smtClean="0"/>
              <a:t>Oderské vrchy</a:t>
            </a:r>
          </a:p>
        </p:txBody>
      </p:sp>
    </p:spTree>
    <p:extLst>
      <p:ext uri="{BB962C8B-B14F-4D97-AF65-F5344CB8AC3E}">
        <p14:creationId xmlns:p14="http://schemas.microsoft.com/office/powerpoint/2010/main" val="1827461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Praděd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800" dirty="0">
                <a:hlinkClick r:id="rId2"/>
              </a:rPr>
              <a:t>http://www.skiareal-avalanche.cz/jeseniky.html</a:t>
            </a:r>
            <a:endParaRPr lang="cs-CZ" sz="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238072"/>
            <a:ext cx="7444078" cy="49556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8545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8800" dirty="0" smtClean="0"/>
              <a:t>Vodstvo</a:t>
            </a:r>
          </a:p>
          <a:p>
            <a:pPr marL="0" indent="0" algn="ctr">
              <a:buNone/>
            </a:pPr>
            <a:endParaRPr lang="cs-CZ" sz="8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http://www.hydromagazin.cz/clanek/122-velka-voda-mala-voda/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2971669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  <a:gradFill flip="none" rotWithShape="1">
            <a:gsLst>
              <a:gs pos="0">
                <a:schemeClr val="accent1">
                  <a:lumMod val="60000"/>
                  <a:lumOff val="40000"/>
                  <a:shade val="30000"/>
                  <a:satMod val="115000"/>
                </a:schemeClr>
              </a:gs>
              <a:gs pos="50000">
                <a:schemeClr val="accent1">
                  <a:lumMod val="60000"/>
                  <a:lumOff val="40000"/>
                  <a:shade val="67500"/>
                  <a:satMod val="115000"/>
                </a:schemeClr>
              </a:gs>
              <a:gs pos="100000">
                <a:schemeClr val="accent1">
                  <a:lumMod val="60000"/>
                  <a:lumOff val="40000"/>
                  <a:shade val="100000"/>
                  <a:satMod val="115000"/>
                </a:schemeClr>
              </a:gs>
            </a:gsLst>
            <a:lin ang="5400000" scaled="1"/>
            <a:tileRect/>
          </a:gradFill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Morava</a:t>
            </a:r>
          </a:p>
          <a:p>
            <a:r>
              <a:rPr lang="cs-CZ" dirty="0" smtClean="0"/>
              <a:t>Odra</a:t>
            </a:r>
          </a:p>
          <a:p>
            <a:r>
              <a:rPr lang="cs-CZ" dirty="0" smtClean="0"/>
              <a:t>Desná</a:t>
            </a:r>
          </a:p>
          <a:p>
            <a:r>
              <a:rPr lang="cs-CZ" dirty="0" smtClean="0"/>
              <a:t>Oskava</a:t>
            </a:r>
          </a:p>
          <a:p>
            <a:r>
              <a:rPr lang="cs-CZ" dirty="0" smtClean="0"/>
              <a:t>Bečva</a:t>
            </a:r>
          </a:p>
          <a:p>
            <a:r>
              <a:rPr lang="cs-CZ" dirty="0" smtClean="0"/>
              <a:t>Romže</a:t>
            </a:r>
          </a:p>
          <a:p>
            <a:r>
              <a:rPr lang="cs-CZ" dirty="0" smtClean="0"/>
              <a:t>Haná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798179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Morava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2"/>
              </a:rPr>
              <a:t>http://ct-akvarius.webnode.cz/news/reka-morava/</a:t>
            </a:r>
            <a:endParaRPr lang="cs-CZ" sz="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412776"/>
            <a:ext cx="7608694" cy="45365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93281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65974" cy="6858000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Kulturní a historické   		 památky</a:t>
            </a:r>
          </a:p>
          <a:p>
            <a:pPr marL="0" indent="0">
              <a:buNone/>
            </a:pPr>
            <a:endParaRPr lang="cs-CZ" sz="6600" dirty="0"/>
          </a:p>
          <a:p>
            <a:pPr marL="0" indent="0">
              <a:buNone/>
            </a:pPr>
            <a:endParaRPr lang="cs-CZ" sz="6600" dirty="0" smtClean="0"/>
          </a:p>
          <a:p>
            <a:pPr marL="0" indent="0">
              <a:buNone/>
            </a:pPr>
            <a:endParaRPr lang="cs-CZ" sz="66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endParaRPr lang="cs-CZ" sz="800" dirty="0" smtClean="0"/>
          </a:p>
          <a:p>
            <a:pPr marL="0" indent="0">
              <a:buNone/>
            </a:pPr>
            <a:endParaRPr lang="cs-CZ" sz="800" dirty="0"/>
          </a:p>
          <a:p>
            <a:pPr marL="0" indent="0">
              <a:buNone/>
            </a:pPr>
            <a:r>
              <a:rPr lang="cs-CZ" sz="800" dirty="0">
                <a:hlinkClick r:id="rId3"/>
              </a:rPr>
              <a:t>http://www.rodinnevylety.cz/wp-content/uploads/2006/07/ceskysternberk1.jpg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1945028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Olomouc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19256" cy="4497363"/>
          </a:xfrm>
          <a:blipFill dpi="0"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</p:spPr>
        <p:txBody>
          <a:bodyPr>
            <a:normAutofit lnSpcReduction="1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sz="800" dirty="0">
                <a:hlinkClick r:id="rId3"/>
              </a:rPr>
              <a:t>http://www.czechtour.net/cz/olomoucke-sachove-leto/</a:t>
            </a:r>
            <a:endParaRPr lang="cs-CZ" sz="800" dirty="0"/>
          </a:p>
        </p:txBody>
      </p:sp>
    </p:spTree>
    <p:extLst>
      <p:ext uri="{BB962C8B-B14F-4D97-AF65-F5344CB8AC3E}">
        <p14:creationId xmlns:p14="http://schemas.microsoft.com/office/powerpoint/2010/main" val="33023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Bouzov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sz="800" dirty="0" smtClean="0"/>
          </a:p>
          <a:p>
            <a:endParaRPr lang="cs-CZ" sz="800" dirty="0"/>
          </a:p>
          <a:p>
            <a:r>
              <a:rPr lang="cs-CZ" sz="800" dirty="0">
                <a:hlinkClick r:id="rId2"/>
              </a:rPr>
              <a:t>http://www.ceskehrady.info/hrady/pohadkovy-hrad-bouzov/</a:t>
            </a:r>
            <a:endParaRPr lang="cs-CZ" sz="8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169773"/>
            <a:ext cx="7056784" cy="5280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705715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A teď si vyzkoušíme, co jste si zapamatovali!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5DB8CD"/>
          </a:solidFill>
        </p:spPr>
        <p:txBody>
          <a:bodyPr>
            <a:normAutofit lnSpcReduction="10000"/>
          </a:bodyPr>
          <a:lstStyle/>
          <a:p>
            <a:r>
              <a:rPr lang="cs-CZ" dirty="0"/>
              <a:t>Co se ti vybaví, když se řekne </a:t>
            </a:r>
            <a:r>
              <a:rPr lang="cs-CZ" dirty="0" smtClean="0"/>
              <a:t>Olomoucký kraj</a:t>
            </a:r>
            <a:r>
              <a:rPr lang="cs-CZ" dirty="0"/>
              <a:t>?</a:t>
            </a:r>
          </a:p>
          <a:p>
            <a:r>
              <a:rPr lang="cs-CZ" dirty="0"/>
              <a:t>Jaké je krajské město </a:t>
            </a:r>
            <a:r>
              <a:rPr lang="cs-CZ" dirty="0" smtClean="0"/>
              <a:t>Olomouckého kraje</a:t>
            </a:r>
            <a:r>
              <a:rPr lang="cs-CZ" dirty="0"/>
              <a:t>?</a:t>
            </a:r>
          </a:p>
          <a:p>
            <a:r>
              <a:rPr lang="cs-CZ" dirty="0"/>
              <a:t>Vzpomeneš si na nějaká další města?</a:t>
            </a:r>
          </a:p>
          <a:p>
            <a:r>
              <a:rPr lang="cs-CZ" dirty="0"/>
              <a:t>Jaké významné řeky protékají tímto krajem?</a:t>
            </a:r>
          </a:p>
          <a:p>
            <a:r>
              <a:rPr lang="cs-CZ" dirty="0"/>
              <a:t>…a co takhle pohoří?</a:t>
            </a:r>
          </a:p>
          <a:p>
            <a:endParaRPr lang="cs-CZ" dirty="0"/>
          </a:p>
          <a:p>
            <a:r>
              <a:rPr lang="cs-CZ" dirty="0"/>
              <a:t>Byl jsi někdy v </a:t>
            </a:r>
            <a:r>
              <a:rPr lang="cs-CZ" dirty="0" smtClean="0"/>
              <a:t>Olomouckém kraji</a:t>
            </a:r>
            <a:r>
              <a:rPr lang="cs-CZ" dirty="0"/>
              <a:t>? Pokud ne, proč by ses tam chtěl podívat?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35381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>
                <a:hlinkClick r:id="rId2"/>
              </a:rPr>
              <a:t>http://cs.wikipedia.org/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http://www.hotel-ubytovani.com</a:t>
            </a:r>
            <a:r>
              <a:rPr lang="cs-CZ" sz="1600" dirty="0" smtClean="0">
                <a:hlinkClick r:id="rId3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http://www.skiareal-avalanche.cz</a:t>
            </a:r>
            <a:r>
              <a:rPr lang="cs-CZ" sz="1600" dirty="0" smtClean="0">
                <a:hlinkClick r:id="rId4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5"/>
              </a:rPr>
              <a:t>http://www.chaloupka-jeseniky.com</a:t>
            </a:r>
            <a:r>
              <a:rPr lang="cs-CZ" sz="1600" dirty="0" smtClean="0">
                <a:hlinkClick r:id="rId5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www.hydromagazin.cz/</a:t>
            </a:r>
            <a:endParaRPr lang="cs-CZ" sz="1600" dirty="0" smtClean="0"/>
          </a:p>
          <a:p>
            <a:r>
              <a:rPr lang="cs-CZ" sz="1600" dirty="0">
                <a:hlinkClick r:id="rId7"/>
              </a:rPr>
              <a:t>http://ct-akvarius.webnode.cz</a:t>
            </a:r>
            <a:r>
              <a:rPr lang="cs-CZ" sz="1600" dirty="0" smtClean="0">
                <a:hlinkClick r:id="rId7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www.ceskehrady.info/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http://www.czechtour.net</a:t>
            </a:r>
            <a:r>
              <a:rPr lang="cs-CZ" sz="1600" dirty="0" smtClean="0">
                <a:hlinkClick r:id="rId9"/>
              </a:rPr>
              <a:t>/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http://www.rodinnevylety.cz</a:t>
            </a:r>
            <a:r>
              <a:rPr lang="cs-CZ" sz="1600" dirty="0" smtClean="0">
                <a:hlinkClick r:id="rId10"/>
              </a:rPr>
              <a:t>/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9581963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236</Words>
  <Application>Microsoft Office PowerPoint</Application>
  <PresentationFormat>Předvádění na obrazovce (4:3)</PresentationFormat>
  <Paragraphs>191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Olomoucký kraj</vt:lpstr>
      <vt:lpstr>Prezentace aplikace PowerPoint</vt:lpstr>
      <vt:lpstr>Města</vt:lpstr>
      <vt:lpstr>Prezentace aplikace PowerPoint</vt:lpstr>
      <vt:lpstr>Prezentace aplikace PowerPoint</vt:lpstr>
      <vt:lpstr>Praděd</vt:lpstr>
      <vt:lpstr>Prezentace aplikace PowerPoint</vt:lpstr>
      <vt:lpstr>Prezentace aplikace PowerPoint</vt:lpstr>
      <vt:lpstr>Morava</vt:lpstr>
      <vt:lpstr>Prezentace aplikace PowerPoint</vt:lpstr>
      <vt:lpstr>Olomouc</vt:lpstr>
      <vt:lpstr>Bouzov</vt:lpstr>
      <vt:lpstr>A teď si vyzkoušíme, co jste si zapamatovali! 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Olomoucký kraj</dc:title>
  <dc:creator>uživatel</dc:creator>
  <cp:lastModifiedBy>uživatel</cp:lastModifiedBy>
  <cp:revision>12</cp:revision>
  <dcterms:created xsi:type="dcterms:W3CDTF">2013-07-12T20:40:13Z</dcterms:created>
  <dcterms:modified xsi:type="dcterms:W3CDTF">2013-07-12T21:06:27Z</dcterms:modified>
</cp:coreProperties>
</file>