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8" r:id="rId2"/>
    <p:sldId id="257" r:id="rId3"/>
    <p:sldId id="260" r:id="rId4"/>
    <p:sldId id="261" r:id="rId5"/>
    <p:sldId id="268" r:id="rId6"/>
    <p:sldId id="262" r:id="rId7"/>
    <p:sldId id="263" r:id="rId8"/>
    <p:sldId id="264" r:id="rId9"/>
    <p:sldId id="269" r:id="rId10"/>
    <p:sldId id="270" r:id="rId11"/>
    <p:sldId id="271" r:id="rId12"/>
    <p:sldId id="272" r:id="rId13"/>
    <p:sldId id="273" r:id="rId14"/>
    <p:sldId id="274" r:id="rId15"/>
    <p:sldId id="259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251" autoAdjust="0"/>
  </p:normalViewPr>
  <p:slideViewPr>
    <p:cSldViewPr>
      <p:cViewPr varScale="1">
        <p:scale>
          <a:sx n="77" d="100"/>
          <a:sy n="77" d="100"/>
        </p:scale>
        <p:origin x="-9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de/imgres?q=wirtschaftswunder&amp;hl=cs&amp;biw=1170&amp;bih=822&amp;tbm=isch&amp;tbnid=wuVV_7O3WC99gM:&amp;imgrefurl=http://www.lsg.musin.de/geschichte/geschichte/Wirtschaftswunder/wirtschaftswunder_index.htm&amp;docid=UF-J6qGIj-r21M&amp;imgurl=http://www.lsg.musin.de/geschichte/geschichte/Wirtschaftswunder/WirtschaftswunderVW.jpg&amp;w=321&amp;h=218&amp;ei=SUBZUYbfG42v7AbQxIHABA&amp;zoom=1&amp;iact=hc&amp;vpx=103&amp;vpy=508&amp;dur=1507&amp;hovh=174&amp;hovw=256&amp;tx=210&amp;ty=194&amp;page=1&amp;tbnh=136&amp;tbnw=213&amp;start=0&amp;ndsp=30&amp;ved=1t:429,r:25,s:0,i:163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de/imgres?q=wirtschaftswunder&amp;hl=cs&amp;biw=1170&amp;bih=822&amp;tbm=isch&amp;tbnid=wuVV_7O3WC99gM:&amp;imgrefurl=http://www.lsg.musin.de/geschichte/geschichte/Wirtschaftswunder/wirtschaftswunder_index.htm&amp;docid=UF-J6qGIj-r21M&amp;imgurl=http://www.lsg.musin.de/geschichte/geschichte/Wirtschaftswunder/WirtschaftswunderVW.jpg&amp;w=321&amp;h=218&amp;ei=SUBZUYbfG42v7AbQxIHABA&amp;zoom=1&amp;iact=hc&amp;vpx=103&amp;vpy=508&amp;dur=1507&amp;hovh=174&amp;hovw=256&amp;tx=210&amp;ty=194&amp;page=1&amp;tbnh=136&amp;tbnw=213&amp;start=0&amp;ndsp=30&amp;ved=1t:429,r:25,s:0,i:163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/>
              <a:t>File:Waldschaeden </a:t>
            </a:r>
            <a:r>
              <a:rPr lang="cs-CZ" b="0" dirty="0" err="1" smtClean="0"/>
              <a:t>Erzgebirge</a:t>
            </a:r>
            <a:r>
              <a:rPr lang="cs-CZ" b="0" dirty="0" smtClean="0"/>
              <a:t> 3.jpg</a:t>
            </a:r>
          </a:p>
          <a:p>
            <a:r>
              <a:rPr lang="cs-CZ" b="0" dirty="0" smtClean="0"/>
              <a:t>File:Bundesarchiv </a:t>
            </a:r>
            <a:r>
              <a:rPr lang="cs-CZ" b="0" dirty="0" err="1" smtClean="0"/>
              <a:t>Bild</a:t>
            </a:r>
            <a:r>
              <a:rPr lang="cs-CZ" b="0" dirty="0" smtClean="0"/>
              <a:t> 183-S33882, Adolf Hitler </a:t>
            </a:r>
            <a:r>
              <a:rPr lang="cs-CZ" b="0" dirty="0" err="1" smtClean="0"/>
              <a:t>retouched.jpg</a:t>
            </a:r>
            <a:endParaRPr lang="cs-CZ" b="0" dirty="0" smtClean="0"/>
          </a:p>
          <a:p>
            <a:r>
              <a:rPr lang="cs-CZ" b="0" dirty="0" smtClean="0"/>
              <a:t>Soubor:</a:t>
            </a:r>
            <a:r>
              <a:rPr lang="cs-CZ" b="0" dirty="0" err="1" smtClean="0"/>
              <a:t>Berlinermauer.jpg</a:t>
            </a:r>
            <a:endParaRPr lang="cs-CZ" b="0" dirty="0" smtClean="0"/>
          </a:p>
          <a:p>
            <a:r>
              <a:rPr lang="cs-CZ" sz="1200" b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WirtschaftswunderVW.jpg</a:t>
            </a:r>
            <a:endParaRPr lang="cs-CZ" sz="1200" b="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0" dirty="0" smtClean="0"/>
              <a:t>Soubor:</a:t>
            </a:r>
            <a:r>
              <a:rPr lang="cs-CZ" b="0" dirty="0" err="1" smtClean="0"/>
              <a:t>Bundesarchiv</a:t>
            </a:r>
            <a:r>
              <a:rPr lang="cs-CZ" b="0" dirty="0" smtClean="0"/>
              <a:t> </a:t>
            </a:r>
            <a:r>
              <a:rPr lang="cs-CZ" b="0" dirty="0" err="1" smtClean="0"/>
              <a:t>Bild</a:t>
            </a:r>
            <a:r>
              <a:rPr lang="cs-CZ" b="0" dirty="0" smtClean="0"/>
              <a:t> 101I-209-0090-28, </a:t>
            </a:r>
            <a:r>
              <a:rPr lang="cs-CZ" b="0" dirty="0" err="1" smtClean="0"/>
              <a:t>Russland</a:t>
            </a:r>
            <a:r>
              <a:rPr lang="cs-CZ" b="0" dirty="0" smtClean="0"/>
              <a:t>-</a:t>
            </a:r>
            <a:r>
              <a:rPr lang="cs-CZ" b="0" dirty="0" err="1" smtClean="0"/>
              <a:t>Nord</a:t>
            </a:r>
            <a:r>
              <a:rPr lang="cs-CZ" b="0" dirty="0" smtClean="0"/>
              <a:t>, Infanterie </a:t>
            </a:r>
            <a:r>
              <a:rPr lang="cs-CZ" b="0" dirty="0" err="1" smtClean="0"/>
              <a:t>und</a:t>
            </a:r>
            <a:r>
              <a:rPr lang="cs-CZ" b="0" dirty="0" smtClean="0"/>
              <a:t> </a:t>
            </a:r>
            <a:r>
              <a:rPr lang="cs-CZ" b="0" dirty="0" err="1" smtClean="0"/>
              <a:t>Panzer</a:t>
            </a:r>
            <a:r>
              <a:rPr lang="cs-CZ" b="0" dirty="0" smtClean="0"/>
              <a:t> 35t.jpg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http://commons.wikimedia.org/wiki/File:Fotothek_df_roe-neg_0001374_003_Gruppenbild_eines_Tr%C3%BCmmerbeseitigungstrupps.jpg</a:t>
            </a:r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google.de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wiedervereinigung</a:t>
            </a:r>
            <a:r>
              <a:rPr lang="cs-CZ" dirty="0" smtClean="0"/>
              <a:t>+</a:t>
            </a:r>
            <a:r>
              <a:rPr lang="cs-CZ" dirty="0" err="1" smtClean="0"/>
              <a:t>deutschlands</a:t>
            </a:r>
            <a:r>
              <a:rPr lang="cs-CZ" dirty="0" smtClean="0"/>
              <a:t>&amp;um=1&amp;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=N&amp;</a:t>
            </a:r>
            <a:r>
              <a:rPr lang="cs-CZ" dirty="0" err="1" smtClean="0"/>
              <a:t>biw</a:t>
            </a:r>
            <a:r>
              <a:rPr lang="cs-CZ" dirty="0" smtClean="0"/>
              <a:t>=1170&amp;</a:t>
            </a:r>
            <a:r>
              <a:rPr lang="cs-CZ" dirty="0" err="1" smtClean="0"/>
              <a:t>bih</a:t>
            </a:r>
            <a:r>
              <a:rPr lang="cs-CZ" dirty="0" smtClean="0"/>
              <a:t>=822&amp;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=wUApX5TWmZHkWM:&amp;</a:t>
            </a:r>
            <a:r>
              <a:rPr lang="cs-CZ" dirty="0" err="1" smtClean="0"/>
              <a:t>imgrefurl</a:t>
            </a:r>
            <a:r>
              <a:rPr lang="cs-CZ" dirty="0" smtClean="0"/>
              <a:t>=http://germanataston.blogs.aston.ac.uk/2012/10/03/reunification-of-germany-die-wiedervereinigung-deutschlands/&amp;docid=nfLmIfmRyMBLgM&amp;imgurl=http://germanataston.blogs.aston.ac.uk/files/2012/10/Germany-194x300.jpg&amp;w=194&amp;h=300&amp;ei=GUZZUaHHHtKS7Abq3oHwDA&amp;zoom=1&amp;iact=hc&amp;vpx=700&amp;vpy=433&amp;dur=1152&amp;hovh=240&amp;hovw=155&amp;tx=111&amp;ty=129&amp;page=2&amp;tbnh=144&amp;tbnw=99&amp;start=30&amp;ndsp=37&amp;ved=1t:429,r:65,s:0,i:283</a:t>
            </a:r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julius</a:t>
            </a:r>
            <a:r>
              <a:rPr lang="cs-CZ" dirty="0" smtClean="0"/>
              <a:t>-</a:t>
            </a:r>
            <a:r>
              <a:rPr lang="cs-CZ" dirty="0" err="1" smtClean="0"/>
              <a:t>echter</a:t>
            </a:r>
            <a:r>
              <a:rPr lang="cs-CZ" dirty="0" smtClean="0"/>
              <a:t>-gymnasium.de/</a:t>
            </a:r>
            <a:r>
              <a:rPr lang="cs-CZ" dirty="0" err="1" smtClean="0"/>
              <a:t>jegcms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jeg</a:t>
            </a:r>
            <a:r>
              <a:rPr lang="cs-CZ" dirty="0" smtClean="0"/>
              <a:t>/</a:t>
            </a:r>
            <a:r>
              <a:rPr lang="cs-CZ" dirty="0" err="1" smtClean="0"/>
              <a:t>fachschaften</a:t>
            </a:r>
            <a:r>
              <a:rPr lang="cs-CZ" dirty="0" smtClean="0"/>
              <a:t>/</a:t>
            </a:r>
            <a:r>
              <a:rPr lang="cs-CZ" dirty="0" err="1" smtClean="0"/>
              <a:t>geschichte</a:t>
            </a:r>
            <a:r>
              <a:rPr lang="cs-CZ" dirty="0" smtClean="0"/>
              <a:t>/</a:t>
            </a:r>
            <a:r>
              <a:rPr lang="cs-CZ" dirty="0" err="1" smtClean="0"/>
              <a:t>grundwissen</a:t>
            </a:r>
            <a:r>
              <a:rPr lang="cs-CZ" dirty="0" smtClean="0"/>
              <a:t>/</a:t>
            </a:r>
            <a:r>
              <a:rPr lang="cs-CZ" dirty="0" err="1" smtClean="0"/>
              <a:t>Deutschland</a:t>
            </a:r>
            <a:r>
              <a:rPr lang="cs-CZ" dirty="0" smtClean="0"/>
              <a:t>_</a:t>
            </a:r>
            <a:r>
              <a:rPr lang="cs-CZ" dirty="0" err="1" smtClean="0"/>
              <a:t>Bundeslaender</a:t>
            </a:r>
            <a:r>
              <a:rPr lang="cs-CZ" dirty="0" smtClean="0"/>
              <a:t>_1949.jpg</a:t>
            </a:r>
          </a:p>
          <a:p>
            <a:endParaRPr lang="cs-CZ" dirty="0" smtClean="0"/>
          </a:p>
          <a:p>
            <a:r>
              <a:rPr lang="cs-CZ" dirty="0" smtClean="0"/>
              <a:t>http://1.bp.blogspot.com/-3y2lNsTz-BE/TxRPw2k9bOI/</a:t>
            </a:r>
            <a:r>
              <a:rPr lang="cs-CZ" dirty="0" err="1" smtClean="0"/>
              <a:t>AAAAAAAAEpM</a:t>
            </a:r>
            <a:r>
              <a:rPr lang="cs-CZ" dirty="0" smtClean="0"/>
              <a:t>/TIpzxzgQO3k/s1600/182186v1_</a:t>
            </a:r>
            <a:r>
              <a:rPr lang="cs-CZ" dirty="0" err="1" smtClean="0"/>
              <a:t>jpg</a:t>
            </a:r>
            <a:r>
              <a:rPr lang="cs-CZ" dirty="0" smtClean="0"/>
              <a:t>_6563c%25255B1%25255D.jpg</a:t>
            </a:r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google.de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wiederbewaffnung</a:t>
            </a:r>
            <a:r>
              <a:rPr lang="cs-CZ" dirty="0" smtClean="0"/>
              <a:t>&amp;um=1&amp;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=1170&amp;</a:t>
            </a:r>
            <a:r>
              <a:rPr lang="cs-CZ" dirty="0" err="1" smtClean="0"/>
              <a:t>bih</a:t>
            </a:r>
            <a:r>
              <a:rPr lang="cs-CZ" dirty="0" smtClean="0"/>
              <a:t>=822&amp;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=I0HuF64GwuOgsM:&amp;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hdg.de</a:t>
            </a:r>
            <a:r>
              <a:rPr lang="cs-CZ" dirty="0" smtClean="0"/>
              <a:t>/</a:t>
            </a:r>
            <a:r>
              <a:rPr lang="cs-CZ" dirty="0" err="1" smtClean="0"/>
              <a:t>lemo</a:t>
            </a:r>
            <a:r>
              <a:rPr lang="cs-CZ" dirty="0" smtClean="0"/>
              <a:t>/objekte/</a:t>
            </a:r>
            <a:r>
              <a:rPr lang="cs-CZ" dirty="0" err="1" smtClean="0"/>
              <a:t>pict</a:t>
            </a:r>
            <a:r>
              <a:rPr lang="cs-CZ" dirty="0" smtClean="0"/>
              <a:t>/</a:t>
            </a:r>
            <a:r>
              <a:rPr lang="cs-CZ" dirty="0" err="1" smtClean="0"/>
              <a:t>JahreDesAufbausInOstUndWest</a:t>
            </a:r>
            <a:r>
              <a:rPr lang="cs-CZ" dirty="0" smtClean="0"/>
              <a:t>_</a:t>
            </a:r>
            <a:r>
              <a:rPr lang="cs-CZ" dirty="0" err="1" smtClean="0"/>
              <a:t>plakatSPDDeutscheGegenDeutsche</a:t>
            </a:r>
            <a:r>
              <a:rPr lang="cs-CZ" dirty="0" smtClean="0"/>
              <a:t>/&amp;</a:t>
            </a:r>
            <a:r>
              <a:rPr lang="cs-CZ" dirty="0" err="1" smtClean="0"/>
              <a:t>docid</a:t>
            </a:r>
            <a:r>
              <a:rPr lang="cs-CZ" dirty="0" smtClean="0"/>
              <a:t>=rTpzRwiPhhtR6M&amp;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hdg.de</a:t>
            </a:r>
            <a:r>
              <a:rPr lang="cs-CZ" dirty="0" smtClean="0"/>
              <a:t>/</a:t>
            </a:r>
            <a:r>
              <a:rPr lang="cs-CZ" dirty="0" err="1" smtClean="0"/>
              <a:t>lemo</a:t>
            </a:r>
            <a:r>
              <a:rPr lang="cs-CZ" dirty="0" smtClean="0"/>
              <a:t>/objekte/</a:t>
            </a:r>
            <a:r>
              <a:rPr lang="cs-CZ" dirty="0" err="1" smtClean="0"/>
              <a:t>pict</a:t>
            </a:r>
            <a:r>
              <a:rPr lang="cs-CZ" dirty="0" smtClean="0"/>
              <a:t>/</a:t>
            </a:r>
            <a:r>
              <a:rPr lang="cs-CZ" dirty="0" err="1" smtClean="0"/>
              <a:t>JahreDesAufbausInOstUndWest</a:t>
            </a:r>
            <a:r>
              <a:rPr lang="cs-CZ" dirty="0" smtClean="0"/>
              <a:t>_</a:t>
            </a:r>
            <a:r>
              <a:rPr lang="cs-CZ" dirty="0" err="1" smtClean="0"/>
              <a:t>plakatSPDDeutscheGegenDeutsche</a:t>
            </a:r>
            <a:r>
              <a:rPr lang="cs-CZ" dirty="0" smtClean="0"/>
              <a:t>/index.</a:t>
            </a:r>
            <a:r>
              <a:rPr lang="cs-CZ" dirty="0" err="1" smtClean="0"/>
              <a:t>jpg</a:t>
            </a:r>
            <a:r>
              <a:rPr lang="cs-CZ" dirty="0" smtClean="0"/>
              <a:t>&amp;w=450&amp;h=319&amp;</a:t>
            </a:r>
            <a:r>
              <a:rPr lang="cs-CZ" dirty="0" err="1" smtClean="0"/>
              <a:t>ei</a:t>
            </a:r>
            <a:r>
              <a:rPr lang="cs-CZ" dirty="0" smtClean="0"/>
              <a:t>=akhZUY6xMIzy7Abax</a:t>
            </a:r>
          </a:p>
          <a:p>
            <a:r>
              <a:rPr lang="cs-CZ" dirty="0" smtClean="0"/>
              <a:t>4GICQ&amp;zoom=1&amp;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&amp;dur=422&amp;</a:t>
            </a:r>
            <a:r>
              <a:rPr lang="cs-CZ" dirty="0" err="1" smtClean="0"/>
              <a:t>page</a:t>
            </a:r>
            <a:r>
              <a:rPr lang="cs-CZ" dirty="0" smtClean="0"/>
              <a:t>=1&amp;</a:t>
            </a:r>
            <a:r>
              <a:rPr lang="cs-CZ" dirty="0" err="1" smtClean="0"/>
              <a:t>tbnh</a:t>
            </a:r>
            <a:r>
              <a:rPr lang="cs-CZ" dirty="0" smtClean="0"/>
              <a:t>=149&amp;</a:t>
            </a:r>
            <a:r>
              <a:rPr lang="cs-CZ" dirty="0" err="1" smtClean="0"/>
              <a:t>tbnw</a:t>
            </a:r>
            <a:r>
              <a:rPr lang="cs-CZ" dirty="0" smtClean="0"/>
              <a:t>=210&amp;start=0&amp;</a:t>
            </a:r>
            <a:r>
              <a:rPr lang="cs-CZ" dirty="0" err="1" smtClean="0"/>
              <a:t>ndsp</a:t>
            </a:r>
            <a:r>
              <a:rPr lang="cs-CZ" dirty="0" smtClean="0"/>
              <a:t>=35&amp;</a:t>
            </a:r>
            <a:r>
              <a:rPr lang="cs-CZ" dirty="0" err="1" smtClean="0"/>
              <a:t>ved</a:t>
            </a:r>
            <a:r>
              <a:rPr lang="cs-CZ" dirty="0" smtClean="0"/>
              <a:t>=1t:429,r:1,s:0,i:82&amp;</a:t>
            </a:r>
            <a:r>
              <a:rPr lang="cs-CZ" dirty="0" err="1" smtClean="0"/>
              <a:t>tx</a:t>
            </a:r>
            <a:r>
              <a:rPr lang="cs-CZ" dirty="0" smtClean="0"/>
              <a:t>=86&amp;ty=75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/>
              <a:t>File:Waldschaeden </a:t>
            </a:r>
            <a:r>
              <a:rPr lang="cs-CZ" b="0" dirty="0" err="1" smtClean="0"/>
              <a:t>Erzgebirge</a:t>
            </a:r>
            <a:r>
              <a:rPr lang="cs-CZ" b="0" dirty="0" smtClean="0"/>
              <a:t> 3.jpg</a:t>
            </a:r>
          </a:p>
          <a:p>
            <a:r>
              <a:rPr lang="cs-CZ" b="0" dirty="0" smtClean="0"/>
              <a:t>File:Bundesarchiv </a:t>
            </a:r>
            <a:r>
              <a:rPr lang="cs-CZ" b="0" dirty="0" err="1" smtClean="0"/>
              <a:t>Bild</a:t>
            </a:r>
            <a:r>
              <a:rPr lang="cs-CZ" b="0" dirty="0" smtClean="0"/>
              <a:t> 183-S33882, Adolf Hitler </a:t>
            </a:r>
            <a:r>
              <a:rPr lang="cs-CZ" b="0" dirty="0" err="1" smtClean="0"/>
              <a:t>retouched.jpg</a:t>
            </a:r>
            <a:endParaRPr lang="cs-CZ" b="0" dirty="0" smtClean="0"/>
          </a:p>
          <a:p>
            <a:r>
              <a:rPr lang="cs-CZ" b="0" dirty="0" smtClean="0"/>
              <a:t>Soubor:</a:t>
            </a:r>
            <a:r>
              <a:rPr lang="cs-CZ" b="0" dirty="0" err="1" smtClean="0"/>
              <a:t>Berlinermauer.jpg</a:t>
            </a:r>
            <a:endParaRPr lang="cs-CZ" b="0" dirty="0" smtClean="0"/>
          </a:p>
          <a:p>
            <a:r>
              <a:rPr lang="cs-CZ" sz="1200" b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WirtschaftswunderVW.jpg</a:t>
            </a:r>
            <a:endParaRPr lang="cs-CZ" sz="1200" b="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b="0" dirty="0" smtClean="0"/>
              <a:t>Soubor:</a:t>
            </a:r>
            <a:r>
              <a:rPr lang="cs-CZ" b="0" dirty="0" err="1" smtClean="0"/>
              <a:t>Bundesarchiv</a:t>
            </a:r>
            <a:r>
              <a:rPr lang="cs-CZ" b="0" dirty="0" smtClean="0"/>
              <a:t> </a:t>
            </a:r>
            <a:r>
              <a:rPr lang="cs-CZ" b="0" dirty="0" err="1" smtClean="0"/>
              <a:t>Bild</a:t>
            </a:r>
            <a:r>
              <a:rPr lang="cs-CZ" b="0" dirty="0" smtClean="0"/>
              <a:t> 101I-209-0090-28, </a:t>
            </a:r>
            <a:r>
              <a:rPr lang="cs-CZ" b="0" dirty="0" err="1" smtClean="0"/>
              <a:t>Russland</a:t>
            </a:r>
            <a:r>
              <a:rPr lang="cs-CZ" b="0" dirty="0" smtClean="0"/>
              <a:t>-</a:t>
            </a:r>
            <a:r>
              <a:rPr lang="cs-CZ" b="0" dirty="0" err="1" smtClean="0"/>
              <a:t>Nord</a:t>
            </a:r>
            <a:r>
              <a:rPr lang="cs-CZ" b="0" dirty="0" smtClean="0"/>
              <a:t>, Infanterie </a:t>
            </a:r>
            <a:r>
              <a:rPr lang="cs-CZ" b="0" dirty="0" err="1" smtClean="0"/>
              <a:t>und</a:t>
            </a:r>
            <a:r>
              <a:rPr lang="cs-CZ" b="0" dirty="0" smtClean="0"/>
              <a:t> </a:t>
            </a:r>
            <a:r>
              <a:rPr lang="cs-CZ" b="0" dirty="0" err="1" smtClean="0"/>
              <a:t>Panzer</a:t>
            </a:r>
            <a:r>
              <a:rPr lang="cs-CZ" b="0" dirty="0" smtClean="0"/>
              <a:t> 35t.jpg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http://commons.wikimedia.org/wiki/File:Fotothek_df_roe-neg_0001374_003_Gruppenbild_eines_Tr%C3%BCmmerbeseitigungstrupps.jpg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google.de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wiedervereinigung</a:t>
            </a:r>
            <a:r>
              <a:rPr lang="cs-CZ" dirty="0" smtClean="0"/>
              <a:t>+</a:t>
            </a:r>
            <a:r>
              <a:rPr lang="cs-CZ" dirty="0" err="1" smtClean="0"/>
              <a:t>deutschlands</a:t>
            </a:r>
            <a:r>
              <a:rPr lang="cs-CZ" dirty="0" smtClean="0"/>
              <a:t>&amp;um=1&amp;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=N&amp;</a:t>
            </a:r>
            <a:r>
              <a:rPr lang="cs-CZ" dirty="0" err="1" smtClean="0"/>
              <a:t>biw</a:t>
            </a:r>
            <a:r>
              <a:rPr lang="cs-CZ" dirty="0" smtClean="0"/>
              <a:t>=1170&amp;</a:t>
            </a:r>
            <a:r>
              <a:rPr lang="cs-CZ" dirty="0" err="1" smtClean="0"/>
              <a:t>bih</a:t>
            </a:r>
            <a:r>
              <a:rPr lang="cs-CZ" dirty="0" smtClean="0"/>
              <a:t>=822&amp;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=wUApX5TWmZHkWM:&amp;</a:t>
            </a:r>
            <a:r>
              <a:rPr lang="cs-CZ" dirty="0" err="1" smtClean="0"/>
              <a:t>imgrefurl</a:t>
            </a:r>
            <a:r>
              <a:rPr lang="cs-CZ" dirty="0" smtClean="0"/>
              <a:t>=http://germanataston.blogs.aston.ac.uk/2012/10/03/reunification-of-germany-die-wiedervereinigung-deutschlands/&amp;docid=nfLmIfmRyMBLgM&amp;imgurl=http://germanataston.blogs.aston.ac.uk/files/2012/10/Germany-194x300.jpg&amp;w=194&amp;h=300&amp;ei=GUZZUaHHHtKS7Abq3oHwDA&amp;zoom=1&amp;iact=hc&amp;vpx=700&amp;vpy=433&amp;dur=1152&amp;hovh=240&amp;hovw=155&amp;tx=111&amp;ty=129&amp;page=2&amp;tbnh=144&amp;tbnw=99&amp;start=30&amp;ndsp=37&amp;ved=1t:429,r:65,s:0,i:283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julius</a:t>
            </a:r>
            <a:r>
              <a:rPr lang="cs-CZ" dirty="0" smtClean="0"/>
              <a:t>-</a:t>
            </a:r>
            <a:r>
              <a:rPr lang="cs-CZ" dirty="0" err="1" smtClean="0"/>
              <a:t>echter</a:t>
            </a:r>
            <a:r>
              <a:rPr lang="cs-CZ" dirty="0" smtClean="0"/>
              <a:t>-gymnasium.de/</a:t>
            </a:r>
            <a:r>
              <a:rPr lang="cs-CZ" dirty="0" err="1" smtClean="0"/>
              <a:t>jegcms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jeg</a:t>
            </a:r>
            <a:r>
              <a:rPr lang="cs-CZ" dirty="0" smtClean="0"/>
              <a:t>/</a:t>
            </a:r>
            <a:r>
              <a:rPr lang="cs-CZ" dirty="0" err="1" smtClean="0"/>
              <a:t>fachschaften</a:t>
            </a:r>
            <a:r>
              <a:rPr lang="cs-CZ" dirty="0" smtClean="0"/>
              <a:t>/</a:t>
            </a:r>
            <a:r>
              <a:rPr lang="cs-CZ" dirty="0" err="1" smtClean="0"/>
              <a:t>geschichte</a:t>
            </a:r>
            <a:r>
              <a:rPr lang="cs-CZ" dirty="0" smtClean="0"/>
              <a:t>/</a:t>
            </a:r>
            <a:r>
              <a:rPr lang="cs-CZ" dirty="0" err="1" smtClean="0"/>
              <a:t>grundwissen</a:t>
            </a:r>
            <a:r>
              <a:rPr lang="cs-CZ" dirty="0" smtClean="0"/>
              <a:t>/</a:t>
            </a:r>
            <a:r>
              <a:rPr lang="cs-CZ" dirty="0" err="1" smtClean="0"/>
              <a:t>Deutschland</a:t>
            </a:r>
            <a:r>
              <a:rPr lang="cs-CZ" dirty="0" smtClean="0"/>
              <a:t>_</a:t>
            </a:r>
            <a:r>
              <a:rPr lang="cs-CZ" dirty="0" err="1" smtClean="0"/>
              <a:t>Bundeslaender</a:t>
            </a:r>
            <a:r>
              <a:rPr lang="cs-CZ" dirty="0" smtClean="0"/>
              <a:t>_1949.jpg</a:t>
            </a:r>
          </a:p>
          <a:p>
            <a:r>
              <a:rPr lang="cs-CZ" dirty="0" smtClean="0"/>
              <a:t>http://1.bp.blogspot.com/-3y2lNsTz-BE/TxRPw2k9bOI/</a:t>
            </a:r>
            <a:r>
              <a:rPr lang="cs-CZ" dirty="0" err="1" smtClean="0"/>
              <a:t>AAAAAAAAEpM</a:t>
            </a:r>
            <a:r>
              <a:rPr lang="cs-CZ" dirty="0" smtClean="0"/>
              <a:t>/TIpzxzgQO3k/s1600/182186v1_</a:t>
            </a:r>
            <a:r>
              <a:rPr lang="cs-CZ" dirty="0" err="1" smtClean="0"/>
              <a:t>jpg</a:t>
            </a:r>
            <a:r>
              <a:rPr lang="cs-CZ" dirty="0" smtClean="0"/>
              <a:t>_6563c%25255B1%25255D.jpg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google.de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</a:t>
            </a:r>
            <a:r>
              <a:rPr lang="cs-CZ" dirty="0" err="1" smtClean="0"/>
              <a:t>wiederbewaffnung</a:t>
            </a:r>
            <a:r>
              <a:rPr lang="cs-CZ" dirty="0" smtClean="0"/>
              <a:t>&amp;um=1&amp;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=1170&amp;</a:t>
            </a:r>
            <a:r>
              <a:rPr lang="cs-CZ" dirty="0" err="1" smtClean="0"/>
              <a:t>bih</a:t>
            </a:r>
            <a:r>
              <a:rPr lang="cs-CZ" dirty="0" smtClean="0"/>
              <a:t>=822&amp;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=I0HuF64GwuOgsM:&amp;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hdg.de</a:t>
            </a:r>
            <a:r>
              <a:rPr lang="cs-CZ" dirty="0" smtClean="0"/>
              <a:t>/</a:t>
            </a:r>
            <a:r>
              <a:rPr lang="cs-CZ" dirty="0" err="1" smtClean="0"/>
              <a:t>lemo</a:t>
            </a:r>
            <a:r>
              <a:rPr lang="cs-CZ" dirty="0" smtClean="0"/>
              <a:t>/objekte/</a:t>
            </a:r>
            <a:r>
              <a:rPr lang="cs-CZ" dirty="0" err="1" smtClean="0"/>
              <a:t>pict</a:t>
            </a:r>
            <a:r>
              <a:rPr lang="cs-CZ" dirty="0" smtClean="0"/>
              <a:t>/</a:t>
            </a:r>
            <a:r>
              <a:rPr lang="cs-CZ" dirty="0" err="1" smtClean="0"/>
              <a:t>JahreDesAufbausInOstUndWest</a:t>
            </a:r>
            <a:r>
              <a:rPr lang="cs-CZ" dirty="0" smtClean="0"/>
              <a:t>_</a:t>
            </a:r>
            <a:r>
              <a:rPr lang="cs-CZ" dirty="0" err="1" smtClean="0"/>
              <a:t>plakatSPDDeutscheGegenDeutsche</a:t>
            </a:r>
            <a:r>
              <a:rPr lang="cs-CZ" dirty="0" smtClean="0"/>
              <a:t>/&amp;</a:t>
            </a:r>
            <a:r>
              <a:rPr lang="cs-CZ" dirty="0" err="1" smtClean="0"/>
              <a:t>docid</a:t>
            </a:r>
            <a:r>
              <a:rPr lang="cs-CZ" dirty="0" smtClean="0"/>
              <a:t>=rTpzRwiPhhtR6M&amp;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hdg.de</a:t>
            </a:r>
            <a:r>
              <a:rPr lang="cs-CZ" dirty="0" smtClean="0"/>
              <a:t>/</a:t>
            </a:r>
            <a:r>
              <a:rPr lang="cs-CZ" dirty="0" err="1" smtClean="0"/>
              <a:t>lemo</a:t>
            </a:r>
            <a:r>
              <a:rPr lang="cs-CZ" dirty="0" smtClean="0"/>
              <a:t>/objekte/</a:t>
            </a:r>
            <a:r>
              <a:rPr lang="cs-CZ" dirty="0" err="1" smtClean="0"/>
              <a:t>pict</a:t>
            </a:r>
            <a:r>
              <a:rPr lang="cs-CZ" dirty="0" smtClean="0"/>
              <a:t>/</a:t>
            </a:r>
            <a:r>
              <a:rPr lang="cs-CZ" dirty="0" err="1" smtClean="0"/>
              <a:t>JahreDesAufbausInOstUndWest</a:t>
            </a:r>
            <a:r>
              <a:rPr lang="cs-CZ" dirty="0" smtClean="0"/>
              <a:t>_</a:t>
            </a:r>
            <a:r>
              <a:rPr lang="cs-CZ" dirty="0" err="1" smtClean="0"/>
              <a:t>plakatSPDDeutscheGegenDeutsche</a:t>
            </a:r>
            <a:r>
              <a:rPr lang="cs-CZ" dirty="0" smtClean="0"/>
              <a:t>/index.</a:t>
            </a:r>
            <a:r>
              <a:rPr lang="cs-CZ" dirty="0" err="1" smtClean="0"/>
              <a:t>jpg</a:t>
            </a:r>
            <a:r>
              <a:rPr lang="cs-CZ" dirty="0" smtClean="0"/>
              <a:t>&amp;w=450&amp;h=319&amp;</a:t>
            </a:r>
            <a:r>
              <a:rPr lang="cs-CZ" dirty="0" err="1" smtClean="0"/>
              <a:t>ei</a:t>
            </a:r>
            <a:r>
              <a:rPr lang="cs-CZ" dirty="0" smtClean="0"/>
              <a:t>=akhZUY6xMIzy7Abax</a:t>
            </a:r>
          </a:p>
          <a:p>
            <a:r>
              <a:rPr lang="cs-CZ" dirty="0" smtClean="0"/>
              <a:t>4GICQ&amp;zoom=1&amp;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&amp;dur=422&amp;</a:t>
            </a:r>
            <a:r>
              <a:rPr lang="cs-CZ" dirty="0" err="1" smtClean="0"/>
              <a:t>page</a:t>
            </a:r>
            <a:r>
              <a:rPr lang="cs-CZ" dirty="0" smtClean="0"/>
              <a:t>=1&amp;</a:t>
            </a:r>
            <a:r>
              <a:rPr lang="cs-CZ" dirty="0" err="1" smtClean="0"/>
              <a:t>tbnh</a:t>
            </a:r>
            <a:r>
              <a:rPr lang="cs-CZ" dirty="0" smtClean="0"/>
              <a:t>=149&amp;</a:t>
            </a:r>
            <a:r>
              <a:rPr lang="cs-CZ" dirty="0" err="1" smtClean="0"/>
              <a:t>tbnw</a:t>
            </a:r>
            <a:r>
              <a:rPr lang="cs-CZ" dirty="0" smtClean="0"/>
              <a:t>=210&amp;start=0&amp;</a:t>
            </a:r>
            <a:r>
              <a:rPr lang="cs-CZ" dirty="0" err="1" smtClean="0"/>
              <a:t>ndsp</a:t>
            </a:r>
            <a:r>
              <a:rPr lang="cs-CZ" dirty="0" smtClean="0"/>
              <a:t>=35&amp;</a:t>
            </a:r>
            <a:r>
              <a:rPr lang="cs-CZ" dirty="0" err="1" smtClean="0"/>
              <a:t>ved</a:t>
            </a:r>
            <a:r>
              <a:rPr lang="cs-CZ" dirty="0" smtClean="0"/>
              <a:t>=1t:429,r:1,s:0,i:82&amp;</a:t>
            </a:r>
            <a:r>
              <a:rPr lang="cs-CZ" dirty="0" err="1" smtClean="0"/>
              <a:t>tx</a:t>
            </a:r>
            <a:r>
              <a:rPr lang="cs-CZ" dirty="0" smtClean="0"/>
              <a:t>=86&amp;ty=75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8392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//upload.wikimedia.org/wikipedia/commons/6/6e/Waldschaeden_Erzgebirge_3.jpg" TargetMode="External"/><Relationship Id="rId7" Type="http://schemas.openxmlformats.org/officeDocument/2006/relationships/hyperlink" Target="//upload.wikimedia.org/wikipedia/commons/5/5d/Berlinermauer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8.jpeg"/><Relationship Id="rId5" Type="http://schemas.openxmlformats.org/officeDocument/2006/relationships/hyperlink" Target="//upload.wikimedia.org/wikipedia/commons/1/10/Bundesarchiv_Bild_183-S33882,_Adolf_Hitler_retouched.jpg" TargetMode="External"/><Relationship Id="rId10" Type="http://schemas.openxmlformats.org/officeDocument/2006/relationships/hyperlink" Target="//upload.wikimedia.org/wikipedia/commons/0/03/Bundesarchiv_Bild_101I-209-0090-28,_Russland-Nord,_Infanterie_und_Panzer_35t.jpg" TargetMode="External"/><Relationship Id="rId4" Type="http://schemas.openxmlformats.org/officeDocument/2006/relationships/image" Target="../media/image4.jpeg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//upload.wikimedia.org/wikipedia/commons/1/1f/Fotothek_df_roe-neg_0001374_003_Gruppenbild_eines_Tr%C3%BCmmerbeseitigungstrupps.jpg" TargetMode="External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//upload.wikimedia.org/wikipedia/commons/6/6e/Waldschaeden_Erzgebirge_3.jpg" TargetMode="External"/><Relationship Id="rId7" Type="http://schemas.openxmlformats.org/officeDocument/2006/relationships/hyperlink" Target="//upload.wikimedia.org/wikipedia/commons/5/5d/Berlinermauer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8.jpeg"/><Relationship Id="rId5" Type="http://schemas.openxmlformats.org/officeDocument/2006/relationships/hyperlink" Target="//upload.wikimedia.org/wikipedia/commons/1/10/Bundesarchiv_Bild_183-S33882,_Adolf_Hitler_retouched.jpg" TargetMode="External"/><Relationship Id="rId10" Type="http://schemas.openxmlformats.org/officeDocument/2006/relationships/hyperlink" Target="//upload.wikimedia.org/wikipedia/commons/0/03/Bundesarchiv_Bild_101I-209-0090-28,_Russland-Nord,_Infanterie_und_Panzer_35t.jpg" TargetMode="External"/><Relationship Id="rId4" Type="http://schemas.openxmlformats.org/officeDocument/2006/relationships/image" Target="../media/image4.jpeg"/><Relationship Id="rId9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//upload.wikimedia.org/wikipedia/commons/1/1f/Fotothek_df_roe-neg_0001374_003_Gruppenbild_eines_Tr%C3%BCmmerbeseitigungstrupps.jpg" TargetMode="External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e/Waldschaeden_Erzgebirge_3.jpg" TargetMode="External"/><Relationship Id="rId7" Type="http://schemas.openxmlformats.org/officeDocument/2006/relationships/hyperlink" Target="http://upload.wikimedia.org/wikipedia/commons/0/03/Bundesarchiv_Bild_101I-209-0090-28,_Russland-Nord,_Infanterie_und_Panzer_35t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sg.musin.de/geschichte/geschichte/Wirtschaftswunder/WirtschaftswunderVW.jpg" TargetMode="External"/><Relationship Id="rId5" Type="http://schemas.openxmlformats.org/officeDocument/2006/relationships/hyperlink" Target="http://upload.wikimedia.org/wikipedia/commons/5/5d/Berlinermauer.jpg" TargetMode="External"/><Relationship Id="rId4" Type="http://schemas.openxmlformats.org/officeDocument/2006/relationships/hyperlink" Target="http://upload.wikimedia.org/wikipedia/commons/1/10/Bundesarchiv_Bild_183-S33882,_Adolf_Hitler_retouched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f/Fotothek_df_roe-neg_0001374_003_Gruppenbild_eines_Tr%C3%BCmmerbeseitigungstrupps.jpg" TargetMode="External"/><Relationship Id="rId7" Type="http://schemas.openxmlformats.org/officeDocument/2006/relationships/hyperlink" Target="http://www.hdg.de/lemo/objekte/pict/JahreDesAufbausInOstUndWest_plakatSPDDeutscheGegenDeutsche/index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1.bp.blogspot.com/-3y2lNsTz-BE/TxRPw2k9bOI/AAAAAAAAEpM/TIpzxzgQO3k/s1600/182186v1_jpg_6563c%5b1%5d.jpg" TargetMode="External"/><Relationship Id="rId5" Type="http://schemas.openxmlformats.org/officeDocument/2006/relationships/hyperlink" Target="http://www.julius-echter-gymnasium.de/jegcms/images/content/jeg/fachschaften/geschichte/grundwissen/Deutschland_Bundeslaender_1949.jpg" TargetMode="External"/><Relationship Id="rId4" Type="http://schemas.openxmlformats.org/officeDocument/2006/relationships/hyperlink" Target="http://germanataston.blogs.aston.ac.uk/files/2012/10/Germany-194x3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VY_32_INOVACE_09C_06 Nové dějiny Německa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byl vytvořen pro žáky 3. případně 4. ročníku  čtyřletého gymnázia.  Časová dotace odpovídá cca 30- 45  minutám. Materiál obsahuje novou slovní zásobu k tématu Nové dějiny Německa. Spolu s novou slovní zásobou je použit obrazový materiál k jednotlivým termínům. Rovněž jsou jednotlivé události dávány do časové linie.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 - žáci si osvojí novou slovní zásobu k tématu Nové dějiny Německa, kromě toho se seznámí s reáliemi  a dostanou základní  přehled o dějinách Německa ve 20. století.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řeší úkoly na tabuli, pomocí fixu nebo digitálního pera dopisují řešení. Materiál slouží především k získání pasivní slovní zásoby a jako prvotní seznámení s tématem, se kterým se bude dále pracovat. 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Ke shrnutí znalostí slouží závěrečná tabulka, se kterou lze pracovat jak frontálně tak ve skupinovém vyučování.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292080" y="2204864"/>
            <a:ext cx="3600400" cy="4032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2132856"/>
            <a:ext cx="3672408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908720"/>
            <a:ext cx="467615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NEUE  DEUTSCHE   GESCHICHTE</a:t>
            </a:r>
          </a:p>
          <a:p>
            <a:endParaRPr lang="cs-CZ" sz="1600" dirty="0" smtClean="0"/>
          </a:p>
          <a:p>
            <a:r>
              <a:rPr lang="cs-CZ" sz="1600" dirty="0" err="1" smtClean="0"/>
              <a:t>Verbinden</a:t>
            </a:r>
            <a:r>
              <a:rPr lang="cs-CZ" sz="1600" dirty="0" smtClean="0"/>
              <a:t> </a:t>
            </a:r>
            <a:r>
              <a:rPr lang="cs-CZ" sz="1600" dirty="0" err="1" smtClean="0"/>
              <a:t>Sie</a:t>
            </a:r>
            <a:r>
              <a:rPr lang="cs-CZ" sz="1600" dirty="0" smtClean="0"/>
              <a:t> </a:t>
            </a:r>
            <a:r>
              <a:rPr lang="cs-CZ" sz="1600" dirty="0" err="1" smtClean="0"/>
              <a:t>deutsche</a:t>
            </a:r>
            <a:r>
              <a:rPr lang="cs-CZ" sz="1600" dirty="0" smtClean="0"/>
              <a:t> </a:t>
            </a:r>
            <a:r>
              <a:rPr lang="cs-CZ" sz="1600" dirty="0" err="1" smtClean="0"/>
              <a:t>und</a:t>
            </a:r>
            <a:r>
              <a:rPr lang="cs-CZ" sz="1600" dirty="0" smtClean="0"/>
              <a:t> </a:t>
            </a:r>
            <a:r>
              <a:rPr lang="cs-CZ" sz="1600" dirty="0" err="1" smtClean="0"/>
              <a:t>tschechische</a:t>
            </a:r>
            <a:r>
              <a:rPr lang="cs-CZ" sz="1600" dirty="0" smtClean="0"/>
              <a:t> </a:t>
            </a:r>
            <a:r>
              <a:rPr lang="cs-CZ" sz="1600" dirty="0" err="1" smtClean="0"/>
              <a:t>Begriffe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317266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Wirtsschaftswunder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Hitler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Reichskanzler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Zwei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kalte </a:t>
            </a:r>
            <a:r>
              <a:rPr lang="cs-CZ" dirty="0" err="1" smtClean="0">
                <a:solidFill>
                  <a:schemeClr val="bg1"/>
                </a:solidFill>
              </a:rPr>
              <a:t>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Stunde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Null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Trümmerfrauen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2348880"/>
            <a:ext cx="334097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Berlínská zeď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 Světová hospodářská krize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Nultá hodina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Studená válka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Ženy z rozvalin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Druhá světová válka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Hitler říšským </a:t>
            </a:r>
            <a:r>
              <a:rPr lang="cs-CZ" dirty="0" smtClean="0">
                <a:solidFill>
                  <a:srgbClr val="FFFF00"/>
                </a:solidFill>
              </a:rPr>
              <a:t>kancléřem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Hospodářský zázrak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Dva německé státy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Vymírání lesů</a:t>
            </a:r>
          </a:p>
          <a:p>
            <a:pPr marL="342900" indent="-342900">
              <a:buAutoNum type="alphaLcPeriod"/>
            </a:pPr>
            <a:r>
              <a:rPr lang="cs-CZ" dirty="0" err="1" smtClean="0">
                <a:solidFill>
                  <a:srgbClr val="FFFF00"/>
                </a:solidFill>
              </a:rPr>
              <a:t>Znovuozbrojení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Znovusjednocení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148064" y="2276872"/>
            <a:ext cx="2448272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6" name="Zaoblený obdélník 5"/>
          <p:cNvSpPr/>
          <p:nvPr/>
        </p:nvSpPr>
        <p:spPr>
          <a:xfrm>
            <a:off x="323528" y="2060848"/>
            <a:ext cx="3744416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276872"/>
            <a:ext cx="44999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Wirtsschaftswunder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Hitler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Reichskanzler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Zwei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kalte </a:t>
            </a:r>
            <a:r>
              <a:rPr lang="cs-CZ" dirty="0" err="1" smtClean="0">
                <a:solidFill>
                  <a:schemeClr val="bg1"/>
                </a:solidFill>
              </a:rPr>
              <a:t>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Stunde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Null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Trümmerfrauen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20688"/>
            <a:ext cx="52081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NEUE  DEUTSCHE   GESCHICHTE</a:t>
            </a:r>
          </a:p>
          <a:p>
            <a:endParaRPr lang="cs-CZ" dirty="0" smtClean="0"/>
          </a:p>
          <a:p>
            <a:r>
              <a:rPr lang="cs-CZ" dirty="0" err="1" smtClean="0"/>
              <a:t>Verbinden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Begriffe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richtigen</a:t>
            </a:r>
            <a:r>
              <a:rPr lang="cs-CZ" dirty="0" smtClean="0"/>
              <a:t> </a:t>
            </a:r>
            <a:r>
              <a:rPr lang="cs-CZ" dirty="0" err="1" smtClean="0"/>
              <a:t>Jahreszahlen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348880"/>
            <a:ext cx="181972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1990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1945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1929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1956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1947 - 1991   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1961 - 1989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1945 – 1946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1933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50er </a:t>
            </a:r>
            <a:r>
              <a:rPr lang="cs-CZ" dirty="0" err="1" smtClean="0">
                <a:solidFill>
                  <a:srgbClr val="FFFF00"/>
                </a:solidFill>
              </a:rPr>
              <a:t>Jahre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1939 – 1945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1949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80-</a:t>
            </a:r>
            <a:r>
              <a:rPr lang="cs-CZ" dirty="0" err="1" smtClean="0">
                <a:solidFill>
                  <a:srgbClr val="FFFF00"/>
                </a:solidFill>
              </a:rPr>
              <a:t>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Jahre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148064" y="2276872"/>
            <a:ext cx="2448272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6" name="Zaoblený obdélník 5"/>
          <p:cNvSpPr/>
          <p:nvPr/>
        </p:nvSpPr>
        <p:spPr>
          <a:xfrm>
            <a:off x="323528" y="2060848"/>
            <a:ext cx="3744416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276872"/>
            <a:ext cx="44999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Wirtsschaftswunder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Hitler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Reichskanzler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Zwei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kalte </a:t>
            </a:r>
            <a:r>
              <a:rPr lang="cs-CZ" dirty="0" err="1" smtClean="0">
                <a:solidFill>
                  <a:schemeClr val="bg1"/>
                </a:solidFill>
              </a:rPr>
              <a:t>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Stunde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Null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Trümmerfrauen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20688"/>
            <a:ext cx="45300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NEUE  DEUTSCHE   GESCHICHTE</a:t>
            </a:r>
          </a:p>
          <a:p>
            <a:endParaRPr lang="cs-CZ" dirty="0" smtClean="0"/>
          </a:p>
          <a:p>
            <a:r>
              <a:rPr lang="cs-CZ" dirty="0" err="1" smtClean="0"/>
              <a:t>Ordnen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Ereignisse</a:t>
            </a:r>
            <a:r>
              <a:rPr lang="cs-CZ" dirty="0" smtClean="0"/>
              <a:t> </a:t>
            </a:r>
            <a:r>
              <a:rPr lang="cs-CZ" dirty="0" err="1" smtClean="0"/>
              <a:t>chronologisch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348880"/>
            <a:ext cx="3770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A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B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C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D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E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F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G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H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I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J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K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539552" y="1268760"/>
            <a:ext cx="2160240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 descr="File:Waldschaeden Erzgebirge 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924944"/>
            <a:ext cx="2304255" cy="3135041"/>
          </a:xfrm>
          <a:prstGeom prst="rect">
            <a:avLst/>
          </a:prstGeom>
          <a:noFill/>
        </p:spPr>
      </p:pic>
      <p:pic>
        <p:nvPicPr>
          <p:cNvPr id="10244" name="Picture 4" descr="File:Bundesarchiv Bild 183-S33882, Adolf Hitler retouche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764704"/>
            <a:ext cx="1682947" cy="2664296"/>
          </a:xfrm>
          <a:prstGeom prst="rect">
            <a:avLst/>
          </a:prstGeom>
          <a:noFill/>
        </p:spPr>
      </p:pic>
      <p:pic>
        <p:nvPicPr>
          <p:cNvPr id="10246" name="Picture 6" descr="Soubor:Berlinermauer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63680" y="4149080"/>
            <a:ext cx="2880320" cy="2160240"/>
          </a:xfrm>
          <a:prstGeom prst="rect">
            <a:avLst/>
          </a:prstGeom>
          <a:noFill/>
        </p:spPr>
      </p:pic>
      <p:pic>
        <p:nvPicPr>
          <p:cNvPr id="10248" name="Picture 8" descr="http://t1.gstatic.com/images?q=tbn:ANd9GcR2Pj5za524ZUG8mOiurLZToCYYsA4R7EPbJs-AegiqErliX2K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980728"/>
            <a:ext cx="2438400" cy="1657351"/>
          </a:xfrm>
          <a:prstGeom prst="rect">
            <a:avLst/>
          </a:prstGeom>
          <a:noFill/>
        </p:spPr>
      </p:pic>
      <p:pic>
        <p:nvPicPr>
          <p:cNvPr id="10250" name="Picture 10" descr="Soubor:Bundesarchiv Bild 101I-209-0090-28, Russland-Nord, Infanterie und Panzer 35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43808" y="2996952"/>
            <a:ext cx="3528392" cy="227581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7584" y="836712"/>
            <a:ext cx="2606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Benennen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Bilder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2564904"/>
            <a:ext cx="357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4766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65253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7008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551723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1268760"/>
            <a:ext cx="2225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Hitler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Wirtschaftswunder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2.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467544" y="1124744"/>
            <a:ext cx="2304256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File:Fotothek df roe-neg 0001374 003 Gruppenbild eines Trümmerbeseitigungstrupp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76672"/>
            <a:ext cx="3168352" cy="2162401"/>
          </a:xfrm>
          <a:prstGeom prst="rect">
            <a:avLst/>
          </a:prstGeom>
          <a:noFill/>
        </p:spPr>
      </p:pic>
      <p:pic>
        <p:nvPicPr>
          <p:cNvPr id="8196" name="Picture 4" descr="http://germanataston.blogs.aston.ac.uk/files/2012/10/Germany-194x30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852936"/>
            <a:ext cx="1847850" cy="2857500"/>
          </a:xfrm>
          <a:prstGeom prst="rect">
            <a:avLst/>
          </a:prstGeom>
          <a:noFill/>
        </p:spPr>
      </p:pic>
      <p:pic>
        <p:nvPicPr>
          <p:cNvPr id="8198" name="Picture 6" descr="http://www.julius-echter-gymnasium.de/jegcms/images/content/jeg/fachschaften/geschichte/grundwissen/Deutschland_Bundeslaender_194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1628800"/>
            <a:ext cx="1785798" cy="2304256"/>
          </a:xfrm>
          <a:prstGeom prst="rect">
            <a:avLst/>
          </a:prstGeom>
          <a:noFill/>
        </p:spPr>
      </p:pic>
      <p:pic>
        <p:nvPicPr>
          <p:cNvPr id="8200" name="Picture 8" descr="http://1.bp.blogspot.com/-3y2lNsTz-BE/TxRPw2k9bOI/AAAAAAAAEpM/TIpzxzgQO3k/s1600/182186v1_jpg_6563c%25255B1%25255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293096"/>
            <a:ext cx="3177562" cy="2376264"/>
          </a:xfrm>
          <a:prstGeom prst="rect">
            <a:avLst/>
          </a:prstGeom>
          <a:noFill/>
        </p:spPr>
      </p:pic>
      <p:pic>
        <p:nvPicPr>
          <p:cNvPr id="8202" name="Picture 10" descr="Plakat der SPD gegen die Wiederbewaffnung, um 195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221088"/>
            <a:ext cx="3131840" cy="222012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5576" y="692696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412776"/>
            <a:ext cx="22758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Trümmerfrau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4766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306896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340768"/>
            <a:ext cx="429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400506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93305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2669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Ergänzen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Tabelle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24000" y="1397000"/>
          <a:ext cx="6096000" cy="47447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světová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hosp</a:t>
                      </a:r>
                      <a:r>
                        <a:rPr lang="cs-CZ" sz="1400" baseline="0" dirty="0" smtClean="0"/>
                        <a:t>. krize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Hitler </a:t>
                      </a:r>
                      <a:r>
                        <a:rPr lang="cs-CZ" sz="1400" dirty="0" err="1" smtClean="0"/>
                        <a:t>wird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Reichskanzler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</a:t>
                      </a:r>
                      <a:r>
                        <a:rPr lang="cs-CZ" sz="1400" dirty="0" err="1" smtClean="0"/>
                        <a:t>Weltkrieg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beginnt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1945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 německé</a:t>
                      </a:r>
                      <a:r>
                        <a:rPr lang="cs-CZ" sz="1400" baseline="0" dirty="0" smtClean="0"/>
                        <a:t> státy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ženy</a:t>
                      </a:r>
                      <a:r>
                        <a:rPr lang="cs-CZ" sz="1400" baseline="0" dirty="0" smtClean="0"/>
                        <a:t> z rozvalin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Wirtschaftswunder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1956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Bau</a:t>
                      </a:r>
                      <a:r>
                        <a:rPr lang="cs-CZ" sz="1400" dirty="0" smtClean="0"/>
                        <a:t> der </a:t>
                      </a:r>
                      <a:r>
                        <a:rPr lang="cs-CZ" sz="1400" dirty="0" err="1" smtClean="0"/>
                        <a:t>Berliner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Mauer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studená válka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1989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znovusjednocení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292080" y="2204864"/>
            <a:ext cx="3600400" cy="4032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2132856"/>
            <a:ext cx="3672408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908720"/>
            <a:ext cx="467615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NEUE  DEUTSCHE   GESCHICHTE</a:t>
            </a:r>
          </a:p>
          <a:p>
            <a:endParaRPr lang="cs-CZ" sz="1600" dirty="0" smtClean="0"/>
          </a:p>
          <a:p>
            <a:r>
              <a:rPr lang="cs-CZ" sz="1600" dirty="0" err="1" smtClean="0"/>
              <a:t>Verbinden</a:t>
            </a:r>
            <a:r>
              <a:rPr lang="cs-CZ" sz="1600" dirty="0" smtClean="0"/>
              <a:t> </a:t>
            </a:r>
            <a:r>
              <a:rPr lang="cs-CZ" sz="1600" dirty="0" err="1" smtClean="0"/>
              <a:t>Sie</a:t>
            </a:r>
            <a:r>
              <a:rPr lang="cs-CZ" sz="1600" dirty="0" smtClean="0"/>
              <a:t> </a:t>
            </a:r>
            <a:r>
              <a:rPr lang="cs-CZ" sz="1600" dirty="0" err="1" smtClean="0"/>
              <a:t>deutsche</a:t>
            </a:r>
            <a:r>
              <a:rPr lang="cs-CZ" sz="1600" dirty="0" smtClean="0"/>
              <a:t> </a:t>
            </a:r>
            <a:r>
              <a:rPr lang="cs-CZ" sz="1600" dirty="0" err="1" smtClean="0"/>
              <a:t>und</a:t>
            </a:r>
            <a:r>
              <a:rPr lang="cs-CZ" sz="1600" dirty="0" smtClean="0"/>
              <a:t> </a:t>
            </a:r>
            <a:r>
              <a:rPr lang="cs-CZ" sz="1600" dirty="0" err="1" smtClean="0"/>
              <a:t>tschechische</a:t>
            </a:r>
            <a:r>
              <a:rPr lang="cs-CZ" sz="1600" dirty="0" smtClean="0"/>
              <a:t> </a:t>
            </a:r>
            <a:r>
              <a:rPr lang="cs-CZ" sz="1600" dirty="0" err="1" smtClean="0"/>
              <a:t>Begriffe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317266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Wirtsschaftswunder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Hitler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Reichskanzler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Zwei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kalte </a:t>
            </a:r>
            <a:r>
              <a:rPr lang="cs-CZ" dirty="0" err="1" smtClean="0">
                <a:solidFill>
                  <a:schemeClr val="bg1"/>
                </a:solidFill>
              </a:rPr>
              <a:t>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Stunde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Null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Trümmerfrauen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2348880"/>
            <a:ext cx="334097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Berlínská zeď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 Světová hospodářská krize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Nultá hodina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Studená válka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Ženy z rozvalin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Druhá světová válka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Hitler říšským </a:t>
            </a:r>
            <a:r>
              <a:rPr lang="cs-CZ" dirty="0" err="1" smtClean="0">
                <a:solidFill>
                  <a:srgbClr val="FFFF00"/>
                </a:solidFill>
              </a:rPr>
              <a:t>kanzléřem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Hospodářský zázrak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Dva německé státy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Vymírání lesů</a:t>
            </a:r>
          </a:p>
          <a:p>
            <a:pPr marL="342900" indent="-342900">
              <a:buAutoNum type="alphaLcPeriod"/>
            </a:pPr>
            <a:r>
              <a:rPr lang="cs-CZ" dirty="0" err="1" smtClean="0">
                <a:solidFill>
                  <a:srgbClr val="FFFF00"/>
                </a:solidFill>
              </a:rPr>
              <a:t>Znovuozbrojení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Znovusjednocení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32656"/>
            <a:ext cx="5363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1-h, 2-b, 3-g, 4-f, 5-i, 6-l, 7-k, 8-d, 9-j, 10-c, 11-e, 12-a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148064" y="2276872"/>
            <a:ext cx="2448272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6" name="Zaoblený obdélník 5"/>
          <p:cNvSpPr/>
          <p:nvPr/>
        </p:nvSpPr>
        <p:spPr>
          <a:xfrm>
            <a:off x="323528" y="2060848"/>
            <a:ext cx="3744416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276872"/>
            <a:ext cx="44999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Wirtsschaftswunder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Hitler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Reichskanzler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Zwei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kalte </a:t>
            </a:r>
            <a:r>
              <a:rPr lang="cs-CZ" dirty="0" err="1" smtClean="0">
                <a:solidFill>
                  <a:schemeClr val="bg1"/>
                </a:solidFill>
              </a:rPr>
              <a:t>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Stunde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Null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Trümmerfrauen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20688"/>
            <a:ext cx="52081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NEUE  DEUTSCHE   GESCHICHTE</a:t>
            </a:r>
          </a:p>
          <a:p>
            <a:endParaRPr lang="cs-CZ" dirty="0" smtClean="0"/>
          </a:p>
          <a:p>
            <a:r>
              <a:rPr lang="cs-CZ" dirty="0" err="1" smtClean="0"/>
              <a:t>Verbinden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Begriffe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richtigen</a:t>
            </a:r>
            <a:r>
              <a:rPr lang="cs-CZ" dirty="0" smtClean="0"/>
              <a:t> </a:t>
            </a:r>
            <a:r>
              <a:rPr lang="cs-CZ" dirty="0" err="1" smtClean="0"/>
              <a:t>Jahreszahlen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348880"/>
            <a:ext cx="181972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1990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1945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1929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1956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1947 - 1991   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1961 - 1989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1945 – 1946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1933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50er </a:t>
            </a:r>
            <a:r>
              <a:rPr lang="cs-CZ" dirty="0" err="1" smtClean="0">
                <a:solidFill>
                  <a:srgbClr val="FFFF00"/>
                </a:solidFill>
              </a:rPr>
              <a:t>Jahre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1939 – 1945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1949</a:t>
            </a:r>
          </a:p>
          <a:p>
            <a:pPr marL="342900" indent="-342900">
              <a:buAutoNum type="alphaLcPeriod"/>
            </a:pPr>
            <a:r>
              <a:rPr lang="cs-CZ" dirty="0" smtClean="0">
                <a:solidFill>
                  <a:srgbClr val="FFFF00"/>
                </a:solidFill>
              </a:rPr>
              <a:t>80-</a:t>
            </a:r>
            <a:r>
              <a:rPr lang="cs-CZ" dirty="0" err="1" smtClean="0">
                <a:solidFill>
                  <a:srgbClr val="FFFF00"/>
                </a:solidFill>
              </a:rPr>
              <a:t>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Jahre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88640"/>
            <a:ext cx="5363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1-i, 2-c, 3-h, 4-j, 5-k, 6-a, 7-d, 8-e, 9-l, 10-b, 11-g, 12-f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148064" y="2276872"/>
            <a:ext cx="2448272" cy="3816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6" name="Zaoblený obdélník 5"/>
          <p:cNvSpPr/>
          <p:nvPr/>
        </p:nvSpPr>
        <p:spPr>
          <a:xfrm>
            <a:off x="323528" y="2060848"/>
            <a:ext cx="3744416" cy="42484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276872"/>
            <a:ext cx="44999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Wirtsschaftswunder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Hitler </a:t>
            </a:r>
            <a:r>
              <a:rPr lang="cs-CZ" dirty="0" err="1" smtClean="0">
                <a:solidFill>
                  <a:schemeClr val="bg1"/>
                </a:solidFill>
              </a:rPr>
              <a:t>wird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Reichskanzler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</a:t>
            </a:r>
            <a:r>
              <a:rPr lang="cs-CZ" dirty="0" err="1" smtClean="0">
                <a:solidFill>
                  <a:schemeClr val="bg1"/>
                </a:solidFill>
              </a:rPr>
              <a:t>zweite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Zwei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Der kalte </a:t>
            </a:r>
            <a:r>
              <a:rPr lang="cs-CZ" dirty="0" err="1" smtClean="0">
                <a:solidFill>
                  <a:schemeClr val="bg1"/>
                </a:solidFill>
              </a:rPr>
              <a:t>Krieg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Stunde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Null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Trümmerfrauen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620688"/>
            <a:ext cx="45300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NEUE  DEUTSCHE   GESCHICHTE</a:t>
            </a:r>
          </a:p>
          <a:p>
            <a:endParaRPr lang="cs-CZ" dirty="0" smtClean="0"/>
          </a:p>
          <a:p>
            <a:r>
              <a:rPr lang="cs-CZ" dirty="0" err="1" smtClean="0"/>
              <a:t>Ordnen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Ereignisse</a:t>
            </a:r>
            <a:r>
              <a:rPr lang="cs-CZ" dirty="0" smtClean="0"/>
              <a:t> </a:t>
            </a:r>
            <a:r>
              <a:rPr lang="cs-CZ" dirty="0" err="1" smtClean="0"/>
              <a:t>chronologisch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348880"/>
            <a:ext cx="87062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FF00"/>
                </a:solidFill>
              </a:rPr>
              <a:t>      </a:t>
            </a: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C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G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H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 smtClean="0">
              <a:solidFill>
                <a:srgbClr val="FFFF00"/>
              </a:solidFill>
            </a:endParaRPr>
          </a:p>
          <a:p>
            <a:pPr marL="342900" indent="-342900"/>
            <a:r>
              <a:rPr lang="cs-CZ" dirty="0" smtClean="0">
                <a:solidFill>
                  <a:srgbClr val="FFFF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539552" y="1268760"/>
            <a:ext cx="2160240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 descr="File:Waldschaeden Erzgebirge 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924944"/>
            <a:ext cx="2304255" cy="3135041"/>
          </a:xfrm>
          <a:prstGeom prst="rect">
            <a:avLst/>
          </a:prstGeom>
          <a:noFill/>
        </p:spPr>
      </p:pic>
      <p:pic>
        <p:nvPicPr>
          <p:cNvPr id="10244" name="Picture 4" descr="File:Bundesarchiv Bild 183-S33882, Adolf Hitler retouche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764704"/>
            <a:ext cx="1682947" cy="2664296"/>
          </a:xfrm>
          <a:prstGeom prst="rect">
            <a:avLst/>
          </a:prstGeom>
          <a:noFill/>
        </p:spPr>
      </p:pic>
      <p:pic>
        <p:nvPicPr>
          <p:cNvPr id="10246" name="Picture 6" descr="Soubor:Berlinermauer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63680" y="4149080"/>
            <a:ext cx="2880320" cy="2160240"/>
          </a:xfrm>
          <a:prstGeom prst="rect">
            <a:avLst/>
          </a:prstGeom>
          <a:noFill/>
        </p:spPr>
      </p:pic>
      <p:pic>
        <p:nvPicPr>
          <p:cNvPr id="10248" name="Picture 8" descr="http://t1.gstatic.com/images?q=tbn:ANd9GcR2Pj5za524ZUG8mOiurLZToCYYsA4R7EPbJs-AegiqErliX2KB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980728"/>
            <a:ext cx="2438400" cy="1657351"/>
          </a:xfrm>
          <a:prstGeom prst="rect">
            <a:avLst/>
          </a:prstGeom>
          <a:noFill/>
        </p:spPr>
      </p:pic>
      <p:pic>
        <p:nvPicPr>
          <p:cNvPr id="10250" name="Picture 10" descr="Soubor:Bundesarchiv Bild 101I-209-0090-28, Russland-Nord, Infanterie und Panzer 35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43808" y="2996952"/>
            <a:ext cx="3528392" cy="227581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7584" y="836712"/>
            <a:ext cx="2606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Benennen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Bilder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2564904"/>
            <a:ext cx="357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4766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65253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7008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551723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1268760"/>
            <a:ext cx="2225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Hitler</a:t>
            </a:r>
          </a:p>
          <a:p>
            <a:r>
              <a:rPr lang="cs-CZ" dirty="0" err="1" smtClean="0">
                <a:solidFill>
                  <a:schemeClr val="bg1"/>
                </a:solidFill>
              </a:rPr>
              <a:t>Wirtschaftswunder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2. </a:t>
            </a:r>
            <a:r>
              <a:rPr lang="cs-CZ" dirty="0" err="1" smtClean="0">
                <a:solidFill>
                  <a:schemeClr val="bg1"/>
                </a:solidFill>
              </a:rPr>
              <a:t>Weltkrieg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Berliner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Mauer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Waldsterben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9512" y="1412776"/>
            <a:ext cx="30008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467544" y="1124744"/>
            <a:ext cx="2304256" cy="23762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File:Fotothek df roe-neg 0001374 003 Gruppenbild eines Trümmerbeseitigungstrupp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76672"/>
            <a:ext cx="3168352" cy="2162401"/>
          </a:xfrm>
          <a:prstGeom prst="rect">
            <a:avLst/>
          </a:prstGeom>
          <a:noFill/>
        </p:spPr>
      </p:pic>
      <p:pic>
        <p:nvPicPr>
          <p:cNvPr id="8196" name="Picture 4" descr="http://germanataston.blogs.aston.ac.uk/files/2012/10/Germany-194x30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852936"/>
            <a:ext cx="1847850" cy="2857500"/>
          </a:xfrm>
          <a:prstGeom prst="rect">
            <a:avLst/>
          </a:prstGeom>
          <a:noFill/>
        </p:spPr>
      </p:pic>
      <p:pic>
        <p:nvPicPr>
          <p:cNvPr id="8198" name="Picture 6" descr="http://www.julius-echter-gymnasium.de/jegcms/images/content/jeg/fachschaften/geschichte/grundwissen/Deutschland_Bundeslaender_194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1628800"/>
            <a:ext cx="1785798" cy="2304256"/>
          </a:xfrm>
          <a:prstGeom prst="rect">
            <a:avLst/>
          </a:prstGeom>
          <a:noFill/>
        </p:spPr>
      </p:pic>
      <p:pic>
        <p:nvPicPr>
          <p:cNvPr id="8200" name="Picture 8" descr="http://1.bp.blogspot.com/-3y2lNsTz-BE/TxRPw2k9bOI/AAAAAAAAEpM/TIpzxzgQO3k/s1600/182186v1_jpg_6563c%25255B1%25255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293096"/>
            <a:ext cx="3177562" cy="2376264"/>
          </a:xfrm>
          <a:prstGeom prst="rect">
            <a:avLst/>
          </a:prstGeom>
          <a:noFill/>
        </p:spPr>
      </p:pic>
      <p:pic>
        <p:nvPicPr>
          <p:cNvPr id="8202" name="Picture 10" descr="Plakat der SPD gegen die Wiederbewaffnung, um 195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221088"/>
            <a:ext cx="3131840" cy="222012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5576" y="692696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412776"/>
            <a:ext cx="22758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Weltwirtschaftskrise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Wiederbewaffnung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Wiedervereinigung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Trümmerfrau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2 </a:t>
            </a:r>
            <a:r>
              <a:rPr lang="cs-CZ" dirty="0" err="1" smtClean="0">
                <a:solidFill>
                  <a:schemeClr val="bg1"/>
                </a:solidFill>
              </a:rPr>
              <a:t>deutsche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Staaten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47667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306896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340768"/>
            <a:ext cx="429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400506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933056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1484784"/>
            <a:ext cx="41549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2669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Ergänzen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Tabelle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24000" y="1397000"/>
          <a:ext cx="6096000" cy="47447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1929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Weltwirtschaftskrise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 světová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hosp</a:t>
                      </a:r>
                      <a:r>
                        <a:rPr lang="cs-CZ" sz="1400" baseline="0" dirty="0" smtClean="0"/>
                        <a:t>. krize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1933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Hitler </a:t>
                      </a:r>
                      <a:r>
                        <a:rPr lang="cs-CZ" sz="1400" dirty="0" err="1" smtClean="0"/>
                        <a:t>wird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Reichskanzler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Hitler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</a:rPr>
                        <a:t> říšským kancléřem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1939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 </a:t>
                      </a:r>
                      <a:r>
                        <a:rPr lang="cs-CZ" sz="1400" dirty="0" err="1" smtClean="0"/>
                        <a:t>Weltkrieg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beginnt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2.svět.válka začíná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1945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2.Weltkrieg </a:t>
                      </a:r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endet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2.svět. válka končí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1949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</a:rPr>
                        <a:t>deutsche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</a:rPr>
                        <a:t>Staaten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</a:t>
                      </a:r>
                      <a:r>
                        <a:rPr lang="cs-CZ" sz="1400" baseline="0" dirty="0" smtClean="0"/>
                        <a:t> německé státy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1945-46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Trümmerfrauen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ženy</a:t>
                      </a:r>
                      <a:r>
                        <a:rPr lang="cs-CZ" sz="1400" baseline="0" dirty="0" smtClean="0"/>
                        <a:t> z rozvalin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50-</a:t>
                      </a:r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Wirtschaftswunder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FF0000"/>
                          </a:solidFill>
                        </a:rPr>
                        <a:t>Hospodářský zázrak</a:t>
                      </a:r>
                      <a:endParaRPr lang="cs-CZ" sz="1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1956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Wiederbewaffnung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>
                          <a:solidFill>
                            <a:srgbClr val="FF0000"/>
                          </a:solidFill>
                        </a:rPr>
                        <a:t>Znovuozbrojení</a:t>
                      </a:r>
                      <a:endParaRPr lang="cs-CZ" sz="1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1961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Bau</a:t>
                      </a:r>
                      <a:r>
                        <a:rPr lang="cs-CZ" sz="1400" dirty="0" smtClean="0"/>
                        <a:t> der </a:t>
                      </a:r>
                      <a:r>
                        <a:rPr lang="cs-CZ" sz="1400" dirty="0" err="1" smtClean="0"/>
                        <a:t>Berliner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Mauer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FF0000"/>
                          </a:solidFill>
                        </a:rPr>
                        <a:t>Stavba Berlínské zdi</a:t>
                      </a:r>
                      <a:endParaRPr lang="cs-CZ" sz="1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1949-91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Der kalte </a:t>
                      </a:r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Krieg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studená válka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1989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Berliner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Mauer</a:t>
                      </a:r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fällt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pád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</a:rPr>
                        <a:t> Berlínské zdi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1990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Wiedervereinigung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znovusjednocení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4200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1. BDK</a:t>
            </a:r>
            <a:r>
              <a:rPr lang="cs-CZ" sz="1400" dirty="0"/>
              <a:t>. </a:t>
            </a:r>
            <a:r>
              <a:rPr lang="cs-CZ" sz="1400" i="1" dirty="0"/>
              <a:t>Wikipedia.de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upload.wikimedia.org/wikipedia/commons/6/6e/Waldschaeden_Erzgebirge_3.jpg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/>
          </a:p>
          <a:p>
            <a:r>
              <a:rPr lang="cs-CZ" sz="1400" dirty="0" smtClean="0">
                <a:latin typeface="Calibri" pitchFamily="34" charset="0"/>
              </a:rPr>
              <a:t>2. </a:t>
            </a:r>
            <a:r>
              <a:rPr lang="cs-CZ" sz="1400" dirty="0"/>
              <a:t>AUTOR NEUVEDEN. </a:t>
            </a:r>
            <a:r>
              <a:rPr lang="cs-CZ" sz="1400" i="1" dirty="0"/>
              <a:t>Wikipedia.de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upload.wikimedia.org/wikipedia/commons/1/10/Bundesarchiv_Bild_183-S33882%2C_Adolf_Hitler_retouched.jpg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3. </a:t>
            </a:r>
            <a:r>
              <a:rPr lang="cs-CZ" sz="1400" dirty="0"/>
              <a:t>NOIR. </a:t>
            </a:r>
            <a:r>
              <a:rPr lang="cs-CZ" sz="1400" i="1" dirty="0"/>
              <a:t>Wikipedia.cz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upload.wikimedia.org/wikipedia/commons/5/5d/Berlinermauer.jpg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4. </a:t>
            </a:r>
            <a:r>
              <a:rPr lang="cs-CZ" sz="1400" dirty="0"/>
              <a:t>AUTOR NEUVEDEN. </a:t>
            </a:r>
            <a:r>
              <a:rPr lang="cs-CZ" sz="1400" i="1" dirty="0"/>
              <a:t>lsg.musin.de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www.lsg.musin.de/geschichte/geschichte/Wirtschaftswunder/WirtschaftswunderVW.jpg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5. </a:t>
            </a:r>
            <a:r>
              <a:rPr lang="cs-CZ" sz="1400" dirty="0"/>
              <a:t>ZOLL. </a:t>
            </a:r>
            <a:r>
              <a:rPr lang="cs-CZ" sz="1400" i="1" dirty="0"/>
              <a:t>Wikipedia.cz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upload.wikimedia.org/wikipedia/commons/0/03/Bundesarchiv_Bild_101I-209-0090-28%2C_Russland-Nord%2C_Infanterie_und_Panzer_35t.jpg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7. </a:t>
            </a:r>
            <a:r>
              <a:rPr lang="cs-CZ" sz="1400" dirty="0"/>
              <a:t>RÖSSING, Roger. </a:t>
            </a:r>
            <a:r>
              <a:rPr lang="cs-CZ" sz="1400" i="1" dirty="0"/>
              <a:t>Wikipedia.cz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upload.wikimedia.org/wikipedia/commons/1/1f/Fotothek_df_roe-neg_0001374_003_Gruppenbild_eines_Tr%C3%BCmmerbeseitigungstrupps.jpg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8. </a:t>
            </a:r>
            <a:r>
              <a:rPr lang="pt-BR" sz="1400" dirty="0"/>
              <a:t>AUTOR NEUVEDEN. </a:t>
            </a:r>
            <a:r>
              <a:rPr lang="pt-BR" sz="1400" i="1" dirty="0"/>
              <a:t>http://germanataston.blogs.aston.ac.uk</a:t>
            </a:r>
            <a:r>
              <a:rPr lang="pt-BR" sz="1400" dirty="0"/>
              <a:t> [online]. [cit. 1.4.2013]. Dostupný na WWW: </a:t>
            </a:r>
            <a:r>
              <a:rPr lang="pt-BR" sz="1400" dirty="0">
                <a:hlinkClick r:id="rId4"/>
              </a:rPr>
              <a:t>http://</a:t>
            </a:r>
            <a:r>
              <a:rPr lang="pt-BR" sz="1400" dirty="0" smtClean="0">
                <a:hlinkClick r:id="rId4"/>
              </a:rPr>
              <a:t>germanataston.blogs.aston.ac.uk/files/2012/10/Germany-194x300.jpg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9. </a:t>
            </a:r>
            <a:r>
              <a:rPr lang="cs-CZ" sz="1400" dirty="0"/>
              <a:t>AUTOR NEUVEDEN. </a:t>
            </a:r>
            <a:r>
              <a:rPr lang="cs-CZ" sz="1400" i="1" dirty="0"/>
              <a:t>julius-echter-gymnasium.de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www.julius-echter-gymnasium.de/jegcms/images/content/jeg/fachschaften/geschichte/grundwissen/Deutschland_Bundeslaender_1949.jpg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10. </a:t>
            </a:r>
            <a:r>
              <a:rPr lang="pt-BR" sz="1400" dirty="0"/>
              <a:t>AUTOR NEUVEDEN. </a:t>
            </a:r>
            <a:r>
              <a:rPr lang="pt-BR" sz="1400" i="1" dirty="0"/>
              <a:t>http://1.bp.blogspot.com</a:t>
            </a:r>
            <a:r>
              <a:rPr lang="pt-BR" sz="1400" dirty="0"/>
              <a:t> [online]. [cit. 1.4.2013]. Dostupný na WWW: </a:t>
            </a:r>
            <a:r>
              <a:rPr lang="pt-BR" sz="1400" dirty="0">
                <a:hlinkClick r:id="rId6"/>
              </a:rPr>
              <a:t>http://1.bp.blogspot.com/-</a:t>
            </a:r>
            <a:r>
              <a:rPr lang="pt-BR" sz="1400" dirty="0" smtClean="0">
                <a:hlinkClick r:id="rId6"/>
              </a:rPr>
              <a:t>3y2lNsTz-BE/TxRPw2k9bOI/AAAAAAAAEpM/TIpzxzgQO3k/s1600/182186v1_jpg_6563c%25255B1%25255D.jpg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11. </a:t>
            </a:r>
            <a:r>
              <a:rPr lang="cs-CZ" sz="1400" dirty="0"/>
              <a:t>AUTOR NEUVEDEN. </a:t>
            </a:r>
            <a:r>
              <a:rPr lang="cs-CZ" sz="1400" i="1" dirty="0"/>
              <a:t>hdg.de</a:t>
            </a:r>
            <a:r>
              <a:rPr lang="cs-CZ" sz="1400" dirty="0"/>
              <a:t> [online]. [cit. 1.4.2013].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www.hdg.de/lemo/objekte/pict/JahreDesAufbausInOstUndWest_plakatSPDDeutscheGegenDeutsche/index.jpg</a:t>
            </a:r>
            <a:endParaRPr lang="cs-CZ" sz="1400" dirty="0" smtClean="0"/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929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210</TotalTime>
  <Words>885</Words>
  <Application>Microsoft Office PowerPoint</Application>
  <PresentationFormat>Předvádění na obrazovce (4:3)</PresentationFormat>
  <Paragraphs>350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25</cp:revision>
  <dcterms:created xsi:type="dcterms:W3CDTF">2013-04-01T07:32:11Z</dcterms:created>
  <dcterms:modified xsi:type="dcterms:W3CDTF">2013-07-14T17:46:25Z</dcterms:modified>
</cp:coreProperties>
</file>