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57" r:id="rId3"/>
    <p:sldId id="260" r:id="rId4"/>
    <p:sldId id="261" r:id="rId5"/>
    <p:sldId id="262" r:id="rId6"/>
    <p:sldId id="263" r:id="rId7"/>
    <p:sldId id="264" r:id="rId8"/>
    <p:sldId id="267" r:id="rId9"/>
    <p:sldId id="271" r:id="rId10"/>
    <p:sldId id="272" r:id="rId11"/>
    <p:sldId id="273" r:id="rId12"/>
    <p:sldId id="270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http://upload.wikimedia.org/wikipedia/commons/0/0e/Goethe_%28Stieler_1828%29.jpg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http://upload.wikimedia.org/wikipedia/commons/9/90/Friedrich_schiller.jpg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http://lettersfromthedustbowl.com/pic10.jpg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http://lettersfromthedustbowl.com/pic10.jpg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oethe_(Stieler_1828)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a/a6/Schiller_Autogram.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e/Goethe_(Stieler_1828)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lettersfromthedustbowl.com/pic10.jpg" TargetMode="External"/><Relationship Id="rId4" Type="http://schemas.openxmlformats.org/officeDocument/2006/relationships/hyperlink" Target="http://upload.wikimedia.org/wikipedia/commons/9/90/Friedrich_schill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VY_32_INOVACE_09C_14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Výmarská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klasika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německy 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učební materiál  je určen pro pokročilé žáky posledních ročníků čtyřletého či šestiletého studia gymnázia.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Časově je koncipován na jednu vyučovací hodinu.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obsahuje slovní zásobu a fakta k literárnímu tématu  Německá klasika, dále cvičení včetně řešení. Důraz je kladen zvládnutí literárních vědomostí . Žáci si osvojují nová fakta zároveň s novou slovní zásobou.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nové znalosti včetně nové slovní zásoby. S látkou pracují aktivně, úkoly řeší na tabuli ,pomocí fixu doplňují správné varianty úkolů, dopisují odpovědi na otázky, řeší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osmisměrku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Žáci si při práci procvičují jazykovou kompetenci, ale především si rozšiřují své vědomostí v oblasti německé literatury.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interaktivní výuku. 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539552" y="836712"/>
            <a:ext cx="295232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755576" y="4581128"/>
            <a:ext cx="3384376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932040" y="3645024"/>
            <a:ext cx="3456384" cy="2304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860032" y="1196752"/>
            <a:ext cx="413995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755576" y="2204864"/>
            <a:ext cx="4032448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55776" y="18864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ALLGEMEINE  FAKTEN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420888"/>
            <a:ext cx="38795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chemeClr val="bg1"/>
                </a:solidFill>
              </a:rPr>
              <a:t>Deutsche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Klassik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umfasst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die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Zeitraum</a:t>
            </a:r>
            <a:endParaRPr lang="cs-CZ" sz="1600" b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a/ </a:t>
            </a:r>
            <a:r>
              <a:rPr lang="cs-CZ" sz="1600" dirty="0" err="1" smtClean="0">
                <a:solidFill>
                  <a:schemeClr val="bg1"/>
                </a:solidFill>
              </a:rPr>
              <a:t>Ende</a:t>
            </a:r>
            <a:r>
              <a:rPr lang="cs-CZ" sz="1600" dirty="0" smtClean="0">
                <a:solidFill>
                  <a:schemeClr val="bg1"/>
                </a:solidFill>
              </a:rPr>
              <a:t> des 18. </a:t>
            </a:r>
            <a:r>
              <a:rPr lang="cs-CZ" sz="1600" dirty="0" err="1" smtClean="0">
                <a:solidFill>
                  <a:schemeClr val="bg1"/>
                </a:solidFill>
              </a:rPr>
              <a:t>Jhs</a:t>
            </a:r>
            <a:r>
              <a:rPr lang="cs-CZ" sz="1600" dirty="0" smtClean="0">
                <a:solidFill>
                  <a:schemeClr val="bg1"/>
                </a:solidFill>
              </a:rPr>
              <a:t>., </a:t>
            </a:r>
            <a:r>
              <a:rPr lang="cs-CZ" sz="1600" dirty="0" err="1" smtClean="0">
                <a:solidFill>
                  <a:schemeClr val="bg1"/>
                </a:solidFill>
              </a:rPr>
              <a:t>Anfang</a:t>
            </a:r>
            <a:r>
              <a:rPr lang="cs-CZ" sz="1600" dirty="0" smtClean="0">
                <a:solidFill>
                  <a:schemeClr val="bg1"/>
                </a:solidFill>
              </a:rPr>
              <a:t> des 19. </a:t>
            </a:r>
            <a:r>
              <a:rPr lang="cs-CZ" sz="1600" dirty="0" err="1" smtClean="0">
                <a:solidFill>
                  <a:schemeClr val="bg1"/>
                </a:solidFill>
              </a:rPr>
              <a:t>Jhs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b/ Die </a:t>
            </a:r>
            <a:r>
              <a:rPr lang="cs-CZ" sz="1600" dirty="0" err="1" smtClean="0">
                <a:solidFill>
                  <a:schemeClr val="bg1"/>
                </a:solidFill>
              </a:rPr>
              <a:t>erste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Hälfte</a:t>
            </a:r>
            <a:r>
              <a:rPr lang="cs-CZ" sz="1600" dirty="0" smtClean="0">
                <a:solidFill>
                  <a:schemeClr val="bg1"/>
                </a:solidFill>
              </a:rPr>
              <a:t> des 18. </a:t>
            </a:r>
            <a:r>
              <a:rPr lang="cs-CZ" sz="1600" dirty="0" err="1" smtClean="0">
                <a:solidFill>
                  <a:schemeClr val="bg1"/>
                </a:solidFill>
              </a:rPr>
              <a:t>Jhs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c/ </a:t>
            </a:r>
            <a:r>
              <a:rPr lang="cs-CZ" sz="1600" dirty="0" err="1" smtClean="0">
                <a:solidFill>
                  <a:schemeClr val="bg1"/>
                </a:solidFill>
              </a:rPr>
              <a:t>Das</a:t>
            </a:r>
            <a:r>
              <a:rPr lang="cs-CZ" sz="1600" dirty="0" smtClean="0">
                <a:solidFill>
                  <a:schemeClr val="bg1"/>
                </a:solidFill>
              </a:rPr>
              <a:t> 18. J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1268760"/>
            <a:ext cx="46542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Die </a:t>
            </a:r>
            <a:r>
              <a:rPr lang="cs-CZ" sz="1600" b="1" dirty="0" err="1" smtClean="0">
                <a:solidFill>
                  <a:schemeClr val="bg1"/>
                </a:solidFill>
              </a:rPr>
              <a:t>Zeit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ist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mit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diesen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Namen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verknüpft</a:t>
            </a:r>
            <a:endParaRPr lang="cs-CZ" sz="1600" b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a/  </a:t>
            </a:r>
            <a:r>
              <a:rPr lang="cs-CZ" sz="1600" dirty="0" err="1" smtClean="0">
                <a:solidFill>
                  <a:schemeClr val="bg1"/>
                </a:solidFill>
              </a:rPr>
              <a:t>Gotthold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Ephraim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Lessing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b/  </a:t>
            </a:r>
            <a:r>
              <a:rPr lang="cs-CZ" sz="1600" dirty="0" err="1" smtClean="0">
                <a:solidFill>
                  <a:schemeClr val="bg1"/>
                </a:solidFill>
              </a:rPr>
              <a:t>Johann</a:t>
            </a:r>
            <a:r>
              <a:rPr lang="cs-CZ" sz="1600" dirty="0" smtClean="0">
                <a:solidFill>
                  <a:schemeClr val="bg1"/>
                </a:solidFill>
              </a:rPr>
              <a:t> Wolfgang </a:t>
            </a:r>
            <a:r>
              <a:rPr lang="cs-CZ" sz="1600" dirty="0" err="1" smtClean="0">
                <a:solidFill>
                  <a:schemeClr val="bg1"/>
                </a:solidFill>
              </a:rPr>
              <a:t>Goethe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c/  Friedrich Schiller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4005064"/>
            <a:ext cx="364381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chemeClr val="bg1"/>
                </a:solidFill>
              </a:rPr>
              <a:t>Typisch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für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deutsche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Klassik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sind</a:t>
            </a:r>
            <a:endParaRPr lang="cs-CZ" sz="1600" b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a/ antik-</a:t>
            </a:r>
            <a:r>
              <a:rPr lang="cs-CZ" sz="1600" dirty="0" err="1" smtClean="0">
                <a:solidFill>
                  <a:schemeClr val="bg1"/>
                </a:solidFill>
              </a:rPr>
              <a:t>klassische</a:t>
            </a:r>
            <a:r>
              <a:rPr lang="cs-CZ" sz="1600" dirty="0" smtClean="0">
                <a:solidFill>
                  <a:schemeClr val="bg1"/>
                </a:solidFill>
              </a:rPr>
              <a:t> Motive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b/ Harmonie </a:t>
            </a:r>
            <a:r>
              <a:rPr lang="cs-CZ" sz="1600" dirty="0" err="1" smtClean="0">
                <a:solidFill>
                  <a:schemeClr val="bg1"/>
                </a:solidFill>
              </a:rPr>
              <a:t>zwischen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Vernunft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und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     </a:t>
            </a:r>
            <a:r>
              <a:rPr lang="cs-CZ" sz="1600" dirty="0" err="1" smtClean="0">
                <a:solidFill>
                  <a:schemeClr val="bg1"/>
                </a:solidFill>
              </a:rPr>
              <a:t>Gefühle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c/ </a:t>
            </a:r>
            <a:r>
              <a:rPr lang="cs-CZ" sz="1600" dirty="0" err="1" smtClean="0">
                <a:solidFill>
                  <a:schemeClr val="bg1"/>
                </a:solidFill>
              </a:rPr>
              <a:t>revolutionäre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Veränderung</a:t>
            </a:r>
            <a:r>
              <a:rPr lang="cs-CZ" sz="1600" dirty="0" smtClean="0">
                <a:solidFill>
                  <a:schemeClr val="bg1"/>
                </a:solidFill>
              </a:rPr>
              <a:t> der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     </a:t>
            </a:r>
            <a:r>
              <a:rPr lang="cs-CZ" sz="1600" dirty="0" err="1" smtClean="0">
                <a:solidFill>
                  <a:schemeClr val="bg1"/>
                </a:solidFill>
              </a:rPr>
              <a:t>Gesellschaft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d/ </a:t>
            </a:r>
            <a:r>
              <a:rPr lang="cs-CZ" sz="1600" dirty="0" err="1" smtClean="0">
                <a:solidFill>
                  <a:schemeClr val="bg1"/>
                </a:solidFill>
              </a:rPr>
              <a:t>innere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Veränderung</a:t>
            </a:r>
            <a:r>
              <a:rPr lang="cs-CZ" sz="1600" dirty="0" smtClean="0">
                <a:solidFill>
                  <a:schemeClr val="bg1"/>
                </a:solidFill>
              </a:rPr>
              <a:t> des </a:t>
            </a:r>
            <a:r>
              <a:rPr lang="cs-CZ" sz="1600" dirty="0" err="1" smtClean="0">
                <a:solidFill>
                  <a:schemeClr val="bg1"/>
                </a:solidFill>
              </a:rPr>
              <a:t>Menschen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331693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chemeClr val="bg1"/>
                </a:solidFill>
              </a:rPr>
              <a:t>Das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wichtige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historische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Ereignis</a:t>
            </a:r>
            <a:endParaRPr lang="cs-CZ" sz="1600" b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a/ </a:t>
            </a: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Französische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Revolution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b/ </a:t>
            </a: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Revolution</a:t>
            </a:r>
            <a:r>
              <a:rPr lang="cs-CZ" sz="1600" dirty="0" smtClean="0">
                <a:solidFill>
                  <a:schemeClr val="bg1"/>
                </a:solidFill>
              </a:rPr>
              <a:t> 1848/1849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c/ der </a:t>
            </a:r>
            <a:r>
              <a:rPr lang="cs-CZ" sz="1600" dirty="0" err="1" smtClean="0">
                <a:solidFill>
                  <a:schemeClr val="bg1"/>
                </a:solidFill>
              </a:rPr>
              <a:t>Dreißigjährige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Krieg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764704"/>
            <a:ext cx="2898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err="1" smtClean="0">
                <a:solidFill>
                  <a:schemeClr val="bg1"/>
                </a:solidFill>
              </a:rPr>
              <a:t>Deutsche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Klassik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gehört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zu</a:t>
            </a:r>
            <a:endParaRPr lang="cs-CZ" sz="1600" b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a/ Frankfurt </a:t>
            </a:r>
            <a:r>
              <a:rPr lang="cs-CZ" sz="1600" dirty="0" err="1" smtClean="0">
                <a:solidFill>
                  <a:schemeClr val="bg1"/>
                </a:solidFill>
              </a:rPr>
              <a:t>am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Main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b/ </a:t>
            </a:r>
            <a:r>
              <a:rPr lang="cs-CZ" sz="1600" dirty="0" err="1" smtClean="0">
                <a:solidFill>
                  <a:schemeClr val="bg1"/>
                </a:solidFill>
              </a:rPr>
              <a:t>Weimar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c/ </a:t>
            </a:r>
            <a:r>
              <a:rPr lang="cs-CZ" sz="1600" dirty="0" err="1" smtClean="0">
                <a:solidFill>
                  <a:schemeClr val="bg1"/>
                </a:solidFill>
              </a:rPr>
              <a:t>Leipzig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4644008" y="908720"/>
            <a:ext cx="4176464" cy="57606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764704"/>
            <a:ext cx="3303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Johann</a:t>
            </a:r>
            <a:r>
              <a:rPr lang="cs-CZ" b="1" dirty="0" smtClean="0"/>
              <a:t> Wolfgang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Goethe</a:t>
            </a:r>
            <a:endParaRPr lang="cs-CZ" b="1" dirty="0"/>
          </a:p>
        </p:txBody>
      </p:sp>
      <p:pic>
        <p:nvPicPr>
          <p:cNvPr id="10242" name="Picture 2" descr="Goethe (Stieler 1828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5684" y="1844823"/>
            <a:ext cx="2381250" cy="2933701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88024" y="980728"/>
          <a:ext cx="3790696" cy="5040744"/>
        </p:xfrm>
        <a:graphic>
          <a:graphicData uri="http://schemas.openxmlformats.org/drawingml/2006/table">
            <a:tbl>
              <a:tblPr/>
              <a:tblGrid>
                <a:gridCol w="1895348"/>
                <a:gridCol w="1895348"/>
              </a:tblGrid>
              <a:tr h="664509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Name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>
                          <a:solidFill>
                            <a:srgbClr val="FFFF00"/>
                          </a:solidFill>
                        </a:rPr>
                        <a:t>Johann</a:t>
                      </a:r>
                      <a:r>
                        <a:rPr lang="cs-CZ" sz="1400" dirty="0">
                          <a:solidFill>
                            <a:srgbClr val="FFFF00"/>
                          </a:solidFill>
                        </a:rPr>
                        <a:t> Wolfgang </a:t>
                      </a:r>
                      <a:r>
                        <a:rPr lang="cs-CZ" sz="1400" dirty="0" err="1">
                          <a:solidFill>
                            <a:srgbClr val="FFFF00"/>
                          </a:solidFill>
                        </a:rPr>
                        <a:t>von</a:t>
                      </a:r>
                      <a:r>
                        <a:rPr lang="cs-CZ" sz="1400" dirty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dirty="0" err="1">
                          <a:solidFill>
                            <a:srgbClr val="FFFF00"/>
                          </a:solidFill>
                        </a:rPr>
                        <a:t>Goethe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7857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Geboren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 1749</a:t>
                      </a:r>
                    </a:p>
                    <a:p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 Frankfurt </a:t>
                      </a:r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am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Main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161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Gestorben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1832</a:t>
                      </a:r>
                    </a:p>
                    <a:p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Weimar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7857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Beruf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Schriftsteller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,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Politiker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,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Dichter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,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Jurist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,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Biologe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,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Baumeister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7813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Nation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deutsch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161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Literarische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Bewegung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>
                          <a:solidFill>
                            <a:srgbClr val="FFFF00"/>
                          </a:solidFill>
                        </a:rPr>
                        <a:t>Sturm</a:t>
                      </a:r>
                      <a:r>
                        <a:rPr lang="cs-CZ" sz="1400" dirty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dirty="0" err="1">
                          <a:solidFill>
                            <a:srgbClr val="FFFF00"/>
                          </a:solidFill>
                        </a:rPr>
                        <a:t>und</a:t>
                      </a:r>
                      <a:r>
                        <a:rPr lang="cs-CZ" sz="1400" dirty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Drang</a:t>
                      </a:r>
                      <a:endParaRPr lang="cs-CZ" sz="1400" dirty="0" smtClean="0">
                        <a:solidFill>
                          <a:srgbClr val="FFFF00"/>
                        </a:solidFill>
                      </a:endParaRPr>
                    </a:p>
                    <a:p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4509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Bekannte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Werke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solidFill>
                            <a:srgbClr val="FFFF00"/>
                          </a:solidFill>
                        </a:rPr>
                        <a:t>Faust</a:t>
                      </a:r>
                      <a:br>
                        <a:rPr lang="cs-CZ" sz="1400" dirty="0">
                          <a:solidFill>
                            <a:srgbClr val="FFFF00"/>
                          </a:solidFill>
                        </a:rPr>
                      </a:b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Die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Leiden des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jungen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Werthers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3418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Gattin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Christiane </a:t>
                      </a:r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Vulpius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833">
                <a:tc gridSpan="2">
                  <a:txBody>
                    <a:bodyPr/>
                    <a:lstStyle/>
                    <a:p>
                      <a:endParaRPr lang="cs-CZ" sz="800"/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2833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 marL="40640" marR="40640" marT="20320" marB="20320">
                    <a:lnL>
                      <a:noFill/>
                    </a:lnL>
                    <a:lnT>
                      <a:noFill/>
                    </a:lnT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96678934"/>
              </p:ext>
            </p:extLst>
          </p:nvPr>
        </p:nvGraphicFramePr>
        <p:xfrm>
          <a:off x="3333750" y="3246120"/>
          <a:ext cx="2476500" cy="365760"/>
        </p:xfrm>
        <a:graphic>
          <a:graphicData uri="http://schemas.openxmlformats.org/drawingml/2006/table">
            <a:tbl>
              <a:tblPr/>
              <a:tblGrid>
                <a:gridCol w="1238250"/>
                <a:gridCol w="123825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43" name="Picture 3" descr="Signature of Johann Wolfgang von Goethe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5229200"/>
            <a:ext cx="1219200" cy="44767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67544" y="4941168"/>
            <a:ext cx="1854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Unterschrift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836934" y="4501525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4499992" y="692696"/>
            <a:ext cx="4032448" cy="55446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908720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Friedrich  Schiller</a:t>
            </a:r>
            <a:endParaRPr lang="cs-CZ" b="1" dirty="0"/>
          </a:p>
        </p:txBody>
      </p:sp>
      <p:pic>
        <p:nvPicPr>
          <p:cNvPr id="8194" name="Picture 2" descr="http://upload.wikimedia.org/wikipedia/commons/9/90/Friedrich_schill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484784"/>
            <a:ext cx="2376264" cy="3247185"/>
          </a:xfrm>
          <a:prstGeom prst="rect">
            <a:avLst/>
          </a:prstGeom>
          <a:noFill/>
        </p:spPr>
      </p:pic>
      <p:pic>
        <p:nvPicPr>
          <p:cNvPr id="8196" name="Picture 4" descr="File:Schiller Autogra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712" y="5517232"/>
            <a:ext cx="2016224" cy="85301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3568" y="5229200"/>
            <a:ext cx="1422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Unterschrift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572000" y="836712"/>
          <a:ext cx="3816424" cy="5356231"/>
        </p:xfrm>
        <a:graphic>
          <a:graphicData uri="http://schemas.openxmlformats.org/drawingml/2006/table">
            <a:tbl>
              <a:tblPr/>
              <a:tblGrid>
                <a:gridCol w="1895348"/>
                <a:gridCol w="1921076"/>
              </a:tblGrid>
              <a:tr h="664509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Name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Friedrich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Schiller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7857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Geboren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lain" startAt="1759"/>
                      </a:pP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  </a:t>
                      </a:r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Marbach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161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Gestorben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1805   </a:t>
                      </a:r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Weimar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7857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Beruf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Dichter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,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Arzt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,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Philosophe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,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Historiker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, </a:t>
                      </a:r>
                    </a:p>
                    <a:p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Dramatiker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7813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Nation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Deutsch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1161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Literarische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Bewegung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Sturm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und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Drang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4509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Bekannte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Werke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Räuber</a:t>
                      </a:r>
                      <a:endParaRPr lang="cs-CZ" sz="1400" dirty="0" smtClean="0">
                        <a:solidFill>
                          <a:srgbClr val="FFFF00"/>
                        </a:solidFill>
                      </a:endParaRPr>
                    </a:p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Wilhelm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Tell</a:t>
                      </a:r>
                    </a:p>
                    <a:p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Der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Handschuh</a:t>
                      </a:r>
                      <a:endParaRPr lang="cs-CZ" sz="1400" baseline="0" dirty="0" smtClean="0">
                        <a:solidFill>
                          <a:srgbClr val="FFFF00"/>
                        </a:solidFill>
                      </a:endParaRPr>
                    </a:p>
                    <a:p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An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die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FFFF00"/>
                          </a:solidFill>
                        </a:rPr>
                        <a:t>Freude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3418"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Gattin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Charlote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von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rgbClr val="FFFF00"/>
                          </a:solidFill>
                        </a:rPr>
                        <a:t>Lengfeld</a:t>
                      </a:r>
                      <a:endParaRPr lang="cs-CZ" sz="14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833">
                <a:tc gridSpan="2">
                  <a:txBody>
                    <a:bodyPr/>
                    <a:lstStyle/>
                    <a:p>
                      <a:endParaRPr lang="cs-CZ" sz="800" dirty="0">
                        <a:solidFill>
                          <a:srgbClr val="FFFF00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0C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2833">
                <a:tc>
                  <a:txBody>
                    <a:bodyPr/>
                    <a:lstStyle/>
                    <a:p>
                      <a:endParaRPr lang="cs-CZ" sz="800" dirty="0">
                        <a:solidFill>
                          <a:schemeClr val="tx1"/>
                        </a:solidFill>
                      </a:endParaRPr>
                    </a:p>
                  </a:txBody>
                  <a:tcPr marL="40640" marR="40640" marT="20320" marB="203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40640" marR="40640" marT="20320" marB="20320">
                    <a:lnL>
                      <a:noFill/>
                    </a:lnL>
                    <a:lnT>
                      <a:noFill/>
                    </a:lnT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203848" y="4454970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4211960" y="3501008"/>
            <a:ext cx="4176464" cy="21602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39552" y="4149080"/>
            <a:ext cx="3528392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491880" y="332656"/>
            <a:ext cx="5184576" cy="2304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99592" y="1628800"/>
            <a:ext cx="2520280" cy="21602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548680"/>
            <a:ext cx="1388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Beantworte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236795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bg1"/>
                </a:solidFill>
              </a:rPr>
              <a:t>Schiller </a:t>
            </a:r>
            <a:r>
              <a:rPr lang="cs-CZ" sz="1600" i="1" dirty="0" err="1" smtClean="0">
                <a:solidFill>
                  <a:schemeClr val="bg1"/>
                </a:solidFill>
              </a:rPr>
              <a:t>hat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a/ </a:t>
            </a:r>
            <a:r>
              <a:rPr lang="cs-CZ" sz="1600" dirty="0" err="1" smtClean="0">
                <a:solidFill>
                  <a:schemeClr val="bg1"/>
                </a:solidFill>
              </a:rPr>
              <a:t>Balladen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b/ Romane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c/ </a:t>
            </a:r>
            <a:r>
              <a:rPr lang="cs-CZ" sz="1600" dirty="0" err="1" smtClean="0">
                <a:solidFill>
                  <a:schemeClr val="bg1"/>
                </a:solidFill>
              </a:rPr>
              <a:t>Dramen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d/ Hymne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e/  </a:t>
            </a:r>
            <a:r>
              <a:rPr lang="cs-CZ" sz="1600" dirty="0" err="1" smtClean="0">
                <a:solidFill>
                  <a:schemeClr val="bg1"/>
                </a:solidFill>
              </a:rPr>
              <a:t>Reisebeschreibungen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geschrieben</a:t>
            </a:r>
            <a:r>
              <a:rPr lang="cs-CZ" sz="1600" i="1" dirty="0" smtClean="0">
                <a:solidFill>
                  <a:schemeClr val="bg1"/>
                </a:solidFill>
              </a:rPr>
              <a:t>.  </a:t>
            </a:r>
            <a:endParaRPr lang="cs-CZ" sz="1600" i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3888" y="692696"/>
            <a:ext cx="540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err="1" smtClean="0">
                <a:solidFill>
                  <a:schemeClr val="bg1"/>
                </a:solidFill>
              </a:rPr>
              <a:t>Ergänze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die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Gattungen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Goethes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Werke</a:t>
            </a:r>
            <a:endParaRPr lang="cs-CZ" sz="1600" i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a/ Faust                                                     1. </a:t>
            </a:r>
            <a:r>
              <a:rPr lang="cs-CZ" sz="1600" dirty="0" err="1" smtClean="0">
                <a:solidFill>
                  <a:schemeClr val="bg1"/>
                </a:solidFill>
              </a:rPr>
              <a:t>Ballade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b/ </a:t>
            </a:r>
            <a:r>
              <a:rPr lang="cs-CZ" sz="1600" dirty="0" err="1" smtClean="0">
                <a:solidFill>
                  <a:schemeClr val="bg1"/>
                </a:solidFill>
              </a:rPr>
              <a:t>Erlkönig</a:t>
            </a:r>
            <a:r>
              <a:rPr lang="cs-CZ" sz="1600" dirty="0" smtClean="0">
                <a:solidFill>
                  <a:schemeClr val="bg1"/>
                </a:solidFill>
              </a:rPr>
              <a:t>                                               2. Drama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c/ Die Leiden des </a:t>
            </a:r>
            <a:r>
              <a:rPr lang="cs-CZ" sz="1600" dirty="0" err="1" smtClean="0">
                <a:solidFill>
                  <a:schemeClr val="bg1"/>
                </a:solidFill>
              </a:rPr>
              <a:t>jungen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Werthers</a:t>
            </a:r>
            <a:r>
              <a:rPr lang="cs-CZ" sz="1600" dirty="0" smtClean="0">
                <a:solidFill>
                  <a:schemeClr val="bg1"/>
                </a:solidFill>
              </a:rPr>
              <a:t>      3. Roman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d/ </a:t>
            </a:r>
            <a:r>
              <a:rPr lang="cs-CZ" sz="1600" dirty="0" err="1" smtClean="0">
                <a:solidFill>
                  <a:schemeClr val="bg1"/>
                </a:solidFill>
              </a:rPr>
              <a:t>Iphigenie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auf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Tauris</a:t>
            </a:r>
            <a:r>
              <a:rPr lang="cs-CZ" sz="1600" dirty="0" smtClean="0">
                <a:solidFill>
                  <a:schemeClr val="bg1"/>
                </a:solidFill>
              </a:rPr>
              <a:t>                           4. </a:t>
            </a:r>
            <a:r>
              <a:rPr lang="cs-CZ" sz="1600" dirty="0" err="1" smtClean="0">
                <a:solidFill>
                  <a:schemeClr val="bg1"/>
                </a:solidFill>
              </a:rPr>
              <a:t>Dramatische</a:t>
            </a:r>
            <a:r>
              <a:rPr lang="cs-CZ" sz="1600" dirty="0" smtClean="0">
                <a:solidFill>
                  <a:schemeClr val="bg1"/>
                </a:solidFill>
              </a:rPr>
              <a:t> 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                                                                       </a:t>
            </a:r>
            <a:r>
              <a:rPr lang="cs-CZ" sz="1600" dirty="0" err="1" smtClean="0">
                <a:solidFill>
                  <a:schemeClr val="bg1"/>
                </a:solidFill>
              </a:rPr>
              <a:t>Dichtung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3573016"/>
            <a:ext cx="387798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err="1" smtClean="0">
                <a:solidFill>
                  <a:schemeClr val="bg1"/>
                </a:solidFill>
              </a:rPr>
              <a:t>An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die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Freude</a:t>
            </a:r>
            <a:endParaRPr lang="cs-CZ" sz="1600" i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Autor………………………………………</a:t>
            </a:r>
          </a:p>
          <a:p>
            <a:r>
              <a:rPr lang="cs-CZ" sz="1600" dirty="0" err="1" smtClean="0">
                <a:solidFill>
                  <a:schemeClr val="bg1"/>
                </a:solidFill>
              </a:rPr>
              <a:t>Gattung</a:t>
            </a:r>
            <a:r>
              <a:rPr lang="cs-CZ" sz="1600" dirty="0" smtClean="0">
                <a:solidFill>
                  <a:schemeClr val="bg1"/>
                </a:solidFill>
              </a:rPr>
              <a:t>……………………………………</a:t>
            </a:r>
          </a:p>
          <a:p>
            <a:r>
              <a:rPr lang="cs-CZ" sz="1600" dirty="0" err="1" smtClean="0">
                <a:solidFill>
                  <a:schemeClr val="bg1"/>
                </a:solidFill>
              </a:rPr>
              <a:t>Von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wem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wurde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vertont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………………………………………………</a:t>
            </a:r>
          </a:p>
          <a:p>
            <a:r>
              <a:rPr lang="cs-CZ" sz="1600" dirty="0" err="1" smtClean="0">
                <a:solidFill>
                  <a:schemeClr val="bg1"/>
                </a:solidFill>
              </a:rPr>
              <a:t>Was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ist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heute</a:t>
            </a:r>
            <a:r>
              <a:rPr lang="cs-CZ" sz="1600" dirty="0" smtClean="0">
                <a:solidFill>
                  <a:schemeClr val="bg1"/>
                </a:solidFill>
              </a:rPr>
              <a:t> Ode </a:t>
            </a:r>
            <a:r>
              <a:rPr lang="cs-CZ" sz="1600" dirty="0" err="1" smtClean="0">
                <a:solidFill>
                  <a:schemeClr val="bg1"/>
                </a:solidFill>
              </a:rPr>
              <a:t>an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Freude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………………………………………………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4221088"/>
            <a:ext cx="3198311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err="1" smtClean="0">
                <a:solidFill>
                  <a:schemeClr val="bg1"/>
                </a:solidFill>
              </a:rPr>
              <a:t>Goethe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war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eine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breite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Persönlikeit</a:t>
            </a:r>
            <a:r>
              <a:rPr lang="cs-CZ" sz="1600" i="1" dirty="0" smtClean="0">
                <a:solidFill>
                  <a:schemeClr val="bg1"/>
                </a:solidFill>
              </a:rPr>
              <a:t>,</a:t>
            </a:r>
          </a:p>
          <a:p>
            <a:r>
              <a:rPr lang="cs-CZ" sz="1600" i="1" dirty="0" err="1" smtClean="0">
                <a:solidFill>
                  <a:schemeClr val="bg1"/>
                </a:solidFill>
              </a:rPr>
              <a:t>wer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war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er</a:t>
            </a:r>
            <a:r>
              <a:rPr lang="cs-CZ" sz="1600" i="1" dirty="0" smtClean="0">
                <a:solidFill>
                  <a:schemeClr val="bg1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sz="1600" i="1" dirty="0" smtClean="0">
                <a:solidFill>
                  <a:schemeClr val="bg1"/>
                </a:solidFill>
              </a:rPr>
              <a:t>…………………………………</a:t>
            </a:r>
          </a:p>
          <a:p>
            <a:pPr marL="342900" indent="-342900">
              <a:buAutoNum type="arabicPeriod"/>
            </a:pPr>
            <a:r>
              <a:rPr lang="cs-CZ" sz="1600" i="1" dirty="0" smtClean="0">
                <a:solidFill>
                  <a:schemeClr val="bg1"/>
                </a:solidFill>
              </a:rPr>
              <a:t>…………………………………</a:t>
            </a:r>
          </a:p>
          <a:p>
            <a:pPr marL="342900" indent="-342900">
              <a:buAutoNum type="arabicPeriod"/>
            </a:pPr>
            <a:r>
              <a:rPr lang="cs-CZ" sz="1600" i="1" dirty="0" smtClean="0">
                <a:solidFill>
                  <a:schemeClr val="bg1"/>
                </a:solidFill>
              </a:rPr>
              <a:t>…………………………………</a:t>
            </a:r>
          </a:p>
          <a:p>
            <a:pPr marL="342900" indent="-342900">
              <a:buAutoNum type="arabicPeriod"/>
            </a:pPr>
            <a:r>
              <a:rPr lang="cs-CZ" sz="1600" i="1" dirty="0" smtClean="0">
                <a:solidFill>
                  <a:schemeClr val="bg1"/>
                </a:solidFill>
              </a:rPr>
              <a:t>…………………………………</a:t>
            </a:r>
          </a:p>
          <a:p>
            <a:pPr marL="342900" indent="-342900">
              <a:buAutoNum type="arabicPeriod"/>
            </a:pPr>
            <a:r>
              <a:rPr lang="cs-CZ" sz="1600" i="1" dirty="0" smtClean="0">
                <a:solidFill>
                  <a:schemeClr val="bg1"/>
                </a:solidFill>
              </a:rPr>
              <a:t>…………………………………</a:t>
            </a:r>
            <a:endParaRPr lang="cs-CZ" sz="16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 A U S T</a:t>
            </a:r>
            <a:endParaRPr lang="cs-CZ" b="1" dirty="0"/>
          </a:p>
        </p:txBody>
      </p:sp>
      <p:pic>
        <p:nvPicPr>
          <p:cNvPr id="4098" name="Picture 2" descr="http://lettersfromthedustbowl.com/pic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15597" y="415015"/>
            <a:ext cx="2468530" cy="178879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99592" y="2420888"/>
            <a:ext cx="736907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Goethe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Werk</a:t>
            </a:r>
            <a:r>
              <a:rPr lang="cs-CZ" dirty="0" smtClean="0"/>
              <a:t> </a:t>
            </a:r>
            <a:r>
              <a:rPr lang="cs-CZ" dirty="0" err="1" smtClean="0"/>
              <a:t>geschreiben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………………………………………………………………………………..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Thema</a:t>
            </a:r>
            <a:r>
              <a:rPr lang="cs-CZ" dirty="0" smtClean="0"/>
              <a:t> der </a:t>
            </a:r>
            <a:r>
              <a:rPr lang="cs-CZ" dirty="0" err="1" smtClean="0"/>
              <a:t>dramatischen</a:t>
            </a:r>
            <a:r>
              <a:rPr lang="cs-CZ" dirty="0" smtClean="0"/>
              <a:t> </a:t>
            </a:r>
            <a:r>
              <a:rPr lang="cs-CZ" dirty="0" err="1" smtClean="0"/>
              <a:t>Dichtung</a:t>
            </a:r>
            <a:r>
              <a:rPr lang="cs-CZ" dirty="0" smtClean="0"/>
              <a:t> Faust? </a:t>
            </a:r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bleibt</a:t>
            </a:r>
            <a:endParaRPr lang="cs-CZ" dirty="0" smtClean="0"/>
          </a:p>
          <a:p>
            <a:r>
              <a:rPr lang="cs-CZ" dirty="0" smtClean="0"/>
              <a:t>es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aktuell</a:t>
            </a:r>
            <a:r>
              <a:rPr lang="cs-CZ" dirty="0" smtClean="0"/>
              <a:t>?</a:t>
            </a:r>
          </a:p>
          <a:p>
            <a:r>
              <a:rPr lang="cs-CZ" dirty="0" smtClean="0"/>
              <a:t>………………………………………………………………………………..</a:t>
            </a:r>
          </a:p>
          <a:p>
            <a:r>
              <a:rPr lang="cs-CZ" dirty="0" smtClean="0"/>
              <a:t>………………………………………………………………………………..</a:t>
            </a:r>
          </a:p>
          <a:p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Faust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Teufel</a:t>
            </a:r>
            <a:r>
              <a:rPr lang="cs-CZ" dirty="0" smtClean="0"/>
              <a:t>  </a:t>
            </a:r>
            <a:r>
              <a:rPr lang="cs-CZ" dirty="0" err="1" smtClean="0"/>
              <a:t>verschrieben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…………………………………………………………………………………</a:t>
            </a:r>
          </a:p>
          <a:p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der </a:t>
            </a:r>
            <a:r>
              <a:rPr lang="cs-CZ" dirty="0" err="1" smtClean="0"/>
              <a:t>Teufel</a:t>
            </a:r>
            <a:r>
              <a:rPr lang="cs-CZ" dirty="0" smtClean="0"/>
              <a:t> </a:t>
            </a:r>
            <a:r>
              <a:rPr lang="cs-CZ" dirty="0" err="1" smtClean="0"/>
              <a:t>seine</a:t>
            </a:r>
            <a:r>
              <a:rPr lang="cs-CZ" dirty="0" smtClean="0"/>
              <a:t> </a:t>
            </a:r>
            <a:r>
              <a:rPr lang="cs-CZ" dirty="0" err="1" smtClean="0"/>
              <a:t>Seele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bekommen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………………………………………………………………………………….</a:t>
            </a:r>
          </a:p>
          <a:p>
            <a:r>
              <a:rPr lang="cs-CZ" dirty="0" smtClean="0"/>
              <a:t>………………………………………………………………………………….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sollte</a:t>
            </a:r>
            <a:r>
              <a:rPr lang="cs-CZ" dirty="0" smtClean="0"/>
              <a:t> </a:t>
            </a:r>
            <a:r>
              <a:rPr lang="cs-CZ" dirty="0" err="1" smtClean="0"/>
              <a:t>passieren</a:t>
            </a:r>
            <a:r>
              <a:rPr lang="cs-CZ" dirty="0" smtClean="0"/>
              <a:t>, </a:t>
            </a:r>
            <a:r>
              <a:rPr lang="cs-CZ" dirty="0" err="1" smtClean="0"/>
              <a:t>wenn</a:t>
            </a:r>
            <a:r>
              <a:rPr lang="cs-CZ" dirty="0" smtClean="0"/>
              <a:t> Faust </a:t>
            </a:r>
            <a:r>
              <a:rPr lang="cs-CZ" dirty="0" err="1" smtClean="0"/>
              <a:t>sagt</a:t>
            </a:r>
            <a:r>
              <a:rPr lang="cs-CZ" dirty="0" smtClean="0"/>
              <a:t>: </a:t>
            </a:r>
            <a:r>
              <a:rPr lang="cs-CZ" dirty="0" err="1" smtClean="0"/>
              <a:t>Verweile</a:t>
            </a:r>
            <a:r>
              <a:rPr lang="cs-CZ" dirty="0" smtClean="0"/>
              <a:t> </a:t>
            </a:r>
            <a:r>
              <a:rPr lang="cs-CZ" dirty="0" err="1" smtClean="0"/>
              <a:t>doch</a:t>
            </a:r>
            <a:r>
              <a:rPr lang="cs-CZ" dirty="0" smtClean="0"/>
              <a:t>,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schön</a:t>
            </a:r>
            <a:r>
              <a:rPr lang="cs-CZ" dirty="0" smtClean="0"/>
              <a:t>!</a:t>
            </a:r>
          </a:p>
          <a:p>
            <a:r>
              <a:rPr lang="cs-CZ" dirty="0" smtClean="0"/>
              <a:t>………………………………………………………………………………….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des </a:t>
            </a:r>
            <a:r>
              <a:rPr lang="cs-CZ" dirty="0" err="1" smtClean="0"/>
              <a:t>Pudels</a:t>
            </a:r>
            <a:r>
              <a:rPr lang="cs-CZ" dirty="0" smtClean="0"/>
              <a:t> </a:t>
            </a:r>
            <a:r>
              <a:rPr lang="cs-CZ" dirty="0" err="1" smtClean="0"/>
              <a:t>Kern</a:t>
            </a:r>
            <a:r>
              <a:rPr lang="cs-CZ" dirty="0" smtClean="0"/>
              <a:t>?</a:t>
            </a:r>
          </a:p>
          <a:p>
            <a:r>
              <a:rPr lang="cs-CZ" dirty="0" smtClean="0"/>
              <a:t>………………………………………………………………………………….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476672"/>
            <a:ext cx="392928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Wer</a:t>
            </a:r>
            <a:r>
              <a:rPr lang="cs-CZ" sz="1600" dirty="0" smtClean="0"/>
              <a:t> </a:t>
            </a:r>
            <a:r>
              <a:rPr lang="cs-CZ" sz="1600" dirty="0" err="1" smtClean="0"/>
              <a:t>ist</a:t>
            </a:r>
            <a:r>
              <a:rPr lang="cs-CZ" sz="1600" dirty="0" smtClean="0"/>
              <a:t> </a:t>
            </a:r>
            <a:r>
              <a:rPr lang="cs-CZ" sz="1600" dirty="0" err="1" smtClean="0"/>
              <a:t>auf</a:t>
            </a:r>
            <a:r>
              <a:rPr lang="cs-CZ" sz="1600" dirty="0" smtClean="0"/>
              <a:t> </a:t>
            </a:r>
            <a:r>
              <a:rPr lang="cs-CZ" sz="1600" dirty="0" err="1" smtClean="0"/>
              <a:t>dem</a:t>
            </a:r>
            <a:r>
              <a:rPr lang="cs-CZ" sz="1600" dirty="0" smtClean="0"/>
              <a:t> </a:t>
            </a:r>
            <a:r>
              <a:rPr lang="cs-CZ" sz="1600" dirty="0" err="1" smtClean="0"/>
              <a:t>Bild</a:t>
            </a:r>
            <a:r>
              <a:rPr lang="cs-CZ" sz="1600" dirty="0" smtClean="0"/>
              <a:t>? </a:t>
            </a:r>
            <a:r>
              <a:rPr lang="cs-CZ" sz="1600" dirty="0" err="1" smtClean="0"/>
              <a:t>Welche</a:t>
            </a:r>
            <a:r>
              <a:rPr lang="cs-CZ" sz="1600" dirty="0" smtClean="0"/>
              <a:t> Person </a:t>
            </a:r>
          </a:p>
          <a:p>
            <a:r>
              <a:rPr lang="cs-CZ" sz="1600" dirty="0" err="1" smtClean="0"/>
              <a:t>gehört</a:t>
            </a:r>
            <a:r>
              <a:rPr lang="cs-CZ" sz="1600" dirty="0" smtClean="0"/>
              <a:t> </a:t>
            </a:r>
            <a:r>
              <a:rPr lang="cs-CZ" sz="1600" dirty="0" err="1" smtClean="0"/>
              <a:t>noch</a:t>
            </a:r>
            <a:r>
              <a:rPr lang="cs-CZ" sz="1600" dirty="0" smtClean="0"/>
              <a:t> </a:t>
            </a:r>
            <a:r>
              <a:rPr lang="cs-CZ" sz="1600" dirty="0" err="1" smtClean="0"/>
              <a:t>zu</a:t>
            </a:r>
            <a:r>
              <a:rPr lang="cs-CZ" sz="1600" dirty="0" smtClean="0"/>
              <a:t> den </a:t>
            </a:r>
            <a:r>
              <a:rPr lang="cs-CZ" sz="1600" dirty="0" err="1" smtClean="0"/>
              <a:t>Hauptpersonen</a:t>
            </a:r>
            <a:r>
              <a:rPr lang="cs-CZ" sz="1600" dirty="0" smtClean="0"/>
              <a:t> des</a:t>
            </a:r>
          </a:p>
          <a:p>
            <a:r>
              <a:rPr lang="cs-CZ" sz="1600" dirty="0" err="1" smtClean="0"/>
              <a:t>Werkes</a:t>
            </a:r>
            <a:r>
              <a:rPr lang="cs-CZ" sz="1600" dirty="0" smtClean="0"/>
              <a:t>?</a:t>
            </a:r>
          </a:p>
          <a:p>
            <a:r>
              <a:rPr lang="cs-CZ" sz="1600" dirty="0" smtClean="0"/>
              <a:t>……………………………………………….</a:t>
            </a:r>
          </a:p>
          <a:p>
            <a:r>
              <a:rPr lang="cs-CZ" sz="1600" dirty="0" smtClean="0"/>
              <a:t>……………………………………………….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84127" y="1926806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3.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692696"/>
            <a:ext cx="5081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Suche</a:t>
            </a:r>
            <a:r>
              <a:rPr lang="cs-CZ" b="1" dirty="0" smtClean="0"/>
              <a:t> 10 </a:t>
            </a:r>
            <a:r>
              <a:rPr lang="cs-CZ" b="1" dirty="0" err="1" smtClean="0"/>
              <a:t>Wörter</a:t>
            </a:r>
            <a:r>
              <a:rPr lang="cs-CZ" b="1" dirty="0" smtClean="0"/>
              <a:t> </a:t>
            </a:r>
            <a:r>
              <a:rPr lang="cs-CZ" b="1" dirty="0" err="1" smtClean="0"/>
              <a:t>zum</a:t>
            </a:r>
            <a:r>
              <a:rPr lang="cs-CZ" b="1" dirty="0" smtClean="0"/>
              <a:t> </a:t>
            </a:r>
            <a:r>
              <a:rPr lang="cs-CZ" b="1" dirty="0" err="1" smtClean="0"/>
              <a:t>Thema</a:t>
            </a:r>
            <a:r>
              <a:rPr lang="cs-CZ" b="1" dirty="0" smtClean="0"/>
              <a:t> </a:t>
            </a:r>
            <a:r>
              <a:rPr lang="cs-CZ" b="1" dirty="0" err="1" smtClean="0"/>
              <a:t>Deutsche</a:t>
            </a:r>
            <a:r>
              <a:rPr lang="cs-CZ" b="1" dirty="0" smtClean="0"/>
              <a:t> </a:t>
            </a:r>
            <a:r>
              <a:rPr lang="cs-CZ" b="1" dirty="0" err="1" smtClean="0"/>
              <a:t>Klassik</a:t>
            </a:r>
            <a:endParaRPr lang="cs-CZ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24000" y="1397000"/>
          <a:ext cx="6096002" cy="40792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Ä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Ö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539552" y="836712"/>
            <a:ext cx="295232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755576" y="4581128"/>
            <a:ext cx="3384376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932040" y="3645024"/>
            <a:ext cx="3456384" cy="2304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860032" y="1196752"/>
            <a:ext cx="413995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755576" y="2204864"/>
            <a:ext cx="4032448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55776" y="18864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ALLGEMEINE  FAKTEN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420888"/>
            <a:ext cx="38795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chemeClr val="bg1"/>
                </a:solidFill>
              </a:rPr>
              <a:t>Deutsche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Klassik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umfasst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die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Zeitraum</a:t>
            </a:r>
            <a:endParaRPr lang="cs-CZ" sz="1600" b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a/ </a:t>
            </a:r>
            <a:r>
              <a:rPr lang="cs-CZ" sz="1600" dirty="0" err="1" smtClean="0">
                <a:solidFill>
                  <a:srgbClr val="FF0000"/>
                </a:solidFill>
              </a:rPr>
              <a:t>Ende</a:t>
            </a:r>
            <a:r>
              <a:rPr lang="cs-CZ" sz="1600" dirty="0" smtClean="0">
                <a:solidFill>
                  <a:srgbClr val="FF0000"/>
                </a:solidFill>
              </a:rPr>
              <a:t> des 18. </a:t>
            </a:r>
            <a:r>
              <a:rPr lang="cs-CZ" sz="1600" dirty="0" err="1" smtClean="0">
                <a:solidFill>
                  <a:srgbClr val="FF0000"/>
                </a:solidFill>
              </a:rPr>
              <a:t>Jhs</a:t>
            </a:r>
            <a:r>
              <a:rPr lang="cs-CZ" sz="1600" dirty="0" smtClean="0">
                <a:solidFill>
                  <a:srgbClr val="FF0000"/>
                </a:solidFill>
              </a:rPr>
              <a:t>., </a:t>
            </a:r>
            <a:r>
              <a:rPr lang="cs-CZ" sz="1600" dirty="0" err="1" smtClean="0">
                <a:solidFill>
                  <a:srgbClr val="FF0000"/>
                </a:solidFill>
              </a:rPr>
              <a:t>Anfang</a:t>
            </a:r>
            <a:r>
              <a:rPr lang="cs-CZ" sz="1600" dirty="0" smtClean="0">
                <a:solidFill>
                  <a:srgbClr val="FF0000"/>
                </a:solidFill>
              </a:rPr>
              <a:t> des 19. </a:t>
            </a:r>
            <a:r>
              <a:rPr lang="cs-CZ" sz="1600" dirty="0" err="1" smtClean="0">
                <a:solidFill>
                  <a:srgbClr val="FF0000"/>
                </a:solidFill>
              </a:rPr>
              <a:t>Jhs</a:t>
            </a:r>
            <a:r>
              <a:rPr lang="cs-CZ" sz="16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b/ Die </a:t>
            </a:r>
            <a:r>
              <a:rPr lang="cs-CZ" sz="1600" dirty="0" err="1" smtClean="0">
                <a:solidFill>
                  <a:schemeClr val="bg1"/>
                </a:solidFill>
              </a:rPr>
              <a:t>erste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Hälfte</a:t>
            </a:r>
            <a:r>
              <a:rPr lang="cs-CZ" sz="1600" dirty="0" smtClean="0">
                <a:solidFill>
                  <a:schemeClr val="bg1"/>
                </a:solidFill>
              </a:rPr>
              <a:t> des 18. </a:t>
            </a:r>
            <a:r>
              <a:rPr lang="cs-CZ" sz="1600" dirty="0" err="1" smtClean="0">
                <a:solidFill>
                  <a:schemeClr val="bg1"/>
                </a:solidFill>
              </a:rPr>
              <a:t>Jhs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c/ </a:t>
            </a:r>
            <a:r>
              <a:rPr lang="cs-CZ" sz="1600" dirty="0" err="1" smtClean="0">
                <a:solidFill>
                  <a:schemeClr val="bg1"/>
                </a:solidFill>
              </a:rPr>
              <a:t>Das</a:t>
            </a:r>
            <a:r>
              <a:rPr lang="cs-CZ" sz="1600" dirty="0" smtClean="0">
                <a:solidFill>
                  <a:schemeClr val="bg1"/>
                </a:solidFill>
              </a:rPr>
              <a:t> 18. J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1268760"/>
            <a:ext cx="46542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Die </a:t>
            </a:r>
            <a:r>
              <a:rPr lang="cs-CZ" sz="1600" b="1" dirty="0" err="1" smtClean="0">
                <a:solidFill>
                  <a:schemeClr val="bg1"/>
                </a:solidFill>
              </a:rPr>
              <a:t>Zeit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ist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mit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diesen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Namen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verknüpft</a:t>
            </a:r>
            <a:endParaRPr lang="cs-CZ" sz="1600" b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a/  </a:t>
            </a:r>
            <a:r>
              <a:rPr lang="cs-CZ" sz="1600" dirty="0" err="1" smtClean="0">
                <a:solidFill>
                  <a:schemeClr val="bg1"/>
                </a:solidFill>
              </a:rPr>
              <a:t>Gotthold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Ephraim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Lessing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b/  </a:t>
            </a:r>
            <a:r>
              <a:rPr lang="cs-CZ" sz="1600" dirty="0" err="1" smtClean="0">
                <a:solidFill>
                  <a:srgbClr val="FF0000"/>
                </a:solidFill>
              </a:rPr>
              <a:t>Johann</a:t>
            </a:r>
            <a:r>
              <a:rPr lang="cs-CZ" sz="1600" dirty="0" smtClean="0">
                <a:solidFill>
                  <a:srgbClr val="FF0000"/>
                </a:solidFill>
              </a:rPr>
              <a:t> Wolfgang </a:t>
            </a:r>
            <a:r>
              <a:rPr lang="cs-CZ" sz="1600" dirty="0" err="1" smtClean="0">
                <a:solidFill>
                  <a:srgbClr val="FF0000"/>
                </a:solidFill>
              </a:rPr>
              <a:t>Goethe</a:t>
            </a:r>
            <a:endParaRPr lang="cs-CZ" sz="1600" dirty="0" smtClean="0">
              <a:solidFill>
                <a:srgbClr val="FF0000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c/  Friedrich Schiller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4005064"/>
            <a:ext cx="364381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chemeClr val="bg1"/>
                </a:solidFill>
              </a:rPr>
              <a:t>Typisch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für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deutsche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Klassik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sind</a:t>
            </a:r>
            <a:endParaRPr lang="cs-CZ" sz="1600" b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a/ antik-</a:t>
            </a:r>
            <a:r>
              <a:rPr lang="cs-CZ" sz="1600" dirty="0" err="1" smtClean="0">
                <a:solidFill>
                  <a:srgbClr val="FF0000"/>
                </a:solidFill>
              </a:rPr>
              <a:t>klassische</a:t>
            </a:r>
            <a:r>
              <a:rPr lang="cs-CZ" sz="1600" dirty="0" smtClean="0">
                <a:solidFill>
                  <a:srgbClr val="FF0000"/>
                </a:solidFill>
              </a:rPr>
              <a:t> Motive</a:t>
            </a:r>
          </a:p>
          <a:p>
            <a:r>
              <a:rPr lang="cs-CZ" sz="1600" dirty="0" smtClean="0">
                <a:solidFill>
                  <a:srgbClr val="FF0000"/>
                </a:solidFill>
              </a:rPr>
              <a:t>b/ Harmonie </a:t>
            </a:r>
            <a:r>
              <a:rPr lang="cs-CZ" sz="1600" dirty="0" err="1" smtClean="0">
                <a:solidFill>
                  <a:srgbClr val="FF0000"/>
                </a:solidFill>
              </a:rPr>
              <a:t>zwischen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Vernunft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und</a:t>
            </a:r>
            <a:endParaRPr lang="cs-CZ" sz="1600" dirty="0" smtClean="0">
              <a:solidFill>
                <a:srgbClr val="FF0000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     </a:t>
            </a:r>
            <a:r>
              <a:rPr lang="cs-CZ" sz="1600" dirty="0" err="1" smtClean="0">
                <a:solidFill>
                  <a:srgbClr val="FF0000"/>
                </a:solidFill>
              </a:rPr>
              <a:t>Gefühle</a:t>
            </a:r>
            <a:endParaRPr lang="cs-CZ" sz="1600" dirty="0" smtClean="0">
              <a:solidFill>
                <a:srgbClr val="FF0000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c/ </a:t>
            </a:r>
            <a:r>
              <a:rPr lang="cs-CZ" sz="1600" dirty="0" err="1" smtClean="0">
                <a:solidFill>
                  <a:schemeClr val="bg1"/>
                </a:solidFill>
              </a:rPr>
              <a:t>revolutionäre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Veränderung</a:t>
            </a:r>
            <a:r>
              <a:rPr lang="cs-CZ" sz="1600" dirty="0" smtClean="0">
                <a:solidFill>
                  <a:schemeClr val="bg1"/>
                </a:solidFill>
              </a:rPr>
              <a:t> der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     </a:t>
            </a:r>
            <a:r>
              <a:rPr lang="cs-CZ" sz="1600" dirty="0" err="1" smtClean="0">
                <a:solidFill>
                  <a:schemeClr val="bg1"/>
                </a:solidFill>
              </a:rPr>
              <a:t>Gesellschaft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d/ </a:t>
            </a:r>
            <a:r>
              <a:rPr lang="cs-CZ" sz="1600" dirty="0" err="1" smtClean="0">
                <a:solidFill>
                  <a:srgbClr val="FF0000"/>
                </a:solidFill>
              </a:rPr>
              <a:t>innere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Veränderung</a:t>
            </a:r>
            <a:r>
              <a:rPr lang="cs-CZ" sz="1600" dirty="0" smtClean="0">
                <a:solidFill>
                  <a:srgbClr val="FF0000"/>
                </a:solidFill>
              </a:rPr>
              <a:t> des </a:t>
            </a:r>
            <a:r>
              <a:rPr lang="cs-CZ" sz="1600" dirty="0" err="1" smtClean="0">
                <a:solidFill>
                  <a:srgbClr val="FF0000"/>
                </a:solidFill>
              </a:rPr>
              <a:t>Menschen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331693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chemeClr val="bg1"/>
                </a:solidFill>
              </a:rPr>
              <a:t>Das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wichtige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historische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Ereignis</a:t>
            </a:r>
            <a:endParaRPr lang="cs-CZ" sz="1600" b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a/ </a:t>
            </a:r>
            <a:r>
              <a:rPr lang="cs-CZ" sz="1600" dirty="0" err="1" smtClean="0">
                <a:solidFill>
                  <a:srgbClr val="FF0000"/>
                </a:solidFill>
              </a:rPr>
              <a:t>die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Französische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Revolution</a:t>
            </a:r>
            <a:endParaRPr lang="cs-CZ" sz="1600" dirty="0" smtClean="0">
              <a:solidFill>
                <a:srgbClr val="FF0000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b/ </a:t>
            </a: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Revolution</a:t>
            </a:r>
            <a:r>
              <a:rPr lang="cs-CZ" sz="1600" dirty="0" smtClean="0">
                <a:solidFill>
                  <a:schemeClr val="bg1"/>
                </a:solidFill>
              </a:rPr>
              <a:t> 1848/1849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c/ der </a:t>
            </a:r>
            <a:r>
              <a:rPr lang="cs-CZ" sz="1600" dirty="0" err="1" smtClean="0">
                <a:solidFill>
                  <a:schemeClr val="bg1"/>
                </a:solidFill>
              </a:rPr>
              <a:t>Dreißigjährige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Krieg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764704"/>
            <a:ext cx="2898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err="1" smtClean="0">
                <a:solidFill>
                  <a:schemeClr val="bg1"/>
                </a:solidFill>
              </a:rPr>
              <a:t>Deutsche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Klassik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gehört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zu</a:t>
            </a:r>
            <a:endParaRPr lang="cs-CZ" sz="1600" b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a/ Frankfurt </a:t>
            </a:r>
            <a:r>
              <a:rPr lang="cs-CZ" sz="1600" dirty="0" err="1" smtClean="0">
                <a:solidFill>
                  <a:schemeClr val="bg1"/>
                </a:solidFill>
              </a:rPr>
              <a:t>am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Main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b/ </a:t>
            </a:r>
            <a:r>
              <a:rPr lang="cs-CZ" sz="1600" dirty="0" err="1" smtClean="0">
                <a:solidFill>
                  <a:srgbClr val="FF0000"/>
                </a:solidFill>
              </a:rPr>
              <a:t>Weimar</a:t>
            </a:r>
            <a:endParaRPr lang="cs-CZ" sz="1600" dirty="0" smtClean="0">
              <a:solidFill>
                <a:srgbClr val="FF0000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c/ </a:t>
            </a:r>
            <a:r>
              <a:rPr lang="cs-CZ" sz="1600" dirty="0" err="1" smtClean="0">
                <a:solidFill>
                  <a:schemeClr val="bg1"/>
                </a:solidFill>
              </a:rPr>
              <a:t>Leipzig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404664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4211960" y="3501008"/>
            <a:ext cx="4176464" cy="21602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39552" y="4149080"/>
            <a:ext cx="3528392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491880" y="332656"/>
            <a:ext cx="5184576" cy="2304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99592" y="1628800"/>
            <a:ext cx="2520280" cy="21602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548680"/>
            <a:ext cx="1388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Beantworte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236795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bg1"/>
                </a:solidFill>
              </a:rPr>
              <a:t>Schiller </a:t>
            </a:r>
            <a:r>
              <a:rPr lang="cs-CZ" sz="1600" i="1" dirty="0" err="1" smtClean="0">
                <a:solidFill>
                  <a:schemeClr val="bg1"/>
                </a:solidFill>
              </a:rPr>
              <a:t>hat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1600" dirty="0" smtClean="0">
                <a:solidFill>
                  <a:srgbClr val="FF0000"/>
                </a:solidFill>
              </a:rPr>
              <a:t>a/ </a:t>
            </a:r>
            <a:r>
              <a:rPr lang="cs-CZ" sz="1600" dirty="0" err="1" smtClean="0">
                <a:solidFill>
                  <a:srgbClr val="FF0000"/>
                </a:solidFill>
              </a:rPr>
              <a:t>Balladen</a:t>
            </a:r>
            <a:endParaRPr lang="cs-CZ" sz="1600" dirty="0" smtClean="0">
              <a:solidFill>
                <a:srgbClr val="FF0000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b/ Romane</a:t>
            </a:r>
          </a:p>
          <a:p>
            <a:r>
              <a:rPr lang="cs-CZ" sz="1600" dirty="0" smtClean="0">
                <a:solidFill>
                  <a:srgbClr val="FF0000"/>
                </a:solidFill>
              </a:rPr>
              <a:t>c/ </a:t>
            </a:r>
            <a:r>
              <a:rPr lang="cs-CZ" sz="1600" dirty="0" err="1" smtClean="0">
                <a:solidFill>
                  <a:srgbClr val="FF0000"/>
                </a:solidFill>
              </a:rPr>
              <a:t>Dramen</a:t>
            </a:r>
            <a:endParaRPr lang="cs-CZ" sz="1600" dirty="0" smtClean="0">
              <a:solidFill>
                <a:srgbClr val="FF0000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d/ Hymne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e/  </a:t>
            </a:r>
            <a:r>
              <a:rPr lang="cs-CZ" sz="1600" dirty="0" err="1" smtClean="0">
                <a:solidFill>
                  <a:schemeClr val="bg1"/>
                </a:solidFill>
              </a:rPr>
              <a:t>Reisebeschreibungen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geschrieben</a:t>
            </a:r>
            <a:r>
              <a:rPr lang="cs-CZ" sz="1600" i="1" dirty="0" smtClean="0">
                <a:solidFill>
                  <a:schemeClr val="bg1"/>
                </a:solidFill>
              </a:rPr>
              <a:t>.  </a:t>
            </a:r>
            <a:endParaRPr lang="cs-CZ" sz="1600" i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3888" y="692696"/>
            <a:ext cx="540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err="1" smtClean="0">
                <a:solidFill>
                  <a:schemeClr val="bg1"/>
                </a:solidFill>
              </a:rPr>
              <a:t>Ergänze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die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Gattungen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Goethes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Werke</a:t>
            </a:r>
            <a:endParaRPr lang="cs-CZ" sz="1600" i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a/ Faust                                                     1. </a:t>
            </a:r>
            <a:r>
              <a:rPr lang="cs-CZ" sz="1600" dirty="0" err="1" smtClean="0">
                <a:solidFill>
                  <a:schemeClr val="bg1"/>
                </a:solidFill>
              </a:rPr>
              <a:t>Ballade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b/ </a:t>
            </a:r>
            <a:r>
              <a:rPr lang="cs-CZ" sz="1600" dirty="0" err="1" smtClean="0">
                <a:solidFill>
                  <a:schemeClr val="bg1"/>
                </a:solidFill>
              </a:rPr>
              <a:t>Erlkönig</a:t>
            </a:r>
            <a:r>
              <a:rPr lang="cs-CZ" sz="1600" dirty="0" smtClean="0">
                <a:solidFill>
                  <a:schemeClr val="bg1"/>
                </a:solidFill>
              </a:rPr>
              <a:t>                                               2. Drama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c/ Die Leiden des </a:t>
            </a:r>
            <a:r>
              <a:rPr lang="cs-CZ" sz="1600" dirty="0" err="1" smtClean="0">
                <a:solidFill>
                  <a:schemeClr val="bg1"/>
                </a:solidFill>
              </a:rPr>
              <a:t>jungen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Werthers</a:t>
            </a:r>
            <a:r>
              <a:rPr lang="cs-CZ" sz="1600" dirty="0" smtClean="0">
                <a:solidFill>
                  <a:schemeClr val="bg1"/>
                </a:solidFill>
              </a:rPr>
              <a:t>      3. Roman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d/ </a:t>
            </a:r>
            <a:r>
              <a:rPr lang="cs-CZ" sz="1600" dirty="0" err="1" smtClean="0">
                <a:solidFill>
                  <a:schemeClr val="bg1"/>
                </a:solidFill>
              </a:rPr>
              <a:t>Iphigenie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auf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Tauris</a:t>
            </a:r>
            <a:r>
              <a:rPr lang="cs-CZ" sz="1600" dirty="0" smtClean="0">
                <a:solidFill>
                  <a:schemeClr val="bg1"/>
                </a:solidFill>
              </a:rPr>
              <a:t>                           4. </a:t>
            </a:r>
            <a:r>
              <a:rPr lang="cs-CZ" sz="1600" dirty="0" err="1" smtClean="0">
                <a:solidFill>
                  <a:schemeClr val="bg1"/>
                </a:solidFill>
              </a:rPr>
              <a:t>Dramatische</a:t>
            </a:r>
            <a:r>
              <a:rPr lang="cs-CZ" sz="1600" dirty="0" smtClean="0">
                <a:solidFill>
                  <a:schemeClr val="bg1"/>
                </a:solidFill>
              </a:rPr>
              <a:t> 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    </a:t>
            </a:r>
            <a:r>
              <a:rPr lang="cs-CZ" sz="1600" dirty="0" smtClean="0">
                <a:solidFill>
                  <a:srgbClr val="FF0000"/>
                </a:solidFill>
              </a:rPr>
              <a:t>a-4   b-1</a:t>
            </a:r>
            <a:r>
              <a:rPr lang="cs-CZ" sz="1600" dirty="0" smtClean="0">
                <a:solidFill>
                  <a:schemeClr val="bg1"/>
                </a:solidFill>
              </a:rPr>
              <a:t>     </a:t>
            </a:r>
            <a:r>
              <a:rPr lang="cs-CZ" sz="1600" dirty="0" smtClean="0">
                <a:solidFill>
                  <a:srgbClr val="FF0000"/>
                </a:solidFill>
              </a:rPr>
              <a:t>c-3</a:t>
            </a:r>
            <a:r>
              <a:rPr lang="cs-CZ" sz="1600" dirty="0" smtClean="0">
                <a:solidFill>
                  <a:schemeClr val="bg1"/>
                </a:solidFill>
              </a:rPr>
              <a:t>       </a:t>
            </a:r>
            <a:r>
              <a:rPr lang="cs-CZ" sz="1600" dirty="0" smtClean="0">
                <a:solidFill>
                  <a:srgbClr val="FF0000"/>
                </a:solidFill>
              </a:rPr>
              <a:t>d-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2</a:t>
            </a:r>
            <a:r>
              <a:rPr lang="cs-CZ" sz="1600" dirty="0" smtClean="0">
                <a:solidFill>
                  <a:schemeClr val="bg1"/>
                </a:solidFill>
              </a:rPr>
              <a:t>                              </a:t>
            </a:r>
            <a:r>
              <a:rPr lang="cs-CZ" sz="1600" dirty="0" err="1" smtClean="0">
                <a:solidFill>
                  <a:schemeClr val="bg1"/>
                </a:solidFill>
              </a:rPr>
              <a:t>Dichtung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3573016"/>
            <a:ext cx="331430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err="1" smtClean="0">
                <a:solidFill>
                  <a:schemeClr val="bg1"/>
                </a:solidFill>
              </a:rPr>
              <a:t>An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die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Freude</a:t>
            </a:r>
            <a:endParaRPr lang="cs-CZ" sz="1600" i="1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Autor    </a:t>
            </a:r>
            <a:r>
              <a:rPr lang="cs-CZ" sz="1600" dirty="0" smtClean="0">
                <a:solidFill>
                  <a:srgbClr val="FF0000"/>
                </a:solidFill>
              </a:rPr>
              <a:t>Schiller</a:t>
            </a:r>
            <a:r>
              <a:rPr lang="cs-CZ" sz="1600" dirty="0" smtClean="0">
                <a:solidFill>
                  <a:schemeClr val="bg1"/>
                </a:solidFill>
              </a:rPr>
              <a:t>………………</a:t>
            </a:r>
          </a:p>
          <a:p>
            <a:r>
              <a:rPr lang="cs-CZ" sz="1600" dirty="0" err="1" smtClean="0">
                <a:solidFill>
                  <a:schemeClr val="bg1"/>
                </a:solidFill>
              </a:rPr>
              <a:t>Gattung</a:t>
            </a:r>
            <a:r>
              <a:rPr lang="cs-CZ" sz="1600" dirty="0" smtClean="0">
                <a:solidFill>
                  <a:schemeClr val="bg1"/>
                </a:solidFill>
              </a:rPr>
              <a:t>  </a:t>
            </a:r>
            <a:r>
              <a:rPr lang="cs-CZ" sz="1600" dirty="0" smtClean="0">
                <a:solidFill>
                  <a:srgbClr val="FF0000"/>
                </a:solidFill>
              </a:rPr>
              <a:t>Hymne</a:t>
            </a:r>
            <a:r>
              <a:rPr lang="cs-CZ" sz="1600" dirty="0" smtClean="0">
                <a:solidFill>
                  <a:schemeClr val="bg1"/>
                </a:solidFill>
              </a:rPr>
              <a:t>………………</a:t>
            </a:r>
          </a:p>
          <a:p>
            <a:r>
              <a:rPr lang="cs-CZ" sz="1600" dirty="0" err="1" smtClean="0">
                <a:solidFill>
                  <a:schemeClr val="bg1"/>
                </a:solidFill>
              </a:rPr>
              <a:t>Von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wem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wurde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vertont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rgbClr val="FF0000"/>
                </a:solidFill>
              </a:rPr>
              <a:t>Ludwig</a:t>
            </a:r>
            <a:r>
              <a:rPr lang="cs-CZ" sz="1600" dirty="0" smtClean="0">
                <a:solidFill>
                  <a:srgbClr val="FF0000"/>
                </a:solidFill>
              </a:rPr>
              <a:t> van Beethoven</a:t>
            </a:r>
            <a:r>
              <a:rPr lang="cs-CZ" sz="1600" dirty="0" smtClean="0">
                <a:solidFill>
                  <a:schemeClr val="bg1"/>
                </a:solidFill>
              </a:rPr>
              <a:t>……………</a:t>
            </a:r>
          </a:p>
          <a:p>
            <a:r>
              <a:rPr lang="cs-CZ" sz="1600" dirty="0" err="1" smtClean="0">
                <a:solidFill>
                  <a:schemeClr val="bg1"/>
                </a:solidFill>
              </a:rPr>
              <a:t>Was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ist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heute</a:t>
            </a:r>
            <a:r>
              <a:rPr lang="cs-CZ" sz="1600" dirty="0" smtClean="0">
                <a:solidFill>
                  <a:schemeClr val="bg1"/>
                </a:solidFill>
              </a:rPr>
              <a:t> Ode </a:t>
            </a:r>
            <a:r>
              <a:rPr lang="cs-CZ" sz="1600" dirty="0" err="1" smtClean="0">
                <a:solidFill>
                  <a:schemeClr val="bg1"/>
                </a:solidFill>
              </a:rPr>
              <a:t>an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Freude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Hymne der EU</a:t>
            </a:r>
            <a:r>
              <a:rPr lang="cs-CZ" sz="1600" dirty="0" smtClean="0">
                <a:solidFill>
                  <a:schemeClr val="bg1"/>
                </a:solidFill>
              </a:rPr>
              <a:t>……………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4221088"/>
            <a:ext cx="335046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err="1" smtClean="0">
                <a:solidFill>
                  <a:schemeClr val="bg1"/>
                </a:solidFill>
              </a:rPr>
              <a:t>Goethe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war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eine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breite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Persönlikeit</a:t>
            </a:r>
            <a:r>
              <a:rPr lang="cs-CZ" sz="1600" i="1" dirty="0" smtClean="0">
                <a:solidFill>
                  <a:schemeClr val="bg1"/>
                </a:solidFill>
              </a:rPr>
              <a:t>,</a:t>
            </a:r>
          </a:p>
          <a:p>
            <a:r>
              <a:rPr lang="cs-CZ" sz="1600" i="1" dirty="0" err="1" smtClean="0">
                <a:solidFill>
                  <a:schemeClr val="bg1"/>
                </a:solidFill>
              </a:rPr>
              <a:t>wer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war</a:t>
            </a:r>
            <a:r>
              <a:rPr lang="cs-CZ" sz="1600" i="1" dirty="0" smtClean="0">
                <a:solidFill>
                  <a:schemeClr val="bg1"/>
                </a:solidFill>
              </a:rPr>
              <a:t> </a:t>
            </a:r>
            <a:r>
              <a:rPr lang="cs-CZ" sz="1600" i="1" dirty="0" err="1" smtClean="0">
                <a:solidFill>
                  <a:schemeClr val="bg1"/>
                </a:solidFill>
              </a:rPr>
              <a:t>er</a:t>
            </a:r>
            <a:r>
              <a:rPr lang="cs-CZ" sz="1600" i="1" dirty="0" smtClean="0">
                <a:solidFill>
                  <a:schemeClr val="bg1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cs-CZ" sz="1600" dirty="0" err="1" smtClean="0">
                <a:solidFill>
                  <a:srgbClr val="FF0000"/>
                </a:solidFill>
              </a:rPr>
              <a:t>Dichter</a:t>
            </a:r>
            <a:r>
              <a:rPr lang="cs-CZ" sz="1600" i="1" dirty="0" smtClean="0">
                <a:solidFill>
                  <a:schemeClr val="bg1"/>
                </a:solidFill>
              </a:rPr>
              <a:t>…………………………</a:t>
            </a:r>
          </a:p>
          <a:p>
            <a:pPr marL="342900" indent="-342900">
              <a:buAutoNum type="arabicPeriod"/>
            </a:pPr>
            <a:r>
              <a:rPr lang="cs-CZ" sz="1600" dirty="0" err="1" smtClean="0">
                <a:solidFill>
                  <a:srgbClr val="FF0000"/>
                </a:solidFill>
              </a:rPr>
              <a:t>Politiker</a:t>
            </a:r>
            <a:r>
              <a:rPr lang="cs-CZ" sz="1600" i="1" dirty="0" smtClean="0">
                <a:solidFill>
                  <a:schemeClr val="bg1"/>
                </a:solidFill>
              </a:rPr>
              <a:t>…………………………</a:t>
            </a:r>
          </a:p>
          <a:p>
            <a:pPr marL="342900" indent="-342900">
              <a:buAutoNum type="arabicPeriod"/>
            </a:pPr>
            <a:r>
              <a:rPr lang="cs-CZ" sz="1600" dirty="0" err="1" smtClean="0">
                <a:solidFill>
                  <a:srgbClr val="FF0000"/>
                </a:solidFill>
              </a:rPr>
              <a:t>Jurist</a:t>
            </a:r>
            <a:r>
              <a:rPr lang="cs-CZ" sz="1600" i="1" dirty="0" smtClean="0">
                <a:solidFill>
                  <a:schemeClr val="bg1"/>
                </a:solidFill>
              </a:rPr>
              <a:t>………………………</a:t>
            </a:r>
          </a:p>
          <a:p>
            <a:pPr marL="342900" indent="-342900">
              <a:buAutoNum type="arabicPeriod"/>
            </a:pPr>
            <a:r>
              <a:rPr lang="cs-CZ" sz="1600" dirty="0" err="1" smtClean="0">
                <a:solidFill>
                  <a:srgbClr val="FF0000"/>
                </a:solidFill>
              </a:rPr>
              <a:t>Biologe</a:t>
            </a:r>
            <a:r>
              <a:rPr lang="cs-CZ" sz="1600" i="1" dirty="0" smtClean="0">
                <a:solidFill>
                  <a:schemeClr val="bg1"/>
                </a:solidFill>
              </a:rPr>
              <a:t>………………</a:t>
            </a:r>
          </a:p>
          <a:p>
            <a:pPr marL="342900" indent="-342900">
              <a:buAutoNum type="arabicPeriod"/>
            </a:pPr>
            <a:r>
              <a:rPr lang="cs-CZ" sz="1600" dirty="0" err="1" smtClean="0">
                <a:solidFill>
                  <a:srgbClr val="FF0000"/>
                </a:solidFill>
              </a:rPr>
              <a:t>Schriftsteller</a:t>
            </a:r>
            <a:r>
              <a:rPr lang="cs-CZ" sz="1600" i="1" dirty="0" smtClean="0">
                <a:solidFill>
                  <a:schemeClr val="bg1"/>
                </a:solidFill>
              </a:rPr>
              <a:t>……………………</a:t>
            </a:r>
            <a:endParaRPr lang="cs-CZ" sz="1600" i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548680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 A U S T</a:t>
            </a:r>
            <a:endParaRPr lang="cs-CZ" b="1" dirty="0"/>
          </a:p>
        </p:txBody>
      </p:sp>
      <p:pic>
        <p:nvPicPr>
          <p:cNvPr id="4098" name="Picture 2" descr="http://lettersfromthedustbowl.com/pic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404664"/>
            <a:ext cx="2468530" cy="178879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99592" y="2420888"/>
            <a:ext cx="736907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Goethe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Werk</a:t>
            </a:r>
            <a:r>
              <a:rPr lang="cs-CZ" dirty="0" smtClean="0"/>
              <a:t> </a:t>
            </a:r>
            <a:r>
              <a:rPr lang="cs-CZ" dirty="0" err="1" smtClean="0"/>
              <a:t>geschreiben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…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ganze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Leben</a:t>
            </a:r>
            <a:endParaRPr lang="cs-CZ" dirty="0" smtClean="0"/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Thema</a:t>
            </a:r>
            <a:r>
              <a:rPr lang="cs-CZ" dirty="0" smtClean="0"/>
              <a:t> der </a:t>
            </a:r>
            <a:r>
              <a:rPr lang="cs-CZ" dirty="0" err="1" smtClean="0"/>
              <a:t>dramatischen</a:t>
            </a:r>
            <a:r>
              <a:rPr lang="cs-CZ" dirty="0" smtClean="0"/>
              <a:t> </a:t>
            </a:r>
            <a:r>
              <a:rPr lang="cs-CZ" dirty="0" err="1" smtClean="0"/>
              <a:t>Dichtung</a:t>
            </a:r>
            <a:r>
              <a:rPr lang="cs-CZ" dirty="0" smtClean="0"/>
              <a:t> Faust? </a:t>
            </a:r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bleibt</a:t>
            </a:r>
            <a:endParaRPr lang="cs-CZ" dirty="0" smtClean="0"/>
          </a:p>
          <a:p>
            <a:r>
              <a:rPr lang="cs-CZ" dirty="0" smtClean="0"/>
              <a:t>es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aktuell</a:t>
            </a:r>
            <a:r>
              <a:rPr lang="cs-CZ" dirty="0" smtClean="0"/>
              <a:t>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Faust </a:t>
            </a:r>
            <a:r>
              <a:rPr lang="cs-CZ" dirty="0" err="1" smtClean="0">
                <a:solidFill>
                  <a:srgbClr val="FF0000"/>
                </a:solidFill>
              </a:rPr>
              <a:t>sucht</a:t>
            </a:r>
            <a:r>
              <a:rPr lang="cs-CZ" dirty="0" smtClean="0">
                <a:solidFill>
                  <a:srgbClr val="FF0000"/>
                </a:solidFill>
              </a:rPr>
              <a:t> den </a:t>
            </a:r>
            <a:r>
              <a:rPr lang="cs-CZ" dirty="0" err="1" smtClean="0">
                <a:solidFill>
                  <a:srgbClr val="FF0000"/>
                </a:solidFill>
              </a:rPr>
              <a:t>Lebenssinn</a:t>
            </a:r>
            <a:r>
              <a:rPr lang="cs-CZ" dirty="0" smtClean="0">
                <a:solidFill>
                  <a:srgbClr val="FF0000"/>
                </a:solidFill>
              </a:rPr>
              <a:t>. 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sucht</a:t>
            </a:r>
            <a:r>
              <a:rPr lang="cs-CZ" dirty="0" smtClean="0">
                <a:solidFill>
                  <a:srgbClr val="FF0000"/>
                </a:solidFill>
              </a:rPr>
              <a:t> man </a:t>
            </a:r>
            <a:r>
              <a:rPr lang="cs-CZ" dirty="0" err="1" smtClean="0">
                <a:solidFill>
                  <a:srgbClr val="FF0000"/>
                </a:solidFill>
              </a:rPr>
              <a:t>immer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</a:p>
          <a:p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Faust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Teufel</a:t>
            </a:r>
            <a:r>
              <a:rPr lang="cs-CZ" dirty="0" smtClean="0"/>
              <a:t>  </a:t>
            </a:r>
            <a:r>
              <a:rPr lang="cs-CZ" dirty="0" err="1" smtClean="0"/>
              <a:t>verschrieben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ihm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versprochen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alle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Wünsche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zu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erfüllen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der </a:t>
            </a:r>
            <a:r>
              <a:rPr lang="cs-CZ" dirty="0" err="1" smtClean="0"/>
              <a:t>Teufel</a:t>
            </a:r>
            <a:r>
              <a:rPr lang="cs-CZ" dirty="0" smtClean="0"/>
              <a:t> </a:t>
            </a:r>
            <a:r>
              <a:rPr lang="cs-CZ" dirty="0" err="1" smtClean="0"/>
              <a:t>seine</a:t>
            </a:r>
            <a:r>
              <a:rPr lang="cs-CZ" dirty="0" smtClean="0"/>
              <a:t> </a:t>
            </a:r>
            <a:r>
              <a:rPr lang="cs-CZ" dirty="0" err="1" smtClean="0"/>
              <a:t>Seele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bekommen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Weil</a:t>
            </a:r>
            <a:r>
              <a:rPr lang="cs-CZ" dirty="0" smtClean="0">
                <a:solidFill>
                  <a:srgbClr val="FF0000"/>
                </a:solidFill>
              </a:rPr>
              <a:t> Faust </a:t>
            </a:r>
            <a:r>
              <a:rPr lang="cs-CZ" dirty="0" err="1" smtClean="0">
                <a:solidFill>
                  <a:srgbClr val="FF0000"/>
                </a:solidFill>
              </a:rPr>
              <a:t>sein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Glück</a:t>
            </a:r>
            <a:r>
              <a:rPr lang="cs-CZ" dirty="0" smtClean="0">
                <a:solidFill>
                  <a:srgbClr val="FF0000"/>
                </a:solidFill>
              </a:rPr>
              <a:t> in der </a:t>
            </a:r>
            <a:r>
              <a:rPr lang="cs-CZ" dirty="0" err="1" smtClean="0">
                <a:solidFill>
                  <a:srgbClr val="FF0000"/>
                </a:solidFill>
              </a:rPr>
              <a:t>Arbeit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für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alle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Menschen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findet</a:t>
            </a:r>
            <a:r>
              <a:rPr lang="cs-CZ" dirty="0" smtClean="0">
                <a:solidFill>
                  <a:srgbClr val="FF0000"/>
                </a:solidFill>
              </a:rPr>
              <a:t>.  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sollte</a:t>
            </a:r>
            <a:r>
              <a:rPr lang="cs-CZ" dirty="0" smtClean="0"/>
              <a:t> </a:t>
            </a:r>
            <a:r>
              <a:rPr lang="cs-CZ" dirty="0" err="1" smtClean="0"/>
              <a:t>passieren</a:t>
            </a:r>
            <a:r>
              <a:rPr lang="cs-CZ" dirty="0" smtClean="0"/>
              <a:t>, </a:t>
            </a:r>
            <a:r>
              <a:rPr lang="cs-CZ" dirty="0" err="1" smtClean="0"/>
              <a:t>wenn</a:t>
            </a:r>
            <a:r>
              <a:rPr lang="cs-CZ" dirty="0" smtClean="0"/>
              <a:t> Faust </a:t>
            </a:r>
            <a:r>
              <a:rPr lang="cs-CZ" dirty="0" err="1" smtClean="0"/>
              <a:t>sagt</a:t>
            </a:r>
            <a:r>
              <a:rPr lang="cs-CZ" dirty="0" smtClean="0"/>
              <a:t>: </a:t>
            </a:r>
            <a:r>
              <a:rPr lang="cs-CZ" dirty="0" err="1" smtClean="0"/>
              <a:t>Verweile</a:t>
            </a:r>
            <a:r>
              <a:rPr lang="cs-CZ" dirty="0" smtClean="0"/>
              <a:t> </a:t>
            </a:r>
            <a:r>
              <a:rPr lang="cs-CZ" dirty="0" err="1" smtClean="0"/>
              <a:t>doch</a:t>
            </a:r>
            <a:r>
              <a:rPr lang="cs-CZ" dirty="0" smtClean="0"/>
              <a:t>,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schön</a:t>
            </a:r>
            <a:r>
              <a:rPr lang="cs-CZ" dirty="0" smtClean="0"/>
              <a:t>!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sollte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sterben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seine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Seele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fällt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Teufel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zu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des </a:t>
            </a:r>
            <a:r>
              <a:rPr lang="cs-CZ" dirty="0" err="1" smtClean="0"/>
              <a:t>Pudels</a:t>
            </a:r>
            <a:r>
              <a:rPr lang="cs-CZ" dirty="0" smtClean="0"/>
              <a:t> </a:t>
            </a:r>
            <a:r>
              <a:rPr lang="cs-CZ" dirty="0" err="1" smtClean="0"/>
              <a:t>Kern</a:t>
            </a:r>
            <a:r>
              <a:rPr lang="cs-CZ" dirty="0" smtClean="0"/>
              <a:t>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Der </a:t>
            </a:r>
            <a:r>
              <a:rPr lang="cs-CZ" dirty="0" err="1" smtClean="0">
                <a:solidFill>
                  <a:srgbClr val="FF0000"/>
                </a:solidFill>
              </a:rPr>
              <a:t>Pudel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war</a:t>
            </a:r>
            <a:r>
              <a:rPr lang="cs-CZ" dirty="0" smtClean="0">
                <a:solidFill>
                  <a:srgbClr val="FF0000"/>
                </a:solidFill>
              </a:rPr>
              <a:t> der </a:t>
            </a:r>
            <a:r>
              <a:rPr lang="cs-CZ" dirty="0" err="1" smtClean="0">
                <a:solidFill>
                  <a:srgbClr val="FF0000"/>
                </a:solidFill>
              </a:rPr>
              <a:t>Teufel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476672"/>
            <a:ext cx="392928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Wer</a:t>
            </a:r>
            <a:r>
              <a:rPr lang="cs-CZ" sz="1600" dirty="0" smtClean="0"/>
              <a:t> </a:t>
            </a:r>
            <a:r>
              <a:rPr lang="cs-CZ" sz="1600" dirty="0" err="1" smtClean="0"/>
              <a:t>ist</a:t>
            </a:r>
            <a:r>
              <a:rPr lang="cs-CZ" sz="1600" dirty="0" smtClean="0"/>
              <a:t> </a:t>
            </a:r>
            <a:r>
              <a:rPr lang="cs-CZ" sz="1600" dirty="0" err="1" smtClean="0"/>
              <a:t>auf</a:t>
            </a:r>
            <a:r>
              <a:rPr lang="cs-CZ" sz="1600" dirty="0" smtClean="0"/>
              <a:t> </a:t>
            </a:r>
            <a:r>
              <a:rPr lang="cs-CZ" sz="1600" dirty="0" err="1" smtClean="0"/>
              <a:t>dem</a:t>
            </a:r>
            <a:r>
              <a:rPr lang="cs-CZ" sz="1600" dirty="0" smtClean="0"/>
              <a:t> </a:t>
            </a:r>
            <a:r>
              <a:rPr lang="cs-CZ" sz="1600" dirty="0" err="1" smtClean="0"/>
              <a:t>Bild</a:t>
            </a:r>
            <a:r>
              <a:rPr lang="cs-CZ" sz="1600" dirty="0" smtClean="0"/>
              <a:t>? </a:t>
            </a:r>
            <a:r>
              <a:rPr lang="cs-CZ" sz="1600" dirty="0" err="1" smtClean="0"/>
              <a:t>Welche</a:t>
            </a:r>
            <a:r>
              <a:rPr lang="cs-CZ" sz="1600" dirty="0" smtClean="0"/>
              <a:t> Person </a:t>
            </a:r>
          </a:p>
          <a:p>
            <a:r>
              <a:rPr lang="cs-CZ" sz="1600" dirty="0" err="1" smtClean="0"/>
              <a:t>gehört</a:t>
            </a:r>
            <a:r>
              <a:rPr lang="cs-CZ" sz="1600" dirty="0" smtClean="0"/>
              <a:t> </a:t>
            </a:r>
            <a:r>
              <a:rPr lang="cs-CZ" sz="1600" dirty="0" err="1" smtClean="0"/>
              <a:t>noch</a:t>
            </a:r>
            <a:r>
              <a:rPr lang="cs-CZ" sz="1600" dirty="0" smtClean="0"/>
              <a:t> </a:t>
            </a:r>
            <a:r>
              <a:rPr lang="cs-CZ" sz="1600" dirty="0" err="1" smtClean="0"/>
              <a:t>zu</a:t>
            </a:r>
            <a:r>
              <a:rPr lang="cs-CZ" sz="1600" dirty="0" smtClean="0"/>
              <a:t> den </a:t>
            </a:r>
            <a:r>
              <a:rPr lang="cs-CZ" sz="1600" dirty="0" err="1" smtClean="0"/>
              <a:t>Hauptpersonen</a:t>
            </a:r>
            <a:r>
              <a:rPr lang="cs-CZ" sz="1600" dirty="0" smtClean="0"/>
              <a:t> des</a:t>
            </a:r>
          </a:p>
          <a:p>
            <a:r>
              <a:rPr lang="cs-CZ" sz="1600" dirty="0" err="1" smtClean="0"/>
              <a:t>Werkes</a:t>
            </a:r>
            <a:r>
              <a:rPr lang="cs-CZ" sz="1600" dirty="0" smtClean="0"/>
              <a:t>?</a:t>
            </a:r>
          </a:p>
          <a:p>
            <a:r>
              <a:rPr lang="cs-CZ" sz="1600" dirty="0" smtClean="0">
                <a:solidFill>
                  <a:srgbClr val="FF0000"/>
                </a:solidFill>
              </a:rPr>
              <a:t>Faust, </a:t>
            </a:r>
            <a:r>
              <a:rPr lang="cs-CZ" sz="1600" dirty="0" err="1" smtClean="0">
                <a:solidFill>
                  <a:srgbClr val="FF0000"/>
                </a:solidFill>
              </a:rPr>
              <a:t>Mephisto</a:t>
            </a:r>
            <a:r>
              <a:rPr lang="cs-CZ" sz="1600" dirty="0" smtClean="0">
                <a:solidFill>
                  <a:srgbClr val="FF0000"/>
                </a:solidFill>
              </a:rPr>
              <a:t>  </a:t>
            </a:r>
            <a:r>
              <a:rPr lang="cs-CZ" sz="1600" dirty="0" err="1" smtClean="0">
                <a:solidFill>
                  <a:srgbClr val="FF0000"/>
                </a:solidFill>
              </a:rPr>
              <a:t>und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Gretchen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04664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692696"/>
            <a:ext cx="5081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Suche</a:t>
            </a:r>
            <a:r>
              <a:rPr lang="cs-CZ" b="1" dirty="0" smtClean="0"/>
              <a:t> 10 </a:t>
            </a:r>
            <a:r>
              <a:rPr lang="cs-CZ" b="1" dirty="0" err="1" smtClean="0"/>
              <a:t>Wörter</a:t>
            </a:r>
            <a:r>
              <a:rPr lang="cs-CZ" b="1" dirty="0" smtClean="0"/>
              <a:t> </a:t>
            </a:r>
            <a:r>
              <a:rPr lang="cs-CZ" b="1" dirty="0" err="1" smtClean="0"/>
              <a:t>zum</a:t>
            </a:r>
            <a:r>
              <a:rPr lang="cs-CZ" b="1" dirty="0" smtClean="0"/>
              <a:t> </a:t>
            </a:r>
            <a:r>
              <a:rPr lang="cs-CZ" b="1" dirty="0" err="1" smtClean="0"/>
              <a:t>Thema</a:t>
            </a:r>
            <a:r>
              <a:rPr lang="cs-CZ" b="1" dirty="0" smtClean="0"/>
              <a:t> </a:t>
            </a:r>
            <a:r>
              <a:rPr lang="cs-CZ" b="1" dirty="0" err="1" smtClean="0"/>
              <a:t>Deutsche</a:t>
            </a:r>
            <a:r>
              <a:rPr lang="cs-CZ" b="1" dirty="0" smtClean="0"/>
              <a:t> </a:t>
            </a:r>
            <a:r>
              <a:rPr lang="cs-CZ" b="1" dirty="0" err="1" smtClean="0"/>
              <a:t>Klassik</a:t>
            </a:r>
            <a:endParaRPr lang="cs-CZ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24000" y="1397000"/>
          <a:ext cx="6096002" cy="40792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Ä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Ö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STIELER</a:t>
            </a:r>
            <a:r>
              <a:rPr lang="cs-CZ" sz="1400" dirty="0"/>
              <a:t>, Joseph Karl. </a:t>
            </a:r>
            <a:r>
              <a:rPr lang="cs-CZ" sz="1400" i="1" dirty="0"/>
              <a:t>Wikipedia.de</a:t>
            </a:r>
            <a:r>
              <a:rPr lang="cs-CZ" sz="1400" dirty="0"/>
              <a:t> [online]. [cit. 8.5.2013]. Dostupný na WWW: </a:t>
            </a:r>
            <a:r>
              <a:rPr lang="cs-CZ" sz="1400" dirty="0">
                <a:hlinkClick r:id="rId3"/>
              </a:rPr>
              <a:t>http://upload.wikimedia.org/wikipedia/commons/0/0e/Goethe_%</a:t>
            </a:r>
            <a:r>
              <a:rPr lang="cs-CZ" sz="1400" dirty="0" smtClean="0">
                <a:hlinkClick r:id="rId3"/>
              </a:rPr>
              <a:t>28Stieler_1828%29.jpg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r>
              <a:rPr lang="cs-CZ" sz="1400" dirty="0"/>
              <a:t>SIMANOWIZ, </a:t>
            </a:r>
            <a:r>
              <a:rPr lang="cs-CZ" sz="1400" dirty="0" err="1"/>
              <a:t>Ludovike</a:t>
            </a:r>
            <a:r>
              <a:rPr lang="cs-CZ" sz="1400" dirty="0"/>
              <a:t>. </a:t>
            </a:r>
            <a:r>
              <a:rPr lang="cs-CZ" sz="1400" i="1" dirty="0"/>
              <a:t>Wikipedia.de</a:t>
            </a:r>
            <a:r>
              <a:rPr lang="cs-CZ" sz="1400" dirty="0"/>
              <a:t> [online]. [cit. 8.5.2013].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upload.wikimedia.org/wikipedia/commons/9/90/Friedrich_schiller.jpg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lettersfromthedustbowl.com</a:t>
            </a:r>
            <a:r>
              <a:rPr lang="cs-CZ" sz="1400" dirty="0"/>
              <a:t> [online]. [cit. 8.5.2013].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lettersfromthedustbowl.com/pic10.jpg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316</TotalTime>
  <Words>1195</Words>
  <Application>Microsoft Office PowerPoint</Application>
  <PresentationFormat>Předvádění na obrazovce (4:3)</PresentationFormat>
  <Paragraphs>432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ŠABLONA DUM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28</cp:revision>
  <dcterms:created xsi:type="dcterms:W3CDTF">2013-05-01T07:51:17Z</dcterms:created>
  <dcterms:modified xsi:type="dcterms:W3CDTF">2013-07-14T17:45:07Z</dcterms:modified>
</cp:coreProperties>
</file>