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0" r:id="rId4"/>
    <p:sldId id="261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71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15" autoAdjust="0"/>
  </p:normalViewPr>
  <p:slideViewPr>
    <p:cSldViewPr>
      <p:cViewPr>
        <p:scale>
          <a:sx n="76" d="100"/>
          <a:sy n="76" d="100"/>
        </p:scale>
        <p:origin x="-984" y="-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grandhotelpraha.cz</a:t>
            </a:r>
            <a:r>
              <a:rPr lang="cs-CZ" dirty="0" smtClean="0"/>
              <a:t>/</a:t>
            </a:r>
            <a:r>
              <a:rPr lang="cs-CZ" dirty="0" err="1" smtClean="0"/>
              <a:t>upload</a:t>
            </a:r>
            <a:r>
              <a:rPr lang="cs-CZ" dirty="0" smtClean="0"/>
              <a:t>/</a:t>
            </a:r>
            <a:r>
              <a:rPr lang="cs-CZ" dirty="0" err="1" smtClean="0"/>
              <a:t>pamatky</a:t>
            </a:r>
            <a:r>
              <a:rPr lang="cs-CZ" dirty="0" smtClean="0"/>
              <a:t>/</a:t>
            </a:r>
            <a:r>
              <a:rPr lang="cs-CZ" dirty="0" err="1" smtClean="0"/>
              <a:t>franz</a:t>
            </a:r>
            <a:r>
              <a:rPr lang="cs-CZ" dirty="0" smtClean="0"/>
              <a:t>-</a:t>
            </a:r>
            <a:r>
              <a:rPr lang="cs-CZ" dirty="0" err="1" smtClean="0"/>
              <a:t>kafka.jpg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landbote.com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kisch</a:t>
            </a:r>
            <a:r>
              <a:rPr lang="cs-CZ" dirty="0" smtClean="0"/>
              <a:t>_</a:t>
            </a:r>
            <a:r>
              <a:rPr lang="cs-CZ" dirty="0" err="1" smtClean="0"/>
              <a:t>lb.jpg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grandhotelpraha.cz</a:t>
            </a:r>
            <a:r>
              <a:rPr lang="cs-CZ" dirty="0" smtClean="0"/>
              <a:t>/</a:t>
            </a:r>
            <a:r>
              <a:rPr lang="cs-CZ" dirty="0" err="1" smtClean="0"/>
              <a:t>upload</a:t>
            </a:r>
            <a:r>
              <a:rPr lang="cs-CZ" dirty="0" smtClean="0"/>
              <a:t>/</a:t>
            </a:r>
            <a:r>
              <a:rPr lang="cs-CZ" dirty="0" err="1" smtClean="0"/>
              <a:t>pamatky</a:t>
            </a:r>
            <a:r>
              <a:rPr lang="cs-CZ" dirty="0" smtClean="0"/>
              <a:t>/</a:t>
            </a:r>
            <a:r>
              <a:rPr lang="cs-CZ" dirty="0" err="1" smtClean="0"/>
              <a:t>franz</a:t>
            </a:r>
            <a:r>
              <a:rPr lang="cs-CZ" dirty="0" smtClean="0"/>
              <a:t>-</a:t>
            </a:r>
            <a:r>
              <a:rPr lang="cs-CZ" dirty="0" err="1" smtClean="0"/>
              <a:t>kafka.jpg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landbote.com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kisch</a:t>
            </a:r>
            <a:r>
              <a:rPr lang="cs-CZ" dirty="0" smtClean="0"/>
              <a:t>_</a:t>
            </a:r>
            <a:r>
              <a:rPr lang="cs-CZ" dirty="0" err="1" smtClean="0"/>
              <a:t>lb.jpg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andhotelpraha.cz/upload/pamatky/franz-kafka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landbote.com/img/kisch_l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VY_32_INOVACE_09C_16_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Literatura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 poloviny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 pro pokročilé žáky závěrečných tzn. čtvrtých a šestých ročníků gymnázia pro výuku německé literatury. 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Časová dotace je jedna vyučovací hodina.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obsahuje slovní zásobu a fakta k tématu Německá literatura první poloviny 20. století.  Jednotlivé části jsou připraveny tak, aby se žák aktivně účastnil výkladu, pomocí fixu řešil postupně úkoly spojené s novými informacemi. Důraz je kladen na zvládnutí nové slovní zásoby  spolu s osvojením si nových vědomostí. Závěrečné cvičení zopakuje látku pomocí křížovky. Všechny úkoly jsou doplněny správným řešením. 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nové znalosti včetně nové slovní zásoby. Aktivně si zapojují do výuky, na tabuli průběžně řeší zadané úkoly, pomocí fixu doplňují odpovědi – viz závěrečná křížovka, nebo řeší úkoly spojené s novými informacemi.  Žáci si s tímto materiálem procvičují jazykovou kompetenci, porozumění a práci s textem. Úkolem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je zároveň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rozšíření si znalostí v oblasti německé literatury.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5148064" y="4365104"/>
            <a:ext cx="1944216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1196752"/>
            <a:ext cx="4824536" cy="2664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3167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Historische</a:t>
            </a:r>
            <a:r>
              <a:rPr lang="cs-CZ" b="1" dirty="0" smtClean="0"/>
              <a:t> </a:t>
            </a:r>
            <a:r>
              <a:rPr lang="cs-CZ" b="1" dirty="0" err="1" smtClean="0"/>
              <a:t>Begebenheiten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3861048"/>
            <a:ext cx="23541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Daten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55464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l. </a:t>
            </a:r>
            <a:r>
              <a:rPr lang="cs-CZ" dirty="0" err="1" smtClean="0">
                <a:solidFill>
                  <a:schemeClr val="bg1"/>
                </a:solidFill>
              </a:rPr>
              <a:t>das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Reich 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2. </a:t>
            </a:r>
            <a:r>
              <a:rPr lang="cs-CZ" dirty="0" err="1" smtClean="0">
                <a:solidFill>
                  <a:schemeClr val="bg1"/>
                </a:solidFill>
              </a:rPr>
              <a:t>Österreich</a:t>
            </a:r>
            <a:r>
              <a:rPr lang="cs-CZ" dirty="0" smtClean="0">
                <a:solidFill>
                  <a:schemeClr val="bg1"/>
                </a:solidFill>
              </a:rPr>
              <a:t> – </a:t>
            </a:r>
            <a:r>
              <a:rPr lang="cs-CZ" dirty="0" err="1" smtClean="0">
                <a:solidFill>
                  <a:schemeClr val="bg1"/>
                </a:solidFill>
              </a:rPr>
              <a:t>Ungarn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3. </a:t>
            </a:r>
            <a:r>
              <a:rPr lang="cs-CZ" dirty="0" err="1" smtClean="0">
                <a:solidFill>
                  <a:schemeClr val="bg1"/>
                </a:solidFill>
              </a:rPr>
              <a:t>Aufschwung</a:t>
            </a:r>
            <a:r>
              <a:rPr lang="cs-CZ" dirty="0" smtClean="0">
                <a:solidFill>
                  <a:schemeClr val="bg1"/>
                </a:solidFill>
              </a:rPr>
              <a:t> der </a:t>
            </a:r>
            <a:r>
              <a:rPr lang="cs-CZ" dirty="0" err="1" smtClean="0">
                <a:solidFill>
                  <a:schemeClr val="bg1"/>
                </a:solidFill>
              </a:rPr>
              <a:t>Wissenschaft</a:t>
            </a:r>
            <a:r>
              <a:rPr lang="cs-CZ" dirty="0" smtClean="0">
                <a:solidFill>
                  <a:schemeClr val="bg1"/>
                </a:solidFill>
              </a:rPr>
              <a:t>, Technik,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Industrie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4. Der </a:t>
            </a:r>
            <a:r>
              <a:rPr lang="cs-CZ" dirty="0" err="1" smtClean="0">
                <a:solidFill>
                  <a:schemeClr val="bg1"/>
                </a:solidFill>
              </a:rPr>
              <a:t>erste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5. Die </a:t>
            </a:r>
            <a:r>
              <a:rPr lang="cs-CZ" dirty="0" err="1" smtClean="0">
                <a:solidFill>
                  <a:schemeClr val="bg1"/>
                </a:solidFill>
              </a:rPr>
              <a:t>Oktoberrevolution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Russland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6. </a:t>
            </a:r>
            <a:r>
              <a:rPr lang="cs-CZ" dirty="0" err="1" smtClean="0">
                <a:solidFill>
                  <a:schemeClr val="bg1"/>
                </a:solidFill>
              </a:rPr>
              <a:t>Weimarer</a:t>
            </a:r>
            <a:r>
              <a:rPr lang="cs-CZ" dirty="0" smtClean="0">
                <a:solidFill>
                  <a:schemeClr val="bg1"/>
                </a:solidFill>
              </a:rPr>
              <a:t> Republik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7. </a:t>
            </a:r>
            <a:r>
              <a:rPr lang="cs-CZ" dirty="0" err="1" smtClean="0">
                <a:solidFill>
                  <a:schemeClr val="bg1"/>
                </a:solidFill>
              </a:rPr>
              <a:t>Machtübernahme</a:t>
            </a:r>
            <a:r>
              <a:rPr lang="cs-CZ" dirty="0" smtClean="0">
                <a:solidFill>
                  <a:schemeClr val="bg1"/>
                </a:solidFill>
              </a:rPr>
              <a:t> der </a:t>
            </a:r>
            <a:r>
              <a:rPr lang="cs-CZ" dirty="0" err="1" smtClean="0">
                <a:solidFill>
                  <a:schemeClr val="bg1"/>
                </a:solidFill>
              </a:rPr>
              <a:t>Nationalsozialisten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8. 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4437112"/>
            <a:ext cx="149912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</a:rPr>
              <a:t>a/ 1871  - 1918 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b/ 1867  - 1918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c/ 1939 -  1945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d/ 1917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e/ 1914 -1918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f/ 1933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g/ 1918 -1933</a:t>
            </a:r>
          </a:p>
          <a:p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437112"/>
            <a:ext cx="183601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Wann</a:t>
            </a:r>
            <a:r>
              <a:rPr lang="cs-CZ" b="1" i="1" dirty="0" smtClean="0"/>
              <a:t> </a:t>
            </a:r>
            <a:r>
              <a:rPr lang="cs-CZ" b="1" i="1" dirty="0" err="1" smtClean="0"/>
              <a:t>war</a:t>
            </a:r>
            <a:r>
              <a:rPr lang="cs-CZ" b="1" i="1" dirty="0" smtClean="0"/>
              <a:t> </a:t>
            </a:r>
            <a:r>
              <a:rPr lang="cs-CZ" b="1" i="1" dirty="0" err="1" smtClean="0"/>
              <a:t>was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/>
              <a:t>a/</a:t>
            </a:r>
          </a:p>
          <a:p>
            <a:r>
              <a:rPr lang="cs-CZ" b="1" i="1" dirty="0" smtClean="0"/>
              <a:t>b/</a:t>
            </a:r>
          </a:p>
          <a:p>
            <a:r>
              <a:rPr lang="cs-CZ" b="1" i="1" dirty="0" smtClean="0"/>
              <a:t>c/</a:t>
            </a:r>
          </a:p>
          <a:p>
            <a:r>
              <a:rPr lang="cs-CZ" b="1" i="1" dirty="0" smtClean="0"/>
              <a:t>d/</a:t>
            </a:r>
          </a:p>
          <a:p>
            <a:r>
              <a:rPr lang="cs-CZ" b="1" i="1" dirty="0" smtClean="0"/>
              <a:t>e/ </a:t>
            </a:r>
          </a:p>
          <a:p>
            <a:r>
              <a:rPr lang="cs-CZ" b="1" i="1" dirty="0" smtClean="0"/>
              <a:t>f/</a:t>
            </a:r>
          </a:p>
          <a:p>
            <a:r>
              <a:rPr lang="cs-CZ" b="1" i="1" dirty="0" smtClean="0"/>
              <a:t>g/</a:t>
            </a: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683568" y="6093296"/>
            <a:ext cx="741682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907704" y="5301208"/>
            <a:ext cx="4248472" cy="576064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220072" y="3789040"/>
            <a:ext cx="3528392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4509120"/>
            <a:ext cx="345638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51520" y="1772816"/>
            <a:ext cx="388843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5958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Literarische</a:t>
            </a:r>
            <a:r>
              <a:rPr lang="cs-CZ" b="1" dirty="0" smtClean="0"/>
              <a:t> </a:t>
            </a:r>
            <a:r>
              <a:rPr lang="cs-CZ" b="1" dirty="0" err="1" smtClean="0"/>
              <a:t>Bereiche</a:t>
            </a:r>
            <a:r>
              <a:rPr lang="cs-CZ" b="1" dirty="0" smtClean="0"/>
              <a:t> der 1. </a:t>
            </a:r>
            <a:r>
              <a:rPr lang="cs-CZ" b="1" dirty="0" err="1" smtClean="0"/>
              <a:t>Hälfte</a:t>
            </a:r>
            <a:r>
              <a:rPr lang="cs-CZ" b="1" dirty="0" smtClean="0"/>
              <a:t> des 20. </a:t>
            </a:r>
            <a:r>
              <a:rPr lang="cs-CZ" b="1" dirty="0" err="1" smtClean="0"/>
              <a:t>Jahrhunderts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3427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Prager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Literatur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Expresionismus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Literatur </a:t>
            </a:r>
            <a:r>
              <a:rPr lang="cs-CZ" dirty="0" err="1" smtClean="0">
                <a:solidFill>
                  <a:schemeClr val="bg1"/>
                </a:solidFill>
              </a:rPr>
              <a:t>im</a:t>
            </a:r>
            <a:r>
              <a:rPr lang="cs-CZ" dirty="0" smtClean="0">
                <a:solidFill>
                  <a:schemeClr val="bg1"/>
                </a:solidFill>
              </a:rPr>
              <a:t> Exil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3356992"/>
            <a:ext cx="452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einzelne</a:t>
            </a:r>
            <a:r>
              <a:rPr lang="cs-CZ" b="1" dirty="0" smtClean="0"/>
              <a:t> </a:t>
            </a:r>
            <a:r>
              <a:rPr lang="cs-CZ" b="1" dirty="0" err="1" smtClean="0"/>
              <a:t>Bereiche</a:t>
            </a:r>
            <a:r>
              <a:rPr lang="cs-CZ" b="1" dirty="0" smtClean="0"/>
              <a:t> </a:t>
            </a:r>
            <a:r>
              <a:rPr lang="cs-CZ" b="1" dirty="0" err="1" smtClean="0"/>
              <a:t>typisch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3575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A. </a:t>
            </a:r>
            <a:r>
              <a:rPr lang="cs-CZ" dirty="0" err="1" smtClean="0">
                <a:solidFill>
                  <a:srgbClr val="FFFF00"/>
                </a:solidFill>
              </a:rPr>
              <a:t>Innere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äußere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Emigration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30424" y="3933056"/>
            <a:ext cx="3913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C. </a:t>
            </a:r>
            <a:r>
              <a:rPr lang="cs-CZ" dirty="0" err="1" smtClean="0">
                <a:solidFill>
                  <a:srgbClr val="FFFF00"/>
                </a:solidFill>
              </a:rPr>
              <a:t>Deutsch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schreibende</a:t>
            </a:r>
            <a:r>
              <a:rPr lang="cs-CZ" dirty="0" smtClean="0">
                <a:solidFill>
                  <a:srgbClr val="FFFF00"/>
                </a:solidFill>
              </a:rPr>
              <a:t> , in </a:t>
            </a:r>
            <a:r>
              <a:rPr lang="cs-CZ" dirty="0" err="1" smtClean="0">
                <a:solidFill>
                  <a:srgbClr val="FFFF00"/>
                </a:solidFill>
              </a:rPr>
              <a:t>Böh</a:t>
            </a:r>
            <a:r>
              <a:rPr lang="cs-CZ" dirty="0" smtClean="0">
                <a:solidFill>
                  <a:srgbClr val="FFFF00"/>
                </a:solidFill>
              </a:rPr>
              <a:t>-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err="1" smtClean="0">
                <a:solidFill>
                  <a:srgbClr val="FFFF00"/>
                </a:solidFill>
              </a:rPr>
              <a:t>men</a:t>
            </a:r>
            <a:r>
              <a:rPr lang="cs-CZ" dirty="0" smtClean="0">
                <a:solidFill>
                  <a:srgbClr val="FFFF00"/>
                </a:solidFill>
              </a:rPr>
              <a:t>, vor </a:t>
            </a:r>
            <a:r>
              <a:rPr lang="cs-CZ" dirty="0" err="1" smtClean="0">
                <a:solidFill>
                  <a:srgbClr val="FFFF00"/>
                </a:solidFill>
              </a:rPr>
              <a:t>allem</a:t>
            </a:r>
            <a:r>
              <a:rPr lang="cs-CZ" dirty="0" smtClean="0">
                <a:solidFill>
                  <a:srgbClr val="FFFF00"/>
                </a:solidFill>
              </a:rPr>
              <a:t> in </a:t>
            </a:r>
            <a:r>
              <a:rPr lang="cs-CZ" dirty="0" err="1" smtClean="0">
                <a:solidFill>
                  <a:srgbClr val="FFFF00"/>
                </a:solidFill>
              </a:rPr>
              <a:t>Prag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gebore</a:t>
            </a:r>
            <a:r>
              <a:rPr lang="cs-CZ" dirty="0" smtClean="0">
                <a:solidFill>
                  <a:srgbClr val="FFFF00"/>
                </a:solidFill>
              </a:rPr>
              <a:t>-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ne </a:t>
            </a:r>
            <a:r>
              <a:rPr lang="cs-CZ" dirty="0" err="1" smtClean="0">
                <a:solidFill>
                  <a:srgbClr val="FFFF00"/>
                </a:solidFill>
              </a:rPr>
              <a:t>Autoren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meist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jüdischen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err="1" smtClean="0">
                <a:solidFill>
                  <a:srgbClr val="FFFF00"/>
                </a:solidFill>
              </a:rPr>
              <a:t>Herkunft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5445224"/>
            <a:ext cx="4166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B. </a:t>
            </a:r>
            <a:r>
              <a:rPr lang="cs-CZ" dirty="0" err="1" smtClean="0">
                <a:solidFill>
                  <a:srgbClr val="FFFF00"/>
                </a:solidFill>
              </a:rPr>
              <a:t>Zentren</a:t>
            </a:r>
            <a:r>
              <a:rPr lang="cs-CZ" dirty="0" smtClean="0">
                <a:solidFill>
                  <a:srgbClr val="FFFF00"/>
                </a:solidFill>
              </a:rPr>
              <a:t> – </a:t>
            </a:r>
            <a:r>
              <a:rPr lang="cs-CZ" dirty="0" err="1" smtClean="0">
                <a:solidFill>
                  <a:srgbClr val="FFFF00"/>
                </a:solidFill>
              </a:rPr>
              <a:t>Wien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Prag</a:t>
            </a:r>
            <a:r>
              <a:rPr lang="cs-CZ" dirty="0" smtClean="0">
                <a:solidFill>
                  <a:srgbClr val="FFFF00"/>
                </a:solidFill>
              </a:rPr>
              <a:t>, Amsterdam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6093296"/>
            <a:ext cx="7265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D.  </a:t>
            </a:r>
            <a:r>
              <a:rPr lang="cs-CZ" dirty="0" err="1" smtClean="0">
                <a:solidFill>
                  <a:srgbClr val="FFFF00"/>
                </a:solidFill>
              </a:rPr>
              <a:t>Opposition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gegenüber</a:t>
            </a:r>
            <a:r>
              <a:rPr lang="cs-CZ" dirty="0" smtClean="0">
                <a:solidFill>
                  <a:srgbClr val="FFFF00"/>
                </a:solidFill>
              </a:rPr>
              <a:t> der </a:t>
            </a:r>
            <a:r>
              <a:rPr lang="cs-CZ" dirty="0" err="1" smtClean="0">
                <a:solidFill>
                  <a:srgbClr val="FFFF00"/>
                </a:solidFill>
              </a:rPr>
              <a:t>Kaisertum</a:t>
            </a:r>
            <a:r>
              <a:rPr lang="cs-CZ" dirty="0" smtClean="0">
                <a:solidFill>
                  <a:srgbClr val="FFFF00"/>
                </a:solidFill>
              </a:rPr>
              <a:t>, den </a:t>
            </a:r>
            <a:r>
              <a:rPr lang="cs-CZ" dirty="0" err="1" smtClean="0">
                <a:solidFill>
                  <a:srgbClr val="FFFF00"/>
                </a:solidFill>
              </a:rPr>
              <a:t>Pazifismus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Humanität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1844824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1556792"/>
            <a:ext cx="13195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Ordnen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endParaRPr lang="cs-CZ" b="1" i="1" dirty="0" smtClean="0"/>
          </a:p>
          <a:p>
            <a:r>
              <a:rPr lang="cs-CZ" b="1" i="1" dirty="0" smtClean="0"/>
              <a:t>A</a:t>
            </a:r>
          </a:p>
          <a:p>
            <a:r>
              <a:rPr lang="cs-CZ" b="1" i="1" dirty="0" smtClean="0"/>
              <a:t>B</a:t>
            </a:r>
          </a:p>
          <a:p>
            <a:r>
              <a:rPr lang="cs-CZ" b="1" i="1" dirty="0" smtClean="0"/>
              <a:t>C</a:t>
            </a:r>
          </a:p>
          <a:p>
            <a:r>
              <a:rPr lang="cs-CZ" b="1" i="1" dirty="0" smtClean="0"/>
              <a:t>D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835696" y="3429000"/>
            <a:ext cx="4032448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1988840"/>
            <a:ext cx="252028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764704"/>
            <a:ext cx="2888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Prager</a:t>
            </a:r>
            <a:r>
              <a:rPr lang="cs-CZ" b="1" dirty="0" smtClean="0"/>
              <a:t> </a:t>
            </a:r>
            <a:r>
              <a:rPr lang="cs-CZ" b="1" dirty="0" err="1" smtClean="0"/>
              <a:t>Deutsche</a:t>
            </a:r>
            <a:r>
              <a:rPr lang="cs-CZ" b="1" dirty="0" smtClean="0"/>
              <a:t> Literatur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24320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Franz</a:t>
            </a:r>
            <a:r>
              <a:rPr lang="cs-CZ" dirty="0" smtClean="0">
                <a:solidFill>
                  <a:schemeClr val="bg1"/>
                </a:solidFill>
              </a:rPr>
              <a:t> Kafka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Egon Erwin </a:t>
            </a:r>
            <a:r>
              <a:rPr lang="cs-CZ" dirty="0" err="1" smtClean="0">
                <a:solidFill>
                  <a:schemeClr val="bg1"/>
                </a:solidFill>
              </a:rPr>
              <a:t>Kisch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www.grandhotelpraha.cz/upload/pamatky/franz-kaf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124744"/>
            <a:ext cx="1813619" cy="1610494"/>
          </a:xfrm>
          <a:prstGeom prst="rect">
            <a:avLst/>
          </a:prstGeom>
          <a:noFill/>
        </p:spPr>
      </p:pic>
      <p:pic>
        <p:nvPicPr>
          <p:cNvPr id="8196" name="Picture 4" descr="http://www.landbote.com/img/kisch_l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852936"/>
            <a:ext cx="1518132" cy="176482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07704" y="3429000"/>
            <a:ext cx="47916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die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künstlerische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Reportage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Urteil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Journalist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Reporter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Schritsteller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bekannt</a:t>
            </a:r>
            <a:r>
              <a:rPr lang="cs-CZ" dirty="0" smtClean="0">
                <a:solidFill>
                  <a:srgbClr val="FFFF00"/>
                </a:solidFill>
              </a:rPr>
              <a:t> nach der </a:t>
            </a:r>
            <a:r>
              <a:rPr lang="cs-CZ" dirty="0" err="1" smtClean="0">
                <a:solidFill>
                  <a:srgbClr val="FFFF00"/>
                </a:solidFill>
              </a:rPr>
              <a:t>Tode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Die </a:t>
            </a:r>
            <a:r>
              <a:rPr lang="cs-CZ" dirty="0" err="1" smtClean="0">
                <a:solidFill>
                  <a:srgbClr val="FFFF00"/>
                </a:solidFill>
              </a:rPr>
              <a:t>Verwandlung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Schloss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Der </a:t>
            </a:r>
            <a:r>
              <a:rPr lang="cs-CZ" dirty="0" err="1" smtClean="0">
                <a:solidFill>
                  <a:srgbClr val="FFFF00"/>
                </a:solidFill>
              </a:rPr>
              <a:t>Marktplatz</a:t>
            </a:r>
            <a:r>
              <a:rPr lang="cs-CZ" dirty="0" smtClean="0">
                <a:solidFill>
                  <a:srgbClr val="FFFF00"/>
                </a:solidFill>
              </a:rPr>
              <a:t> der </a:t>
            </a:r>
            <a:r>
              <a:rPr lang="cs-CZ" dirty="0" err="1" smtClean="0">
                <a:solidFill>
                  <a:srgbClr val="FFFF00"/>
                </a:solidFill>
              </a:rPr>
              <a:t>Sensationen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Der </a:t>
            </a:r>
            <a:r>
              <a:rPr lang="cs-CZ" dirty="0" err="1" smtClean="0">
                <a:solidFill>
                  <a:srgbClr val="FFFF00"/>
                </a:solidFill>
              </a:rPr>
              <a:t>rasende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Reporter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Der </a:t>
            </a:r>
            <a:r>
              <a:rPr lang="cs-CZ" dirty="0" err="1" smtClean="0">
                <a:solidFill>
                  <a:srgbClr val="FFFF00"/>
                </a:solidFill>
              </a:rPr>
              <a:t>Prozess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476672"/>
            <a:ext cx="3271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zum</a:t>
            </a:r>
            <a:r>
              <a:rPr lang="cs-CZ" b="1" i="1" dirty="0" smtClean="0"/>
              <a:t> Kafka /1/</a:t>
            </a:r>
          </a:p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zum</a:t>
            </a:r>
            <a:r>
              <a:rPr lang="cs-CZ" b="1" i="1" dirty="0" smtClean="0"/>
              <a:t> </a:t>
            </a:r>
            <a:r>
              <a:rPr lang="cs-CZ" b="1" i="1" dirty="0" err="1" smtClean="0"/>
              <a:t>Kisch</a:t>
            </a:r>
            <a:r>
              <a:rPr lang="cs-CZ" b="1" i="1" dirty="0" smtClean="0"/>
              <a:t> /2/</a:t>
            </a:r>
            <a:endParaRPr lang="cs-CZ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20634" y="1134036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84930" y="2852936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851920" y="1700808"/>
            <a:ext cx="4752528" cy="41764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3528" y="908720"/>
            <a:ext cx="2736304" cy="28083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04664"/>
            <a:ext cx="7291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Autoren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Werke</a:t>
            </a:r>
            <a:r>
              <a:rPr lang="cs-CZ" b="1" dirty="0" smtClean="0"/>
              <a:t> der Literatur der 1. </a:t>
            </a:r>
            <a:r>
              <a:rPr lang="cs-CZ" b="1" dirty="0" err="1" smtClean="0"/>
              <a:t>Hälfte</a:t>
            </a:r>
            <a:r>
              <a:rPr lang="cs-CZ" b="1" dirty="0" smtClean="0"/>
              <a:t> des 20. </a:t>
            </a:r>
            <a:r>
              <a:rPr lang="cs-CZ" b="1" dirty="0" err="1" smtClean="0"/>
              <a:t>Jahrhunderts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31193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Autoren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Thomas Mann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Heinrich Mann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Lion </a:t>
            </a:r>
            <a:r>
              <a:rPr lang="cs-CZ" dirty="0" err="1" smtClean="0">
                <a:solidFill>
                  <a:schemeClr val="bg1"/>
                </a:solidFill>
              </a:rPr>
              <a:t>Feuchtwanger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Erich Maria </a:t>
            </a:r>
            <a:r>
              <a:rPr lang="cs-CZ" dirty="0" err="1" smtClean="0">
                <a:solidFill>
                  <a:schemeClr val="bg1"/>
                </a:solidFill>
              </a:rPr>
              <a:t>Remarque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Arnold </a:t>
            </a:r>
            <a:r>
              <a:rPr lang="cs-CZ" dirty="0" err="1" smtClean="0">
                <a:solidFill>
                  <a:schemeClr val="bg1"/>
                </a:solidFill>
              </a:rPr>
              <a:t>Zweig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Anna </a:t>
            </a:r>
            <a:r>
              <a:rPr lang="cs-CZ" dirty="0" err="1" smtClean="0">
                <a:solidFill>
                  <a:schemeClr val="bg1"/>
                </a:solidFill>
              </a:rPr>
              <a:t>Seghers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Bertolt</a:t>
            </a:r>
            <a:r>
              <a:rPr lang="cs-CZ" dirty="0" smtClean="0">
                <a:solidFill>
                  <a:schemeClr val="bg1"/>
                </a:solidFill>
              </a:rPr>
              <a:t> Brecht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1988840"/>
            <a:ext cx="518598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Werke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a/  </a:t>
            </a: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siebte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Kreuz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b/  Die </a:t>
            </a:r>
            <a:r>
              <a:rPr lang="cs-CZ" dirty="0" err="1" smtClean="0">
                <a:solidFill>
                  <a:srgbClr val="FFFF00"/>
                </a:solidFill>
              </a:rPr>
              <a:t>Buddenbrooks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c/  </a:t>
            </a:r>
            <a:r>
              <a:rPr lang="cs-CZ" dirty="0" err="1" smtClean="0">
                <a:solidFill>
                  <a:srgbClr val="FFFF00"/>
                </a:solidFill>
              </a:rPr>
              <a:t>Im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Westen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nichts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Neues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d/ </a:t>
            </a:r>
            <a:r>
              <a:rPr lang="cs-CZ" dirty="0" err="1" smtClean="0">
                <a:solidFill>
                  <a:srgbClr val="FFFF00"/>
                </a:solidFill>
              </a:rPr>
              <a:t>Drei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Kameraden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e/  Jud </a:t>
            </a:r>
            <a:r>
              <a:rPr lang="cs-CZ" dirty="0" err="1" smtClean="0">
                <a:solidFill>
                  <a:srgbClr val="FFFF00"/>
                </a:solidFill>
              </a:rPr>
              <a:t>Süß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f/   </a:t>
            </a:r>
            <a:r>
              <a:rPr lang="cs-CZ" dirty="0" err="1" smtClean="0">
                <a:solidFill>
                  <a:srgbClr val="FFFF00"/>
                </a:solidFill>
              </a:rPr>
              <a:t>Professor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Unrat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g/  Der </a:t>
            </a:r>
            <a:r>
              <a:rPr lang="cs-CZ" dirty="0" err="1" smtClean="0">
                <a:solidFill>
                  <a:srgbClr val="FFFF00"/>
                </a:solidFill>
              </a:rPr>
              <a:t>Streit</a:t>
            </a:r>
            <a:r>
              <a:rPr lang="cs-CZ" dirty="0" smtClean="0">
                <a:solidFill>
                  <a:srgbClr val="FFFF00"/>
                </a:solidFill>
              </a:rPr>
              <a:t> um den </a:t>
            </a:r>
            <a:r>
              <a:rPr lang="cs-CZ" dirty="0" err="1" smtClean="0">
                <a:solidFill>
                  <a:srgbClr val="FFFF00"/>
                </a:solidFill>
              </a:rPr>
              <a:t>Sergeanten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Grischa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h/  </a:t>
            </a:r>
            <a:r>
              <a:rPr lang="cs-CZ" dirty="0" err="1" smtClean="0">
                <a:solidFill>
                  <a:srgbClr val="FFFF00"/>
                </a:solidFill>
              </a:rPr>
              <a:t>Dreigroschenoper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i/   </a:t>
            </a:r>
            <a:r>
              <a:rPr lang="cs-CZ" dirty="0" err="1" smtClean="0">
                <a:solidFill>
                  <a:srgbClr val="FFFF00"/>
                </a:solidFill>
              </a:rPr>
              <a:t>Mutter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Courage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ihre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Kinder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861048"/>
            <a:ext cx="28842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Wer</a:t>
            </a:r>
            <a:r>
              <a:rPr lang="cs-CZ" b="1" i="1" dirty="0" smtClean="0"/>
              <a:t> </a:t>
            </a:r>
            <a:r>
              <a:rPr lang="cs-CZ" b="1" i="1" dirty="0" err="1" smtClean="0"/>
              <a:t>hat</a:t>
            </a:r>
            <a:r>
              <a:rPr lang="cs-CZ" b="1" i="1" dirty="0" smtClean="0"/>
              <a:t> 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geschrieben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/>
              <a:t>a/</a:t>
            </a:r>
          </a:p>
          <a:p>
            <a:r>
              <a:rPr lang="cs-CZ" b="1" i="1" dirty="0" smtClean="0"/>
              <a:t>b/</a:t>
            </a:r>
          </a:p>
          <a:p>
            <a:r>
              <a:rPr lang="cs-CZ" b="1" i="1" dirty="0" smtClean="0"/>
              <a:t>c/</a:t>
            </a:r>
          </a:p>
          <a:p>
            <a:r>
              <a:rPr lang="cs-CZ" b="1" i="1" dirty="0" smtClean="0"/>
              <a:t>d/</a:t>
            </a:r>
          </a:p>
          <a:p>
            <a:r>
              <a:rPr lang="cs-CZ" b="1" i="1" dirty="0" smtClean="0"/>
              <a:t>e/</a:t>
            </a:r>
          </a:p>
          <a:p>
            <a:r>
              <a:rPr lang="cs-CZ" b="1" i="1" dirty="0" smtClean="0"/>
              <a:t>f/</a:t>
            </a:r>
          </a:p>
          <a:p>
            <a:r>
              <a:rPr lang="cs-CZ" b="1" i="1" dirty="0" smtClean="0"/>
              <a:t>g/</a:t>
            </a:r>
          </a:p>
          <a:p>
            <a:r>
              <a:rPr lang="cs-CZ" b="1" i="1" dirty="0" smtClean="0"/>
              <a:t>h/ </a:t>
            </a:r>
          </a:p>
          <a:p>
            <a:r>
              <a:rPr lang="cs-CZ" b="1" i="1" dirty="0" smtClean="0"/>
              <a:t>i/</a:t>
            </a:r>
          </a:p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462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Lösen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: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2" y="1556792"/>
          <a:ext cx="8280919" cy="3384374"/>
        </p:xfrm>
        <a:graphic>
          <a:graphicData uri="http://schemas.openxmlformats.org/drawingml/2006/table">
            <a:tbl>
              <a:tblPr/>
              <a:tblGrid>
                <a:gridCol w="354599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</a:tblGrid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55776" y="476672"/>
            <a:ext cx="55373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Wie</a:t>
            </a:r>
            <a:r>
              <a:rPr lang="cs-CZ" sz="1600" dirty="0" smtClean="0"/>
              <a:t> </a:t>
            </a:r>
            <a:r>
              <a:rPr lang="cs-CZ" sz="1600" dirty="0" err="1" smtClean="0"/>
              <a:t>hießt</a:t>
            </a:r>
            <a:r>
              <a:rPr lang="cs-CZ" sz="1600" dirty="0" smtClean="0"/>
              <a:t>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Lösunngswort</a:t>
            </a:r>
            <a:r>
              <a:rPr lang="cs-CZ" sz="1600" dirty="0" smtClean="0"/>
              <a:t>? </a:t>
            </a:r>
            <a:r>
              <a:rPr lang="cs-CZ" sz="1600" dirty="0" err="1" smtClean="0"/>
              <a:t>Wer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Autor </a:t>
            </a:r>
            <a:r>
              <a:rPr lang="cs-CZ" sz="1600" dirty="0" err="1" smtClean="0"/>
              <a:t>dieses</a:t>
            </a:r>
            <a:r>
              <a:rPr lang="cs-CZ" sz="1600" dirty="0" smtClean="0"/>
              <a:t> </a:t>
            </a:r>
            <a:r>
              <a:rPr lang="cs-CZ" sz="1600" dirty="0" err="1" smtClean="0"/>
              <a:t>Werkes</a:t>
            </a:r>
            <a:r>
              <a:rPr lang="cs-CZ" sz="1600" dirty="0" smtClean="0"/>
              <a:t>?</a:t>
            </a:r>
          </a:p>
          <a:p>
            <a:r>
              <a:rPr lang="cs-CZ" sz="1600" dirty="0" smtClean="0"/>
              <a:t>…………………………………………………………………….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157192"/>
            <a:ext cx="85461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dirty="0" err="1" smtClean="0"/>
              <a:t>Remarque</a:t>
            </a:r>
            <a:r>
              <a:rPr lang="cs-CZ" sz="1600" dirty="0" smtClean="0"/>
              <a:t> </a:t>
            </a:r>
            <a:r>
              <a:rPr lang="cs-CZ" sz="1600" dirty="0" err="1" smtClean="0"/>
              <a:t>schreib</a:t>
            </a:r>
            <a:r>
              <a:rPr lang="cs-CZ" sz="1600" dirty="0" smtClean="0"/>
              <a:t>……..                                    2. </a:t>
            </a:r>
            <a:r>
              <a:rPr lang="cs-CZ" sz="1600" dirty="0" err="1" smtClean="0"/>
              <a:t>Dreigroschenoper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</a:t>
            </a:r>
            <a:r>
              <a:rPr lang="cs-CZ" sz="1600" dirty="0" err="1" smtClean="0"/>
              <a:t>eine</a:t>
            </a:r>
            <a:r>
              <a:rPr lang="cs-CZ" sz="1600" dirty="0" smtClean="0"/>
              <a:t> ……………….</a:t>
            </a:r>
          </a:p>
          <a:p>
            <a:pPr marL="342900" indent="-342900">
              <a:buAutoNum type="arabicPeriod" startAt="3"/>
            </a:pPr>
            <a:r>
              <a:rPr lang="cs-CZ" sz="1600" dirty="0" err="1" smtClean="0"/>
              <a:t>Thema</a:t>
            </a:r>
            <a:r>
              <a:rPr lang="cs-CZ" sz="1600" dirty="0" smtClean="0"/>
              <a:t> des </a:t>
            </a:r>
            <a:r>
              <a:rPr lang="cs-CZ" sz="1600" dirty="0" err="1" smtClean="0"/>
              <a:t>Romanes</a:t>
            </a:r>
            <a:r>
              <a:rPr lang="cs-CZ" sz="1600" dirty="0" smtClean="0"/>
              <a:t> </a:t>
            </a:r>
            <a:r>
              <a:rPr lang="cs-CZ" sz="1600" dirty="0" err="1" smtClean="0"/>
              <a:t>Im</a:t>
            </a:r>
            <a:r>
              <a:rPr lang="cs-CZ" sz="1600" dirty="0" smtClean="0"/>
              <a:t> </a:t>
            </a:r>
            <a:r>
              <a:rPr lang="cs-CZ" sz="1600" dirty="0" err="1" smtClean="0"/>
              <a:t>Westen</a:t>
            </a:r>
            <a:r>
              <a:rPr lang="cs-CZ" sz="1600" dirty="0" smtClean="0"/>
              <a:t> </a:t>
            </a:r>
            <a:r>
              <a:rPr lang="cs-CZ" sz="1600" dirty="0" err="1" smtClean="0"/>
              <a:t>nichts</a:t>
            </a:r>
            <a:r>
              <a:rPr lang="cs-CZ" sz="1600" dirty="0" smtClean="0"/>
              <a:t>          4. Kafka </a:t>
            </a:r>
            <a:r>
              <a:rPr lang="cs-CZ" sz="1600" dirty="0" err="1" smtClean="0"/>
              <a:t>lebte</a:t>
            </a:r>
            <a:r>
              <a:rPr lang="cs-CZ" sz="1600" dirty="0" smtClean="0"/>
              <a:t> in ………………..</a:t>
            </a:r>
          </a:p>
          <a:p>
            <a:pPr marL="342900" indent="-342900"/>
            <a:r>
              <a:rPr lang="cs-CZ" sz="1600" dirty="0" smtClean="0"/>
              <a:t>       </a:t>
            </a:r>
            <a:r>
              <a:rPr lang="cs-CZ" sz="1600" dirty="0" err="1" smtClean="0"/>
              <a:t>Neues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……………….. </a:t>
            </a:r>
          </a:p>
          <a:p>
            <a:pPr marL="342900" indent="-342900">
              <a:buAutoNum type="arabicPeriod" startAt="5"/>
            </a:pPr>
            <a:r>
              <a:rPr lang="cs-CZ" sz="1600" dirty="0" err="1" smtClean="0"/>
              <a:t>Kisch</a:t>
            </a:r>
            <a:r>
              <a:rPr lang="cs-CZ" sz="1600" dirty="0" smtClean="0"/>
              <a:t> </a:t>
            </a:r>
            <a:r>
              <a:rPr lang="cs-CZ" sz="1600" dirty="0" err="1" smtClean="0"/>
              <a:t>war</a:t>
            </a:r>
            <a:r>
              <a:rPr lang="cs-CZ" sz="1600" dirty="0" smtClean="0"/>
              <a:t> </a:t>
            </a:r>
            <a:r>
              <a:rPr lang="cs-CZ" sz="1600" dirty="0" err="1" smtClean="0"/>
              <a:t>von</a:t>
            </a:r>
            <a:r>
              <a:rPr lang="cs-CZ" sz="1600" dirty="0" smtClean="0"/>
              <a:t> </a:t>
            </a:r>
            <a:r>
              <a:rPr lang="cs-CZ" sz="1600" dirty="0" err="1" smtClean="0"/>
              <a:t>Beruf</a:t>
            </a:r>
            <a:r>
              <a:rPr lang="cs-CZ" sz="1600" dirty="0" smtClean="0"/>
              <a:t> ……………………..        6. In </a:t>
            </a:r>
            <a:r>
              <a:rPr lang="cs-CZ" sz="1600" dirty="0" err="1" smtClean="0"/>
              <a:t>welcher</a:t>
            </a:r>
            <a:r>
              <a:rPr lang="cs-CZ" sz="1600" dirty="0" smtClean="0"/>
              <a:t> </a:t>
            </a:r>
            <a:r>
              <a:rPr lang="cs-CZ" sz="1600" dirty="0" err="1" smtClean="0"/>
              <a:t>Stadt</a:t>
            </a:r>
            <a:r>
              <a:rPr lang="cs-CZ" sz="1600" dirty="0" smtClean="0"/>
              <a:t> </a:t>
            </a:r>
            <a:r>
              <a:rPr lang="cs-CZ" sz="1600" dirty="0" err="1" smtClean="0"/>
              <a:t>spielt</a:t>
            </a:r>
            <a:r>
              <a:rPr lang="cs-CZ" sz="1600" dirty="0" smtClean="0"/>
              <a:t> </a:t>
            </a:r>
            <a:r>
              <a:rPr lang="cs-CZ" sz="1600" dirty="0" err="1" smtClean="0"/>
              <a:t>sich</a:t>
            </a:r>
            <a:r>
              <a:rPr lang="cs-CZ" sz="1600" dirty="0" smtClean="0"/>
              <a:t>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Handlung</a:t>
            </a:r>
            <a:endParaRPr lang="cs-CZ" sz="1600" dirty="0" smtClean="0"/>
          </a:p>
          <a:p>
            <a:pPr marL="342900" indent="-342900"/>
            <a:r>
              <a:rPr lang="cs-CZ" sz="1600" dirty="0" smtClean="0"/>
              <a:t>                                                                                          des </a:t>
            </a:r>
            <a:r>
              <a:rPr lang="cs-CZ" sz="1600" dirty="0" err="1" smtClean="0"/>
              <a:t>Werkes</a:t>
            </a:r>
            <a:r>
              <a:rPr lang="cs-CZ" sz="1600" dirty="0" smtClean="0"/>
              <a:t> </a:t>
            </a:r>
            <a:r>
              <a:rPr lang="cs-CZ" sz="1600" dirty="0" err="1" smtClean="0"/>
              <a:t>Buddenbrooks</a:t>
            </a:r>
            <a:r>
              <a:rPr lang="cs-CZ" sz="1600" dirty="0" smtClean="0"/>
              <a:t>?</a:t>
            </a:r>
          </a:p>
          <a:p>
            <a:pPr marL="342900" indent="-342900"/>
            <a:r>
              <a:rPr lang="cs-CZ" sz="1600" dirty="0" smtClean="0"/>
              <a:t>7.   Der </a:t>
            </a:r>
            <a:r>
              <a:rPr lang="cs-CZ" sz="1600" dirty="0" err="1" smtClean="0"/>
              <a:t>Hauptheld</a:t>
            </a:r>
            <a:r>
              <a:rPr lang="cs-CZ" sz="1600" dirty="0" smtClean="0"/>
              <a:t> </a:t>
            </a:r>
            <a:r>
              <a:rPr lang="cs-CZ" sz="1600" dirty="0" err="1" smtClean="0"/>
              <a:t>Kafkas</a:t>
            </a:r>
            <a:r>
              <a:rPr lang="cs-CZ" sz="1600" dirty="0" smtClean="0"/>
              <a:t> </a:t>
            </a:r>
            <a:r>
              <a:rPr lang="cs-CZ" sz="1600" dirty="0" err="1" smtClean="0"/>
              <a:t>Verwandlung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….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5148064" y="4365104"/>
            <a:ext cx="1944216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1196752"/>
            <a:ext cx="4824536" cy="2664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3167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Historische</a:t>
            </a:r>
            <a:r>
              <a:rPr lang="cs-CZ" b="1" dirty="0" smtClean="0"/>
              <a:t> </a:t>
            </a:r>
            <a:r>
              <a:rPr lang="cs-CZ" b="1" dirty="0" err="1" smtClean="0"/>
              <a:t>Begebenheiten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3861048"/>
            <a:ext cx="23541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Daten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55464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l. </a:t>
            </a:r>
            <a:r>
              <a:rPr lang="cs-CZ" dirty="0" err="1" smtClean="0">
                <a:solidFill>
                  <a:schemeClr val="bg1"/>
                </a:solidFill>
              </a:rPr>
              <a:t>das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Reich 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2. </a:t>
            </a:r>
            <a:r>
              <a:rPr lang="cs-CZ" dirty="0" err="1" smtClean="0">
                <a:solidFill>
                  <a:schemeClr val="bg1"/>
                </a:solidFill>
              </a:rPr>
              <a:t>Österreich</a:t>
            </a:r>
            <a:r>
              <a:rPr lang="cs-CZ" dirty="0" smtClean="0">
                <a:solidFill>
                  <a:schemeClr val="bg1"/>
                </a:solidFill>
              </a:rPr>
              <a:t> – </a:t>
            </a:r>
            <a:r>
              <a:rPr lang="cs-CZ" dirty="0" err="1" smtClean="0">
                <a:solidFill>
                  <a:schemeClr val="bg1"/>
                </a:solidFill>
              </a:rPr>
              <a:t>Ungarn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3. </a:t>
            </a:r>
            <a:r>
              <a:rPr lang="cs-CZ" dirty="0" err="1" smtClean="0">
                <a:solidFill>
                  <a:schemeClr val="bg1"/>
                </a:solidFill>
              </a:rPr>
              <a:t>Aufschwung</a:t>
            </a:r>
            <a:r>
              <a:rPr lang="cs-CZ" dirty="0" smtClean="0">
                <a:solidFill>
                  <a:schemeClr val="bg1"/>
                </a:solidFill>
              </a:rPr>
              <a:t> der </a:t>
            </a:r>
            <a:r>
              <a:rPr lang="cs-CZ" dirty="0" err="1" smtClean="0">
                <a:solidFill>
                  <a:schemeClr val="bg1"/>
                </a:solidFill>
              </a:rPr>
              <a:t>Wissenschaft</a:t>
            </a:r>
            <a:r>
              <a:rPr lang="cs-CZ" dirty="0" smtClean="0">
                <a:solidFill>
                  <a:schemeClr val="bg1"/>
                </a:solidFill>
              </a:rPr>
              <a:t>, Technik,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Industrie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4. Der </a:t>
            </a:r>
            <a:r>
              <a:rPr lang="cs-CZ" dirty="0" err="1" smtClean="0">
                <a:solidFill>
                  <a:schemeClr val="bg1"/>
                </a:solidFill>
              </a:rPr>
              <a:t>erste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5. Die </a:t>
            </a:r>
            <a:r>
              <a:rPr lang="cs-CZ" dirty="0" err="1" smtClean="0">
                <a:solidFill>
                  <a:schemeClr val="bg1"/>
                </a:solidFill>
              </a:rPr>
              <a:t>Oktoberrevolution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Russland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6. </a:t>
            </a:r>
            <a:r>
              <a:rPr lang="cs-CZ" dirty="0" err="1" smtClean="0">
                <a:solidFill>
                  <a:schemeClr val="bg1"/>
                </a:solidFill>
              </a:rPr>
              <a:t>Weimarer</a:t>
            </a:r>
            <a:r>
              <a:rPr lang="cs-CZ" dirty="0" smtClean="0">
                <a:solidFill>
                  <a:schemeClr val="bg1"/>
                </a:solidFill>
              </a:rPr>
              <a:t> Republik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7. </a:t>
            </a:r>
            <a:r>
              <a:rPr lang="cs-CZ" dirty="0" err="1" smtClean="0">
                <a:solidFill>
                  <a:schemeClr val="bg1"/>
                </a:solidFill>
              </a:rPr>
              <a:t>Machtübernahme</a:t>
            </a:r>
            <a:r>
              <a:rPr lang="cs-CZ" dirty="0" smtClean="0">
                <a:solidFill>
                  <a:schemeClr val="bg1"/>
                </a:solidFill>
              </a:rPr>
              <a:t> der </a:t>
            </a:r>
            <a:r>
              <a:rPr lang="cs-CZ" dirty="0" err="1" smtClean="0">
                <a:solidFill>
                  <a:schemeClr val="bg1"/>
                </a:solidFill>
              </a:rPr>
              <a:t>Nationalsozialisten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8. 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4437112"/>
            <a:ext cx="149912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rgbClr val="FFFF00"/>
                </a:solidFill>
              </a:rPr>
              <a:t>a/ 1871  - 1918 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b/ 1867  - 1918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c/ 1939 -  1945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d/ 1917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e/ 1914 -1918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f/ 1933</a:t>
            </a:r>
          </a:p>
          <a:p>
            <a:r>
              <a:rPr lang="cs-CZ" sz="1600" dirty="0" smtClean="0">
                <a:solidFill>
                  <a:srgbClr val="FFFF00"/>
                </a:solidFill>
              </a:rPr>
              <a:t>g/ 1918 -1933</a:t>
            </a:r>
          </a:p>
          <a:p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437112"/>
            <a:ext cx="183601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Wann</a:t>
            </a:r>
            <a:r>
              <a:rPr lang="cs-CZ" b="1" i="1" dirty="0" smtClean="0"/>
              <a:t> </a:t>
            </a:r>
            <a:r>
              <a:rPr lang="cs-CZ" b="1" i="1" dirty="0" err="1" smtClean="0"/>
              <a:t>war</a:t>
            </a:r>
            <a:r>
              <a:rPr lang="cs-CZ" b="1" i="1" dirty="0" smtClean="0"/>
              <a:t> </a:t>
            </a:r>
            <a:r>
              <a:rPr lang="cs-CZ" b="1" i="1" dirty="0" err="1" smtClean="0"/>
              <a:t>was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/>
              <a:t>a/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b/</a:t>
            </a:r>
            <a:r>
              <a:rPr lang="cs-CZ" b="1" i="1" dirty="0" smtClean="0">
                <a:solidFill>
                  <a:srgbClr val="FF0000"/>
                </a:solidFill>
              </a:rPr>
              <a:t>2</a:t>
            </a:r>
            <a:endParaRPr lang="cs-CZ" b="1" i="1" dirty="0" smtClean="0"/>
          </a:p>
          <a:p>
            <a:r>
              <a:rPr lang="cs-CZ" b="1" i="1" dirty="0" smtClean="0"/>
              <a:t>c/</a:t>
            </a:r>
            <a:r>
              <a:rPr lang="cs-CZ" b="1" i="1" dirty="0" smtClean="0">
                <a:solidFill>
                  <a:srgbClr val="FF0000"/>
                </a:solidFill>
              </a:rPr>
              <a:t>8</a:t>
            </a:r>
            <a:endParaRPr lang="cs-CZ" b="1" i="1" dirty="0" smtClean="0"/>
          </a:p>
          <a:p>
            <a:r>
              <a:rPr lang="cs-CZ" b="1" i="1" dirty="0" smtClean="0"/>
              <a:t>d/</a:t>
            </a:r>
            <a:r>
              <a:rPr lang="cs-CZ" b="1" i="1" dirty="0" smtClean="0">
                <a:solidFill>
                  <a:srgbClr val="FF0000"/>
                </a:solidFill>
              </a:rPr>
              <a:t>5</a:t>
            </a:r>
            <a:endParaRPr lang="cs-CZ" b="1" i="1" dirty="0" smtClean="0"/>
          </a:p>
          <a:p>
            <a:r>
              <a:rPr lang="cs-CZ" b="1" i="1" dirty="0" smtClean="0"/>
              <a:t>e/ </a:t>
            </a:r>
            <a:r>
              <a:rPr lang="cs-CZ" b="1" i="1" dirty="0" smtClean="0">
                <a:solidFill>
                  <a:srgbClr val="FF0000"/>
                </a:solidFill>
              </a:rPr>
              <a:t>4</a:t>
            </a:r>
            <a:endParaRPr lang="cs-CZ" b="1" i="1" dirty="0" smtClean="0"/>
          </a:p>
          <a:p>
            <a:r>
              <a:rPr lang="cs-CZ" b="1" i="1" dirty="0" smtClean="0"/>
              <a:t>f/</a:t>
            </a:r>
            <a:r>
              <a:rPr lang="cs-CZ" b="1" i="1" dirty="0" smtClean="0">
                <a:solidFill>
                  <a:srgbClr val="FF0000"/>
                </a:solidFill>
              </a:rPr>
              <a:t>7</a:t>
            </a:r>
            <a:endParaRPr lang="cs-CZ" b="1" i="1" dirty="0" smtClean="0"/>
          </a:p>
          <a:p>
            <a:r>
              <a:rPr lang="cs-CZ" b="1" i="1" dirty="0" smtClean="0"/>
              <a:t>g/</a:t>
            </a:r>
            <a:r>
              <a:rPr lang="cs-CZ" b="1" i="1" dirty="0" smtClean="0">
                <a:solidFill>
                  <a:srgbClr val="FF0000"/>
                </a:solidFill>
              </a:rPr>
              <a:t>6</a:t>
            </a:r>
            <a:endParaRPr lang="cs-CZ" b="1" i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692696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683568" y="6093296"/>
            <a:ext cx="741682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907704" y="5301208"/>
            <a:ext cx="4248472" cy="576064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220072" y="3789040"/>
            <a:ext cx="3528392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4509120"/>
            <a:ext cx="345638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51520" y="1772816"/>
            <a:ext cx="388843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5958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Literarische</a:t>
            </a:r>
            <a:r>
              <a:rPr lang="cs-CZ" b="1" dirty="0" smtClean="0"/>
              <a:t> </a:t>
            </a:r>
            <a:r>
              <a:rPr lang="cs-CZ" b="1" dirty="0" err="1" smtClean="0"/>
              <a:t>Bereiche</a:t>
            </a:r>
            <a:r>
              <a:rPr lang="cs-CZ" b="1" dirty="0" smtClean="0"/>
              <a:t> der 1. </a:t>
            </a:r>
            <a:r>
              <a:rPr lang="cs-CZ" b="1" dirty="0" err="1" smtClean="0"/>
              <a:t>Hälfte</a:t>
            </a:r>
            <a:r>
              <a:rPr lang="cs-CZ" b="1" dirty="0" smtClean="0"/>
              <a:t> des 20. </a:t>
            </a:r>
            <a:r>
              <a:rPr lang="cs-CZ" b="1" dirty="0" err="1" smtClean="0"/>
              <a:t>Jahrhunderts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3427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Prager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Literatur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Expresionismus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Literatur </a:t>
            </a:r>
            <a:r>
              <a:rPr lang="cs-CZ" dirty="0" err="1" smtClean="0">
                <a:solidFill>
                  <a:schemeClr val="bg1"/>
                </a:solidFill>
              </a:rPr>
              <a:t>im</a:t>
            </a:r>
            <a:r>
              <a:rPr lang="cs-CZ" dirty="0" smtClean="0">
                <a:solidFill>
                  <a:schemeClr val="bg1"/>
                </a:solidFill>
              </a:rPr>
              <a:t> Exil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3356992"/>
            <a:ext cx="452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einzelne</a:t>
            </a:r>
            <a:r>
              <a:rPr lang="cs-CZ" b="1" dirty="0" smtClean="0"/>
              <a:t> </a:t>
            </a:r>
            <a:r>
              <a:rPr lang="cs-CZ" b="1" dirty="0" err="1" smtClean="0"/>
              <a:t>Bereiche</a:t>
            </a:r>
            <a:r>
              <a:rPr lang="cs-CZ" b="1" dirty="0" smtClean="0"/>
              <a:t> </a:t>
            </a:r>
            <a:r>
              <a:rPr lang="cs-CZ" b="1" dirty="0" err="1" smtClean="0"/>
              <a:t>typisch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3575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A. </a:t>
            </a:r>
            <a:r>
              <a:rPr lang="cs-CZ" dirty="0" err="1" smtClean="0">
                <a:solidFill>
                  <a:srgbClr val="FFFF00"/>
                </a:solidFill>
              </a:rPr>
              <a:t>Innere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äußere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Emigration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30424" y="3933056"/>
            <a:ext cx="3913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C. </a:t>
            </a:r>
            <a:r>
              <a:rPr lang="cs-CZ" dirty="0" err="1" smtClean="0">
                <a:solidFill>
                  <a:srgbClr val="FFFF00"/>
                </a:solidFill>
              </a:rPr>
              <a:t>Deutsch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schreibende</a:t>
            </a:r>
            <a:r>
              <a:rPr lang="cs-CZ" dirty="0" smtClean="0">
                <a:solidFill>
                  <a:srgbClr val="FFFF00"/>
                </a:solidFill>
              </a:rPr>
              <a:t> , in </a:t>
            </a:r>
            <a:r>
              <a:rPr lang="cs-CZ" dirty="0" err="1" smtClean="0">
                <a:solidFill>
                  <a:srgbClr val="FFFF00"/>
                </a:solidFill>
              </a:rPr>
              <a:t>Böh</a:t>
            </a:r>
            <a:r>
              <a:rPr lang="cs-CZ" dirty="0" smtClean="0">
                <a:solidFill>
                  <a:srgbClr val="FFFF00"/>
                </a:solidFill>
              </a:rPr>
              <a:t>-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err="1" smtClean="0">
                <a:solidFill>
                  <a:srgbClr val="FFFF00"/>
                </a:solidFill>
              </a:rPr>
              <a:t>men</a:t>
            </a:r>
            <a:r>
              <a:rPr lang="cs-CZ" dirty="0" smtClean="0">
                <a:solidFill>
                  <a:srgbClr val="FFFF00"/>
                </a:solidFill>
              </a:rPr>
              <a:t>, vor </a:t>
            </a:r>
            <a:r>
              <a:rPr lang="cs-CZ" dirty="0" err="1" smtClean="0">
                <a:solidFill>
                  <a:srgbClr val="FFFF00"/>
                </a:solidFill>
              </a:rPr>
              <a:t>allem</a:t>
            </a:r>
            <a:r>
              <a:rPr lang="cs-CZ" dirty="0" smtClean="0">
                <a:solidFill>
                  <a:srgbClr val="FFFF00"/>
                </a:solidFill>
              </a:rPr>
              <a:t> in </a:t>
            </a:r>
            <a:r>
              <a:rPr lang="cs-CZ" dirty="0" err="1" smtClean="0">
                <a:solidFill>
                  <a:srgbClr val="FFFF00"/>
                </a:solidFill>
              </a:rPr>
              <a:t>Prag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gebore</a:t>
            </a:r>
            <a:r>
              <a:rPr lang="cs-CZ" dirty="0" smtClean="0">
                <a:solidFill>
                  <a:srgbClr val="FFFF00"/>
                </a:solidFill>
              </a:rPr>
              <a:t>-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ne </a:t>
            </a:r>
            <a:r>
              <a:rPr lang="cs-CZ" dirty="0" err="1" smtClean="0">
                <a:solidFill>
                  <a:srgbClr val="FFFF00"/>
                </a:solidFill>
              </a:rPr>
              <a:t>Autoren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meist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jüdischen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err="1" smtClean="0">
                <a:solidFill>
                  <a:srgbClr val="FFFF00"/>
                </a:solidFill>
              </a:rPr>
              <a:t>Herkunft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5445224"/>
            <a:ext cx="4166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B. </a:t>
            </a:r>
            <a:r>
              <a:rPr lang="cs-CZ" dirty="0" err="1" smtClean="0">
                <a:solidFill>
                  <a:srgbClr val="FFFF00"/>
                </a:solidFill>
              </a:rPr>
              <a:t>Zentren</a:t>
            </a:r>
            <a:r>
              <a:rPr lang="cs-CZ" dirty="0" smtClean="0">
                <a:solidFill>
                  <a:srgbClr val="FFFF00"/>
                </a:solidFill>
              </a:rPr>
              <a:t> – </a:t>
            </a:r>
            <a:r>
              <a:rPr lang="cs-CZ" dirty="0" err="1" smtClean="0">
                <a:solidFill>
                  <a:srgbClr val="FFFF00"/>
                </a:solidFill>
              </a:rPr>
              <a:t>Wien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Prag</a:t>
            </a:r>
            <a:r>
              <a:rPr lang="cs-CZ" dirty="0" smtClean="0">
                <a:solidFill>
                  <a:srgbClr val="FFFF00"/>
                </a:solidFill>
              </a:rPr>
              <a:t>, Amsterdam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6093296"/>
            <a:ext cx="7374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D.  Literatur </a:t>
            </a:r>
            <a:r>
              <a:rPr lang="cs-CZ" dirty="0" err="1" smtClean="0">
                <a:solidFill>
                  <a:srgbClr val="FFFF00"/>
                </a:solidFill>
              </a:rPr>
              <a:t>kann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die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Welt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verbessern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Darstellung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eigenes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Erlebnises</a:t>
            </a:r>
            <a:r>
              <a:rPr lang="cs-CZ" dirty="0" smtClean="0">
                <a:solidFill>
                  <a:srgbClr val="FFFF00"/>
                </a:solidFill>
              </a:rPr>
              <a:t>,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1844824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1556792"/>
            <a:ext cx="13195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Ordnen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endParaRPr lang="cs-CZ" b="1" i="1" dirty="0" smtClean="0"/>
          </a:p>
          <a:p>
            <a:r>
              <a:rPr lang="cs-CZ" b="1" i="1" dirty="0" smtClean="0"/>
              <a:t>A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  <a:p>
            <a:r>
              <a:rPr lang="cs-CZ" b="1" i="1" dirty="0" smtClean="0"/>
              <a:t>B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  <a:p>
            <a:r>
              <a:rPr lang="cs-CZ" b="1" i="1" dirty="0" smtClean="0"/>
              <a:t>C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D</a:t>
            </a:r>
            <a:r>
              <a:rPr lang="cs-CZ" b="1" i="1" dirty="0" smtClean="0">
                <a:solidFill>
                  <a:srgbClr val="FF0000"/>
                </a:solidFill>
              </a:rPr>
              <a:t>2</a:t>
            </a:r>
            <a:endParaRPr lang="cs-CZ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476672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835696" y="3429000"/>
            <a:ext cx="4032448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1988840"/>
            <a:ext cx="252028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764704"/>
            <a:ext cx="2888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Prager</a:t>
            </a:r>
            <a:r>
              <a:rPr lang="cs-CZ" b="1" dirty="0" smtClean="0"/>
              <a:t> </a:t>
            </a:r>
            <a:r>
              <a:rPr lang="cs-CZ" b="1" dirty="0" err="1" smtClean="0"/>
              <a:t>Deutsche</a:t>
            </a:r>
            <a:r>
              <a:rPr lang="cs-CZ" b="1" dirty="0" smtClean="0"/>
              <a:t> Literatur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24320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Franz</a:t>
            </a:r>
            <a:r>
              <a:rPr lang="cs-CZ" dirty="0" smtClean="0">
                <a:solidFill>
                  <a:schemeClr val="bg1"/>
                </a:solidFill>
              </a:rPr>
              <a:t> Kafka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Egon Erwin </a:t>
            </a:r>
            <a:r>
              <a:rPr lang="cs-CZ" dirty="0" err="1" smtClean="0">
                <a:solidFill>
                  <a:schemeClr val="bg1"/>
                </a:solidFill>
              </a:rPr>
              <a:t>Kisch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www.grandhotelpraha.cz/upload/pamatky/franz-kaf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124744"/>
            <a:ext cx="1813619" cy="1610494"/>
          </a:xfrm>
          <a:prstGeom prst="rect">
            <a:avLst/>
          </a:prstGeom>
          <a:noFill/>
        </p:spPr>
      </p:pic>
      <p:pic>
        <p:nvPicPr>
          <p:cNvPr id="8196" name="Picture 4" descr="http://www.landbote.com/img/kisch_l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852936"/>
            <a:ext cx="1518132" cy="176482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07704" y="3429000"/>
            <a:ext cx="47916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die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künstlerische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Reportage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Urteil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Journalist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Reporter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Schritsteller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bekannt</a:t>
            </a:r>
            <a:r>
              <a:rPr lang="cs-CZ" dirty="0" smtClean="0">
                <a:solidFill>
                  <a:srgbClr val="FFFF00"/>
                </a:solidFill>
              </a:rPr>
              <a:t> nach der </a:t>
            </a:r>
            <a:r>
              <a:rPr lang="cs-CZ" dirty="0" err="1" smtClean="0">
                <a:solidFill>
                  <a:srgbClr val="FFFF00"/>
                </a:solidFill>
              </a:rPr>
              <a:t>Tode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Die </a:t>
            </a:r>
            <a:r>
              <a:rPr lang="cs-CZ" dirty="0" err="1" smtClean="0">
                <a:solidFill>
                  <a:srgbClr val="FFFF00"/>
                </a:solidFill>
              </a:rPr>
              <a:t>Verwandlung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Schloss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Der </a:t>
            </a:r>
            <a:r>
              <a:rPr lang="cs-CZ" dirty="0" err="1" smtClean="0">
                <a:solidFill>
                  <a:srgbClr val="FFFF00"/>
                </a:solidFill>
              </a:rPr>
              <a:t>Marktplatz</a:t>
            </a:r>
            <a:r>
              <a:rPr lang="cs-CZ" dirty="0" smtClean="0">
                <a:solidFill>
                  <a:srgbClr val="FFFF00"/>
                </a:solidFill>
              </a:rPr>
              <a:t> der </a:t>
            </a:r>
            <a:r>
              <a:rPr lang="cs-CZ" dirty="0" err="1" smtClean="0">
                <a:solidFill>
                  <a:srgbClr val="FFFF00"/>
                </a:solidFill>
              </a:rPr>
              <a:t>Sensationen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Der </a:t>
            </a:r>
            <a:r>
              <a:rPr lang="cs-CZ" dirty="0" err="1" smtClean="0">
                <a:solidFill>
                  <a:srgbClr val="FFFF00"/>
                </a:solidFill>
              </a:rPr>
              <a:t>rasende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Reporter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Der </a:t>
            </a:r>
            <a:r>
              <a:rPr lang="cs-CZ" dirty="0" err="1" smtClean="0">
                <a:solidFill>
                  <a:srgbClr val="FFFF00"/>
                </a:solidFill>
              </a:rPr>
              <a:t>Prozess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476672"/>
            <a:ext cx="3271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zum</a:t>
            </a:r>
            <a:r>
              <a:rPr lang="cs-CZ" b="1" i="1" dirty="0" smtClean="0"/>
              <a:t> Kafka /1/</a:t>
            </a:r>
          </a:p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zum</a:t>
            </a:r>
            <a:r>
              <a:rPr lang="cs-CZ" b="1" i="1" dirty="0" smtClean="0"/>
              <a:t> </a:t>
            </a:r>
            <a:r>
              <a:rPr lang="cs-CZ" b="1" i="1" dirty="0" err="1" smtClean="0"/>
              <a:t>Kisch</a:t>
            </a:r>
            <a:r>
              <a:rPr lang="cs-CZ" b="1" i="1" dirty="0" smtClean="0"/>
              <a:t> /2/</a:t>
            </a:r>
            <a:endParaRPr lang="cs-CZ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04664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17008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851920" y="1700808"/>
            <a:ext cx="4752528" cy="41764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3528" y="908720"/>
            <a:ext cx="2736304" cy="28083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04664"/>
            <a:ext cx="7291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Autoren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Werke</a:t>
            </a:r>
            <a:r>
              <a:rPr lang="cs-CZ" b="1" dirty="0" smtClean="0"/>
              <a:t> der Literatur der 1. </a:t>
            </a:r>
            <a:r>
              <a:rPr lang="cs-CZ" b="1" dirty="0" err="1" smtClean="0"/>
              <a:t>Hälfte</a:t>
            </a:r>
            <a:r>
              <a:rPr lang="cs-CZ" b="1" dirty="0" smtClean="0"/>
              <a:t> des 20. </a:t>
            </a:r>
            <a:r>
              <a:rPr lang="cs-CZ" b="1" dirty="0" err="1" smtClean="0"/>
              <a:t>Jahrhunderts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31193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Autoren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Thomas Mann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Heinrich Mann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Lion </a:t>
            </a:r>
            <a:r>
              <a:rPr lang="cs-CZ" dirty="0" err="1" smtClean="0">
                <a:solidFill>
                  <a:schemeClr val="bg1"/>
                </a:solidFill>
              </a:rPr>
              <a:t>Feuchtwanger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Erich Maria </a:t>
            </a:r>
            <a:r>
              <a:rPr lang="cs-CZ" dirty="0" err="1" smtClean="0">
                <a:solidFill>
                  <a:schemeClr val="bg1"/>
                </a:solidFill>
              </a:rPr>
              <a:t>Remarque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Arnold </a:t>
            </a:r>
            <a:r>
              <a:rPr lang="cs-CZ" dirty="0" err="1" smtClean="0">
                <a:solidFill>
                  <a:schemeClr val="bg1"/>
                </a:solidFill>
              </a:rPr>
              <a:t>Zweig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Anna </a:t>
            </a:r>
            <a:r>
              <a:rPr lang="cs-CZ" dirty="0" err="1" smtClean="0">
                <a:solidFill>
                  <a:schemeClr val="bg1"/>
                </a:solidFill>
              </a:rPr>
              <a:t>Seghers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Bertolt</a:t>
            </a:r>
            <a:r>
              <a:rPr lang="cs-CZ" dirty="0" smtClean="0">
                <a:solidFill>
                  <a:schemeClr val="bg1"/>
                </a:solidFill>
              </a:rPr>
              <a:t> Brecht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1988840"/>
            <a:ext cx="518598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Werke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a/  </a:t>
            </a: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siebte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Kreuz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b/  Die </a:t>
            </a:r>
            <a:r>
              <a:rPr lang="cs-CZ" dirty="0" err="1" smtClean="0">
                <a:solidFill>
                  <a:srgbClr val="FFFF00"/>
                </a:solidFill>
              </a:rPr>
              <a:t>Buddenbrooks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c/  </a:t>
            </a:r>
            <a:r>
              <a:rPr lang="cs-CZ" dirty="0" err="1" smtClean="0">
                <a:solidFill>
                  <a:srgbClr val="FFFF00"/>
                </a:solidFill>
              </a:rPr>
              <a:t>Im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Westen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nichts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Neues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d/ </a:t>
            </a:r>
            <a:r>
              <a:rPr lang="cs-CZ" dirty="0" err="1" smtClean="0">
                <a:solidFill>
                  <a:srgbClr val="FFFF00"/>
                </a:solidFill>
              </a:rPr>
              <a:t>Drei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Kameraden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e/  Jud </a:t>
            </a:r>
            <a:r>
              <a:rPr lang="cs-CZ" dirty="0" err="1" smtClean="0">
                <a:solidFill>
                  <a:srgbClr val="FFFF00"/>
                </a:solidFill>
              </a:rPr>
              <a:t>Süß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f/   </a:t>
            </a:r>
            <a:r>
              <a:rPr lang="cs-CZ" dirty="0" err="1" smtClean="0">
                <a:solidFill>
                  <a:srgbClr val="FFFF00"/>
                </a:solidFill>
              </a:rPr>
              <a:t>Professor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Unrat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g/  Der </a:t>
            </a:r>
            <a:r>
              <a:rPr lang="cs-CZ" dirty="0" err="1" smtClean="0">
                <a:solidFill>
                  <a:srgbClr val="FFFF00"/>
                </a:solidFill>
              </a:rPr>
              <a:t>Streit</a:t>
            </a:r>
            <a:r>
              <a:rPr lang="cs-CZ" dirty="0" smtClean="0">
                <a:solidFill>
                  <a:srgbClr val="FFFF00"/>
                </a:solidFill>
              </a:rPr>
              <a:t> um den </a:t>
            </a:r>
            <a:r>
              <a:rPr lang="cs-CZ" dirty="0" err="1" smtClean="0">
                <a:solidFill>
                  <a:srgbClr val="FFFF00"/>
                </a:solidFill>
              </a:rPr>
              <a:t>Sergeanten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Grischa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h/  </a:t>
            </a:r>
            <a:r>
              <a:rPr lang="cs-CZ" dirty="0" err="1" smtClean="0">
                <a:solidFill>
                  <a:srgbClr val="FFFF00"/>
                </a:solidFill>
              </a:rPr>
              <a:t>Dreigroschenoper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i/   </a:t>
            </a:r>
            <a:r>
              <a:rPr lang="cs-CZ" dirty="0" err="1" smtClean="0">
                <a:solidFill>
                  <a:srgbClr val="FFFF00"/>
                </a:solidFill>
              </a:rPr>
              <a:t>Mutter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Courage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ihre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Kinder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861048"/>
            <a:ext cx="28842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Wer</a:t>
            </a:r>
            <a:r>
              <a:rPr lang="cs-CZ" b="1" i="1" dirty="0" smtClean="0"/>
              <a:t> </a:t>
            </a:r>
            <a:r>
              <a:rPr lang="cs-CZ" b="1" i="1" dirty="0" err="1" smtClean="0"/>
              <a:t>hat</a:t>
            </a:r>
            <a:r>
              <a:rPr lang="cs-CZ" b="1" i="1" dirty="0" smtClean="0"/>
              <a:t> 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geschrieben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/>
              <a:t>a/</a:t>
            </a:r>
            <a:r>
              <a:rPr lang="cs-CZ" b="1" i="1" dirty="0" smtClean="0">
                <a:solidFill>
                  <a:srgbClr val="FF0000"/>
                </a:solidFill>
              </a:rPr>
              <a:t>6</a:t>
            </a:r>
            <a:endParaRPr lang="cs-CZ" b="1" i="1" dirty="0" smtClean="0"/>
          </a:p>
          <a:p>
            <a:r>
              <a:rPr lang="cs-CZ" b="1" i="1" dirty="0" smtClean="0"/>
              <a:t>b/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c/</a:t>
            </a:r>
            <a:r>
              <a:rPr lang="cs-CZ" b="1" i="1" dirty="0" smtClean="0">
                <a:solidFill>
                  <a:srgbClr val="FF0000"/>
                </a:solidFill>
              </a:rPr>
              <a:t>4</a:t>
            </a:r>
            <a:endParaRPr lang="cs-CZ" b="1" i="1" dirty="0" smtClean="0"/>
          </a:p>
          <a:p>
            <a:r>
              <a:rPr lang="cs-CZ" b="1" i="1" dirty="0" smtClean="0"/>
              <a:t>d/</a:t>
            </a:r>
            <a:r>
              <a:rPr lang="cs-CZ" b="1" i="1" dirty="0" smtClean="0">
                <a:solidFill>
                  <a:srgbClr val="FF0000"/>
                </a:solidFill>
              </a:rPr>
              <a:t>4</a:t>
            </a:r>
            <a:endParaRPr lang="cs-CZ" b="1" i="1" dirty="0" smtClean="0"/>
          </a:p>
          <a:p>
            <a:r>
              <a:rPr lang="cs-CZ" b="1" i="1" dirty="0" smtClean="0"/>
              <a:t>e/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  <a:p>
            <a:r>
              <a:rPr lang="cs-CZ" b="1" i="1" dirty="0" smtClean="0"/>
              <a:t>f/</a:t>
            </a:r>
            <a:r>
              <a:rPr lang="cs-CZ" b="1" i="1" dirty="0" smtClean="0">
                <a:solidFill>
                  <a:srgbClr val="FF0000"/>
                </a:solidFill>
              </a:rPr>
              <a:t>2</a:t>
            </a:r>
            <a:endParaRPr lang="cs-CZ" b="1" i="1" dirty="0" smtClean="0"/>
          </a:p>
          <a:p>
            <a:r>
              <a:rPr lang="cs-CZ" b="1" i="1" dirty="0" smtClean="0"/>
              <a:t>g/</a:t>
            </a:r>
            <a:r>
              <a:rPr lang="cs-CZ" b="1" i="1" dirty="0" smtClean="0">
                <a:solidFill>
                  <a:srgbClr val="FF0000"/>
                </a:solidFill>
              </a:rPr>
              <a:t>5</a:t>
            </a:r>
            <a:endParaRPr lang="cs-CZ" b="1" i="1" dirty="0" smtClean="0"/>
          </a:p>
          <a:p>
            <a:r>
              <a:rPr lang="cs-CZ" b="1" i="1" dirty="0" smtClean="0"/>
              <a:t>h/ </a:t>
            </a:r>
            <a:r>
              <a:rPr lang="cs-CZ" b="1" i="1" dirty="0" smtClean="0">
                <a:solidFill>
                  <a:srgbClr val="FF0000"/>
                </a:solidFill>
              </a:rPr>
              <a:t>7</a:t>
            </a:r>
            <a:endParaRPr lang="cs-CZ" b="1" i="1" dirty="0" smtClean="0"/>
          </a:p>
          <a:p>
            <a:r>
              <a:rPr lang="cs-CZ" b="1" i="1" dirty="0" smtClean="0"/>
              <a:t>i/</a:t>
            </a:r>
            <a:r>
              <a:rPr lang="cs-CZ" b="1" i="1" dirty="0" smtClean="0">
                <a:solidFill>
                  <a:srgbClr val="FF0000"/>
                </a:solidFill>
              </a:rPr>
              <a:t>7</a:t>
            </a:r>
            <a:endParaRPr lang="cs-CZ" b="1" i="1" dirty="0" smtClean="0"/>
          </a:p>
          <a:p>
            <a:endParaRPr lang="cs-CZ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1052736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462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Lösen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: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2" y="1556792"/>
          <a:ext cx="8280919" cy="3384374"/>
        </p:xfrm>
        <a:graphic>
          <a:graphicData uri="http://schemas.openxmlformats.org/drawingml/2006/table">
            <a:tbl>
              <a:tblPr/>
              <a:tblGrid>
                <a:gridCol w="354599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  <a:gridCol w="792632"/>
              </a:tblGrid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1.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2.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D 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3.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G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P  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G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J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Ü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B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758" marR="5758" marT="575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55776" y="476672"/>
            <a:ext cx="5663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Wie</a:t>
            </a:r>
            <a:r>
              <a:rPr lang="cs-CZ" sz="1600" dirty="0" smtClean="0"/>
              <a:t> </a:t>
            </a:r>
            <a:r>
              <a:rPr lang="cs-CZ" sz="1600" dirty="0" err="1" smtClean="0"/>
              <a:t>hießt</a:t>
            </a:r>
            <a:r>
              <a:rPr lang="cs-CZ" sz="1600" dirty="0" smtClean="0"/>
              <a:t>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Lösunngswort</a:t>
            </a:r>
            <a:r>
              <a:rPr lang="cs-CZ" sz="1600" dirty="0" smtClean="0"/>
              <a:t>? </a:t>
            </a:r>
            <a:r>
              <a:rPr lang="cs-CZ" sz="1600" dirty="0" err="1" smtClean="0"/>
              <a:t>Wer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Autor </a:t>
            </a:r>
            <a:r>
              <a:rPr lang="cs-CZ" sz="1600" dirty="0" err="1" smtClean="0"/>
              <a:t>dieses</a:t>
            </a:r>
            <a:r>
              <a:rPr lang="cs-CZ" sz="1600" dirty="0" smtClean="0"/>
              <a:t> </a:t>
            </a:r>
            <a:r>
              <a:rPr lang="cs-CZ" sz="1600" dirty="0" err="1" smtClean="0"/>
              <a:t>Werkes</a:t>
            </a:r>
            <a:r>
              <a:rPr lang="cs-CZ" sz="1600" dirty="0" smtClean="0"/>
              <a:t>?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…AMERIKA  VON  KAFKA……………………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157192"/>
            <a:ext cx="85461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dirty="0" err="1" smtClean="0"/>
              <a:t>Remarque</a:t>
            </a:r>
            <a:r>
              <a:rPr lang="cs-CZ" sz="1600" dirty="0" smtClean="0"/>
              <a:t> </a:t>
            </a:r>
            <a:r>
              <a:rPr lang="cs-CZ" sz="1600" dirty="0" err="1" smtClean="0"/>
              <a:t>schreib</a:t>
            </a:r>
            <a:r>
              <a:rPr lang="cs-CZ" sz="1600" dirty="0" smtClean="0"/>
              <a:t>……..                                    2. </a:t>
            </a:r>
            <a:r>
              <a:rPr lang="cs-CZ" sz="1600" dirty="0" err="1" smtClean="0"/>
              <a:t>Dreigroschenoper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</a:t>
            </a:r>
            <a:r>
              <a:rPr lang="cs-CZ" sz="1600" dirty="0" err="1" smtClean="0"/>
              <a:t>eine</a:t>
            </a:r>
            <a:r>
              <a:rPr lang="cs-CZ" sz="1600" dirty="0" smtClean="0"/>
              <a:t> ……………….</a:t>
            </a:r>
          </a:p>
          <a:p>
            <a:pPr marL="342900" indent="-342900">
              <a:buAutoNum type="arabicPeriod" startAt="3"/>
            </a:pPr>
            <a:r>
              <a:rPr lang="cs-CZ" sz="1600" dirty="0" err="1" smtClean="0"/>
              <a:t>Thema</a:t>
            </a:r>
            <a:r>
              <a:rPr lang="cs-CZ" sz="1600" dirty="0" smtClean="0"/>
              <a:t> des </a:t>
            </a:r>
            <a:r>
              <a:rPr lang="cs-CZ" sz="1600" dirty="0" err="1" smtClean="0"/>
              <a:t>Romanes</a:t>
            </a:r>
            <a:r>
              <a:rPr lang="cs-CZ" sz="1600" dirty="0" smtClean="0"/>
              <a:t> </a:t>
            </a:r>
            <a:r>
              <a:rPr lang="cs-CZ" sz="1600" dirty="0" err="1" smtClean="0"/>
              <a:t>Im</a:t>
            </a:r>
            <a:r>
              <a:rPr lang="cs-CZ" sz="1600" dirty="0" smtClean="0"/>
              <a:t> </a:t>
            </a:r>
            <a:r>
              <a:rPr lang="cs-CZ" sz="1600" dirty="0" err="1" smtClean="0"/>
              <a:t>Westen</a:t>
            </a:r>
            <a:r>
              <a:rPr lang="cs-CZ" sz="1600" dirty="0" smtClean="0"/>
              <a:t> </a:t>
            </a:r>
            <a:r>
              <a:rPr lang="cs-CZ" sz="1600" dirty="0" err="1" smtClean="0"/>
              <a:t>nichts</a:t>
            </a:r>
            <a:r>
              <a:rPr lang="cs-CZ" sz="1600" dirty="0" smtClean="0"/>
              <a:t>          4. Kafka </a:t>
            </a:r>
            <a:r>
              <a:rPr lang="cs-CZ" sz="1600" dirty="0" err="1" smtClean="0"/>
              <a:t>lebte</a:t>
            </a:r>
            <a:r>
              <a:rPr lang="cs-CZ" sz="1600" dirty="0" smtClean="0"/>
              <a:t> in ………………..</a:t>
            </a:r>
          </a:p>
          <a:p>
            <a:pPr marL="342900" indent="-342900"/>
            <a:r>
              <a:rPr lang="cs-CZ" sz="1600" dirty="0" smtClean="0"/>
              <a:t>       </a:t>
            </a:r>
            <a:r>
              <a:rPr lang="cs-CZ" sz="1600" dirty="0" err="1" smtClean="0"/>
              <a:t>Neues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……………….. </a:t>
            </a:r>
          </a:p>
          <a:p>
            <a:pPr marL="342900" indent="-342900">
              <a:buAutoNum type="arabicPeriod" startAt="5"/>
            </a:pPr>
            <a:r>
              <a:rPr lang="cs-CZ" sz="1600" dirty="0" err="1" smtClean="0"/>
              <a:t>Kisch</a:t>
            </a:r>
            <a:r>
              <a:rPr lang="cs-CZ" sz="1600" dirty="0" smtClean="0"/>
              <a:t> </a:t>
            </a:r>
            <a:r>
              <a:rPr lang="cs-CZ" sz="1600" dirty="0" err="1" smtClean="0"/>
              <a:t>war</a:t>
            </a:r>
            <a:r>
              <a:rPr lang="cs-CZ" sz="1600" dirty="0" smtClean="0"/>
              <a:t> </a:t>
            </a:r>
            <a:r>
              <a:rPr lang="cs-CZ" sz="1600" dirty="0" err="1" smtClean="0"/>
              <a:t>von</a:t>
            </a:r>
            <a:r>
              <a:rPr lang="cs-CZ" sz="1600" dirty="0" smtClean="0"/>
              <a:t> </a:t>
            </a:r>
            <a:r>
              <a:rPr lang="cs-CZ" sz="1600" dirty="0" err="1" smtClean="0"/>
              <a:t>Beruf</a:t>
            </a:r>
            <a:r>
              <a:rPr lang="cs-CZ" sz="1600" dirty="0" smtClean="0"/>
              <a:t> ……………………..        6. In </a:t>
            </a:r>
            <a:r>
              <a:rPr lang="cs-CZ" sz="1600" dirty="0" err="1" smtClean="0"/>
              <a:t>welcher</a:t>
            </a:r>
            <a:r>
              <a:rPr lang="cs-CZ" sz="1600" dirty="0" smtClean="0"/>
              <a:t> </a:t>
            </a:r>
            <a:r>
              <a:rPr lang="cs-CZ" sz="1600" dirty="0" err="1" smtClean="0"/>
              <a:t>Stadt</a:t>
            </a:r>
            <a:r>
              <a:rPr lang="cs-CZ" sz="1600" dirty="0" smtClean="0"/>
              <a:t> </a:t>
            </a:r>
            <a:r>
              <a:rPr lang="cs-CZ" sz="1600" dirty="0" err="1" smtClean="0"/>
              <a:t>spielt</a:t>
            </a:r>
            <a:r>
              <a:rPr lang="cs-CZ" sz="1600" dirty="0" smtClean="0"/>
              <a:t> </a:t>
            </a:r>
            <a:r>
              <a:rPr lang="cs-CZ" sz="1600" dirty="0" err="1" smtClean="0"/>
              <a:t>sich</a:t>
            </a:r>
            <a:r>
              <a:rPr lang="cs-CZ" sz="1600" dirty="0" smtClean="0"/>
              <a:t>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Handlung</a:t>
            </a:r>
            <a:endParaRPr lang="cs-CZ" sz="1600" dirty="0" smtClean="0"/>
          </a:p>
          <a:p>
            <a:pPr marL="342900" indent="-342900"/>
            <a:r>
              <a:rPr lang="cs-CZ" sz="1600" dirty="0" smtClean="0"/>
              <a:t>                                                                                          des </a:t>
            </a:r>
            <a:r>
              <a:rPr lang="cs-CZ" sz="1600" dirty="0" err="1" smtClean="0"/>
              <a:t>Werkes</a:t>
            </a:r>
            <a:r>
              <a:rPr lang="cs-CZ" sz="1600" dirty="0" smtClean="0"/>
              <a:t> </a:t>
            </a:r>
            <a:r>
              <a:rPr lang="cs-CZ" sz="1600" dirty="0" err="1" smtClean="0"/>
              <a:t>Buddenbrooks</a:t>
            </a:r>
            <a:r>
              <a:rPr lang="cs-CZ" sz="1600" dirty="0" smtClean="0"/>
              <a:t>?</a:t>
            </a:r>
          </a:p>
          <a:p>
            <a:pPr marL="342900" indent="-342900"/>
            <a:r>
              <a:rPr lang="cs-CZ" sz="1600" dirty="0" smtClean="0"/>
              <a:t>7.   Der </a:t>
            </a:r>
            <a:r>
              <a:rPr lang="cs-CZ" sz="1600" dirty="0" err="1" smtClean="0"/>
              <a:t>Hauptheld</a:t>
            </a:r>
            <a:r>
              <a:rPr lang="cs-CZ" sz="1600" dirty="0" smtClean="0"/>
              <a:t> </a:t>
            </a:r>
            <a:r>
              <a:rPr lang="cs-CZ" sz="1600" dirty="0" err="1" smtClean="0"/>
              <a:t>Kafkas</a:t>
            </a:r>
            <a:r>
              <a:rPr lang="cs-CZ" sz="1600" dirty="0" smtClean="0"/>
              <a:t> </a:t>
            </a:r>
            <a:r>
              <a:rPr lang="cs-CZ" sz="1600" dirty="0" err="1" smtClean="0"/>
              <a:t>Verwandlung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….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AUTOR </a:t>
            </a:r>
            <a:r>
              <a:rPr lang="cs-CZ" sz="1400" dirty="0"/>
              <a:t>NEUVEDEN. </a:t>
            </a:r>
            <a:r>
              <a:rPr lang="cs-CZ" sz="1400" i="1" dirty="0"/>
              <a:t>grandhotelpraha.cz</a:t>
            </a:r>
            <a:r>
              <a:rPr lang="cs-CZ" sz="1400" dirty="0"/>
              <a:t> [online]. [cit. 7.7.2013].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www.grandhotelpraha.cz/upload/pamatky/franz-kafka.jpg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landbote.com</a:t>
            </a:r>
            <a:r>
              <a:rPr lang="cs-CZ" sz="1400" dirty="0"/>
              <a:t> [online]. [cit. 7.7.2013].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www.landbote.com/img/kisch_lb.jpg</a:t>
            </a:r>
            <a:endParaRPr lang="cs-CZ" sz="1400" dirty="0" smtClean="0"/>
          </a:p>
          <a:p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209</TotalTime>
  <Words>1134</Words>
  <Application>Microsoft Office PowerPoint</Application>
  <PresentationFormat>Předvádění na obrazovce (4:3)</PresentationFormat>
  <Paragraphs>346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25</cp:revision>
  <dcterms:created xsi:type="dcterms:W3CDTF">2013-05-08T11:35:50Z</dcterms:created>
  <dcterms:modified xsi:type="dcterms:W3CDTF">2013-07-14T18:01:09Z</dcterms:modified>
</cp:coreProperties>
</file>