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8" r:id="rId2"/>
    <p:sldId id="257" r:id="rId3"/>
    <p:sldId id="265" r:id="rId4"/>
    <p:sldId id="260" r:id="rId5"/>
    <p:sldId id="261" r:id="rId6"/>
    <p:sldId id="262" r:id="rId7"/>
    <p:sldId id="264" r:id="rId8"/>
    <p:sldId id="263" r:id="rId9"/>
    <p:sldId id="266" r:id="rId10"/>
    <p:sldId id="26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?v=wusVHokSa98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?v=i6wktGd7xrg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M&#225;ma\Desktop\Der%20Erlk&#246;nig%20%20%20Johann%20Wolfgang%20von%20Goethe.avi" TargetMode="Externa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M&#225;ma\Desktop\Marco%20Rima%20feat%20Goethe%20%20%20Der%20Erlk&#246;nig.avi" TargetMode="Externa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usVHokSa98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i6wktGd7xr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680320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 18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Erlkönig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německy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2999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1. 5.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učební materiál je určen  pro pokročilé žáky posledních ročníků čtyřletého a šestiletého gymnázia.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Časově je koncipován na jednu vyučovací hodinu.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literární výuku. Jeho obsahem je text básně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Johanna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Wolfganga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Goetha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Erlkönig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, cvičení pro práci s textem, film pro přiblížení obsahu díla a nakonec i parodický snímek švýcarského komika. Filmy se spouštějí kliknutím do obrazu. Práce je zaměřena na práci s textem, porozumění uměleckému textu a rovněž i rozboru díla. Součástí prezentaci jsou i řešení zadaných úkolů.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nové znalostí včetně nové slovní zásoby.  Aktivně pracují s látkou, pomocí fixu doplňují  na tabuli správná řešení. Žáci pracují s uměleckým textem, procvičují si porozumění a  rozebírají text za pomocí konkrétních otázek. Díky filmovým ukázkám si dílo mohou přiblížit i jako další z jazykových kompetencí  a to poslech s porozuměním. Dále si na tomto textu procvičují kompetenci čtení s porozuměním a na základě přečteného i převyprávění obsahu.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materiál je určen k interaktivní výuce.   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404664"/>
            <a:ext cx="410445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JOHANN  WOLFGANG  GOETHE         </a:t>
            </a:r>
            <a:endParaRPr lang="cs-CZ" sz="2000" b="1" dirty="0" smtClean="0"/>
          </a:p>
          <a:p>
            <a:pPr algn="ctr"/>
            <a:r>
              <a:rPr lang="cs-CZ" sz="2000" b="1" dirty="0" smtClean="0"/>
              <a:t>ERLKÖNIG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2750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Lesen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</a:t>
            </a:r>
            <a:r>
              <a:rPr lang="cs-CZ" b="1" i="1" dirty="0" err="1" smtClean="0"/>
              <a:t>zuerst</a:t>
            </a:r>
            <a:r>
              <a:rPr lang="cs-CZ" b="1" i="1" dirty="0" smtClean="0"/>
              <a:t> den Text</a:t>
            </a:r>
            <a:endParaRPr lang="cs-CZ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844824"/>
            <a:ext cx="77048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E R L  K Ö N I G</a:t>
            </a:r>
            <a:endParaRPr lang="cs-CZ" sz="1400" dirty="0" smtClean="0"/>
          </a:p>
          <a:p>
            <a:r>
              <a:rPr lang="cs-CZ" sz="1400" b="1" dirty="0" smtClean="0"/>
              <a:t> </a:t>
            </a:r>
            <a:endParaRPr lang="cs-CZ" sz="1400" dirty="0" smtClean="0"/>
          </a:p>
          <a:p>
            <a:r>
              <a:rPr lang="de-DE" sz="1400" dirty="0" smtClean="0"/>
              <a:t>Wer reitet so spät durch Nacht und Wind?                                                    </a:t>
            </a:r>
            <a:br>
              <a:rPr lang="de-DE" sz="1400" dirty="0" smtClean="0"/>
            </a:br>
            <a:r>
              <a:rPr lang="de-DE" sz="1400" dirty="0" smtClean="0"/>
              <a:t>Es ist der Vater mit seinem Kind;</a:t>
            </a:r>
            <a:br>
              <a:rPr lang="de-DE" sz="1400" dirty="0" smtClean="0"/>
            </a:br>
            <a:r>
              <a:rPr lang="de-DE" sz="1400" dirty="0" smtClean="0"/>
              <a:t>Er hat den Knaben wohl in dem Arm,                                                                        hoch     </a:t>
            </a:r>
            <a:br>
              <a:rPr lang="de-DE" sz="1400" dirty="0" smtClean="0"/>
            </a:br>
            <a:r>
              <a:rPr lang="de-DE" sz="1400" dirty="0" smtClean="0"/>
              <a:t>Er fasst ihn sicher, er hält ihn warm.                       </a:t>
            </a:r>
            <a:br>
              <a:rPr lang="de-DE" sz="1400" dirty="0" smtClean="0"/>
            </a:b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Mein Sohn, was birgst du so bang dein Gesicht? —                                               </a:t>
            </a:r>
            <a:r>
              <a:rPr lang="de-DE" sz="1400" dirty="0" err="1" smtClean="0"/>
              <a:t>skrývat</a:t>
            </a:r>
            <a:r>
              <a:rPr lang="de-DE" sz="1400" dirty="0" smtClean="0"/>
              <a:t>, </a:t>
            </a:r>
            <a:r>
              <a:rPr lang="de-DE" sz="1400" dirty="0" err="1" smtClean="0"/>
              <a:t>úzkostně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Siehst, Vater, du den Erlkönig nicht?</a:t>
            </a:r>
            <a:br>
              <a:rPr lang="de-DE" sz="1400" dirty="0" smtClean="0"/>
            </a:br>
            <a:r>
              <a:rPr lang="de-DE" sz="1400" dirty="0" smtClean="0"/>
              <a:t>Den Erlenkönig mit </a:t>
            </a:r>
            <a:r>
              <a:rPr lang="de-DE" sz="1400" dirty="0" err="1" smtClean="0"/>
              <a:t>Kron</a:t>
            </a:r>
            <a:r>
              <a:rPr lang="de-DE" sz="1400" dirty="0" smtClean="0"/>
              <a:t>’ und Schweif? —                                                               </a:t>
            </a:r>
            <a:r>
              <a:rPr lang="de-DE" sz="1400" dirty="0" err="1" smtClean="0"/>
              <a:t>ohon</a:t>
            </a:r>
            <a:r>
              <a:rPr lang="de-DE" sz="1400" dirty="0" smtClean="0"/>
              <a:t>, </a:t>
            </a:r>
            <a:r>
              <a:rPr lang="de-DE" sz="1400" dirty="0" err="1" smtClean="0"/>
              <a:t>zde</a:t>
            </a:r>
            <a:r>
              <a:rPr lang="de-DE" sz="1400" dirty="0" smtClean="0"/>
              <a:t> </a:t>
            </a:r>
            <a:r>
              <a:rPr lang="cs-CZ" sz="1400" dirty="0" smtClean="0"/>
              <a:t>vlečka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Mein Sohn, es ist ein Nebelstreif. —</a:t>
            </a:r>
            <a:br>
              <a:rPr lang="de-DE" sz="1400" dirty="0" smtClean="0"/>
            </a:b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„Du liebes Kind, komm, geh mit mir!</a:t>
            </a:r>
            <a:br>
              <a:rPr lang="de-DE" sz="1400" dirty="0" smtClean="0"/>
            </a:br>
            <a:r>
              <a:rPr lang="de-DE" sz="1400" dirty="0" smtClean="0"/>
              <a:t>Gar schöne Spiele spiel’ ich mit dir;</a:t>
            </a:r>
            <a:br>
              <a:rPr lang="de-DE" sz="1400" dirty="0" smtClean="0"/>
            </a:br>
            <a:r>
              <a:rPr lang="de-DE" sz="1400" dirty="0" smtClean="0"/>
              <a:t>Manch’ bunte Blumen sind an dem Strand,</a:t>
            </a:r>
            <a:br>
              <a:rPr lang="de-DE" sz="1400" dirty="0" smtClean="0"/>
            </a:br>
            <a:r>
              <a:rPr lang="de-DE" sz="1400" dirty="0" smtClean="0"/>
              <a:t>Meine Mutter hat manch </a:t>
            </a:r>
            <a:r>
              <a:rPr lang="de-DE" sz="1400" dirty="0" err="1" smtClean="0"/>
              <a:t>gülden</a:t>
            </a:r>
            <a:r>
              <a:rPr lang="de-DE" sz="1400" dirty="0" smtClean="0"/>
              <a:t> Gewand.“ —                                                      </a:t>
            </a:r>
            <a:r>
              <a:rPr lang="de-DE" sz="1400" dirty="0" err="1" smtClean="0"/>
              <a:t>zlaté</a:t>
            </a:r>
            <a:r>
              <a:rPr lang="de-DE" sz="1400" dirty="0" smtClean="0"/>
              <a:t> </a:t>
            </a:r>
            <a:r>
              <a:rPr lang="de-DE" sz="1400" dirty="0" err="1" smtClean="0"/>
              <a:t>roucho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Mein Vater, mein Vater, und hörest du nicht,</a:t>
            </a:r>
            <a:br>
              <a:rPr lang="de-DE" sz="1400" dirty="0" smtClean="0"/>
            </a:br>
            <a:r>
              <a:rPr lang="de-DE" sz="1400" dirty="0" smtClean="0"/>
              <a:t>Was Erlenkönig mir leise verspricht? —                                                                  </a:t>
            </a:r>
            <a:r>
              <a:rPr lang="de-DE" sz="1400" dirty="0" err="1" smtClean="0"/>
              <a:t>tiše</a:t>
            </a:r>
            <a:r>
              <a:rPr lang="de-DE" sz="1400" dirty="0" smtClean="0"/>
              <a:t> </a:t>
            </a:r>
            <a:r>
              <a:rPr lang="de-DE" sz="1400" dirty="0" err="1" smtClean="0"/>
              <a:t>slibovat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Sei ruhig, bleibe ruhig, mein Kind;</a:t>
            </a:r>
            <a:br>
              <a:rPr lang="de-DE" sz="1400" dirty="0" smtClean="0"/>
            </a:br>
            <a:r>
              <a:rPr lang="de-DE" sz="1400" dirty="0" smtClean="0"/>
              <a:t>In dürren Blättern säuselt der Wind. —                                                                  </a:t>
            </a:r>
            <a:r>
              <a:rPr lang="de-DE" sz="1400" dirty="0" err="1" smtClean="0"/>
              <a:t>suché</a:t>
            </a:r>
            <a:r>
              <a:rPr lang="de-DE" sz="1400" dirty="0" smtClean="0"/>
              <a:t> </a:t>
            </a:r>
            <a:r>
              <a:rPr lang="de-DE" sz="1400" dirty="0" err="1" smtClean="0"/>
              <a:t>listí</a:t>
            </a:r>
            <a:r>
              <a:rPr lang="de-DE" sz="1400" dirty="0" smtClean="0"/>
              <a:t>, </a:t>
            </a:r>
            <a:r>
              <a:rPr lang="de-DE" sz="1400" dirty="0" err="1" smtClean="0"/>
              <a:t>ševelit</a:t>
            </a:r>
            <a:r>
              <a:rPr lang="de-DE" sz="1400" dirty="0" smtClean="0"/>
              <a:t/>
            </a:r>
            <a:br>
              <a:rPr lang="de-DE" sz="1400" dirty="0" smtClean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7872668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„Willst, feiner Knabe, du mit mir </a:t>
            </a:r>
            <a:r>
              <a:rPr lang="de-DE" sz="1400" dirty="0" err="1" smtClean="0"/>
              <a:t>gehn</a:t>
            </a:r>
            <a:r>
              <a:rPr lang="de-DE" sz="1400" dirty="0" smtClean="0"/>
              <a:t>?</a:t>
            </a:r>
            <a:br>
              <a:rPr lang="de-DE" sz="1400" dirty="0" smtClean="0"/>
            </a:br>
            <a:r>
              <a:rPr lang="de-DE" sz="1400" dirty="0" smtClean="0"/>
              <a:t>Meine Töchter sollen dich warten schön;                                                               </a:t>
            </a:r>
            <a:r>
              <a:rPr lang="de-DE" sz="1400" dirty="0" err="1" smtClean="0"/>
              <a:t>starat</a:t>
            </a:r>
            <a:r>
              <a:rPr lang="de-DE" sz="1400" dirty="0" smtClean="0"/>
              <a:t>, </a:t>
            </a:r>
            <a:r>
              <a:rPr lang="de-DE" sz="1400" dirty="0" err="1" smtClean="0"/>
              <a:t>pečovat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Meine Töchter führen den nächtlichen </a:t>
            </a:r>
            <a:r>
              <a:rPr lang="de-DE" sz="1400" dirty="0" err="1" smtClean="0"/>
              <a:t>Reihn</a:t>
            </a:r>
            <a:r>
              <a:rPr lang="de-DE" sz="1400" dirty="0" smtClean="0"/>
              <a:t>                                                        </a:t>
            </a:r>
            <a:r>
              <a:rPr lang="de-DE" sz="1400" dirty="0" err="1" smtClean="0"/>
              <a:t>taneční</a:t>
            </a:r>
            <a:r>
              <a:rPr lang="de-DE" sz="1400" dirty="0" smtClean="0"/>
              <a:t> </a:t>
            </a:r>
            <a:r>
              <a:rPr lang="de-DE" sz="1400" dirty="0" err="1" smtClean="0"/>
              <a:t>rej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Und wiegen und tanzen und singen dich ein.“ —                                                  </a:t>
            </a:r>
            <a:r>
              <a:rPr lang="de-DE" sz="1400" dirty="0" err="1" smtClean="0"/>
              <a:t>ukolébat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Mein Vater, mein Vater, und siehst du nicht dort</a:t>
            </a:r>
            <a:br>
              <a:rPr lang="de-DE" sz="1400" dirty="0" smtClean="0"/>
            </a:br>
            <a:r>
              <a:rPr lang="de-DE" sz="1400" dirty="0" smtClean="0"/>
              <a:t>Erlkönigs Töchter am düstern Ort? —                                                                      </a:t>
            </a:r>
            <a:r>
              <a:rPr lang="de-DE" sz="1400" dirty="0" err="1" smtClean="0"/>
              <a:t>tmavý</a:t>
            </a:r>
            <a:r>
              <a:rPr lang="de-DE" sz="1400" dirty="0" smtClean="0"/>
              <a:t>        </a:t>
            </a:r>
            <a:br>
              <a:rPr lang="de-DE" sz="1400" dirty="0" smtClean="0"/>
            </a:br>
            <a:r>
              <a:rPr lang="de-DE" sz="1400" dirty="0" smtClean="0"/>
              <a:t>Mein Sohn, mein Sohn, ich </a:t>
            </a:r>
            <a:r>
              <a:rPr lang="de-DE" sz="1400" dirty="0" err="1" smtClean="0"/>
              <a:t>seh</a:t>
            </a:r>
            <a:r>
              <a:rPr lang="de-DE" sz="1400" dirty="0" smtClean="0"/>
              <a:t>’ es genau:</a:t>
            </a:r>
            <a:br>
              <a:rPr lang="de-DE" sz="1400" dirty="0" smtClean="0"/>
            </a:br>
            <a:r>
              <a:rPr lang="de-DE" sz="1400" dirty="0" smtClean="0"/>
              <a:t>Es scheinen die alten Weiden so grau. —                                                                 </a:t>
            </a:r>
            <a:r>
              <a:rPr lang="de-DE" sz="1400" dirty="0" err="1" smtClean="0"/>
              <a:t>zdát</a:t>
            </a:r>
            <a:r>
              <a:rPr lang="de-DE" sz="1400" dirty="0" smtClean="0"/>
              <a:t> se, </a:t>
            </a:r>
            <a:r>
              <a:rPr lang="de-DE" sz="1400" dirty="0" err="1" smtClean="0"/>
              <a:t>vrby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„Ich liebe dich, mich reizt deine schöne Gestalt;                                                    </a:t>
            </a:r>
            <a:r>
              <a:rPr lang="de-DE" sz="1400" dirty="0" err="1" smtClean="0"/>
              <a:t>lákat</a:t>
            </a:r>
            <a:r>
              <a:rPr lang="de-DE" sz="1400" dirty="0" smtClean="0"/>
              <a:t>, </a:t>
            </a:r>
            <a:r>
              <a:rPr lang="de-DE" sz="1400" dirty="0" err="1" smtClean="0"/>
              <a:t>vábit</a:t>
            </a:r>
            <a:r>
              <a:rPr lang="de-DE" sz="1400" dirty="0" smtClean="0"/>
              <a:t>, </a:t>
            </a:r>
            <a:r>
              <a:rPr lang="de-DE" sz="1400" dirty="0" err="1" smtClean="0"/>
              <a:t>postava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Und bist du nicht willig, so brauch’ ich Gewalt.“ —                                                </a:t>
            </a:r>
            <a:r>
              <a:rPr lang="de-DE" sz="1400" dirty="0" err="1" smtClean="0"/>
              <a:t>násilí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Mein Vater, mein Vater, jetzt </a:t>
            </a:r>
            <a:r>
              <a:rPr lang="de-DE" sz="1400" dirty="0" err="1" smtClean="0"/>
              <a:t>faßt</a:t>
            </a:r>
            <a:r>
              <a:rPr lang="de-DE" sz="1400" dirty="0" smtClean="0"/>
              <a:t> er mich an!                                                        </a:t>
            </a:r>
            <a:r>
              <a:rPr lang="de-DE" sz="1400" dirty="0" err="1" smtClean="0"/>
              <a:t>uchopit</a:t>
            </a:r>
            <a:r>
              <a:rPr lang="de-DE" sz="1400" dirty="0" smtClean="0"/>
              <a:t>, </a:t>
            </a:r>
            <a:r>
              <a:rPr lang="de-DE" sz="1400" dirty="0" err="1" smtClean="0"/>
              <a:t>vzít</a:t>
            </a:r>
            <a:r>
              <a:rPr lang="de-DE" sz="1400" dirty="0" smtClean="0"/>
              <a:t>        </a:t>
            </a:r>
            <a:br>
              <a:rPr lang="de-DE" sz="1400" dirty="0" smtClean="0"/>
            </a:br>
            <a:r>
              <a:rPr lang="de-DE" sz="1400" dirty="0" smtClean="0"/>
              <a:t>Erlkönig hat mir ein Leids getan! —</a:t>
            </a:r>
            <a:br>
              <a:rPr lang="de-DE" sz="1400" dirty="0" smtClean="0"/>
            </a:b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Dem Vater </a:t>
            </a:r>
            <a:r>
              <a:rPr lang="de-DE" sz="1400" dirty="0" err="1" smtClean="0"/>
              <a:t>grauset’s</a:t>
            </a:r>
            <a:r>
              <a:rPr lang="de-DE" sz="1400" dirty="0" smtClean="0"/>
              <a:t>; er reitet geschwind,                                                              </a:t>
            </a:r>
            <a:r>
              <a:rPr lang="de-DE" sz="1400" dirty="0" err="1" smtClean="0"/>
              <a:t>jímat</a:t>
            </a:r>
            <a:r>
              <a:rPr lang="de-DE" sz="1400" dirty="0" smtClean="0"/>
              <a:t> </a:t>
            </a:r>
            <a:r>
              <a:rPr lang="de-DE" sz="1400" dirty="0" err="1" smtClean="0"/>
              <a:t>hrůza</a:t>
            </a:r>
            <a:r>
              <a:rPr lang="de-DE" sz="1400" dirty="0" smtClean="0"/>
              <a:t>, </a:t>
            </a:r>
            <a:r>
              <a:rPr lang="de-DE" sz="1400" dirty="0" err="1" smtClean="0"/>
              <a:t>rychle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Er hält in Armen das ächzende Kind,                                                                        </a:t>
            </a:r>
            <a:r>
              <a:rPr lang="de-DE" sz="1400" dirty="0" err="1" smtClean="0"/>
              <a:t>náříkající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Erreicht den Hof mit Mühe und Not;                                                                        </a:t>
            </a:r>
            <a:r>
              <a:rPr lang="de-DE" sz="1400" dirty="0" err="1" smtClean="0"/>
              <a:t>dosáhnout</a:t>
            </a:r>
            <a:r>
              <a:rPr lang="de-DE" sz="1400" dirty="0" smtClean="0"/>
              <a:t>,  </a:t>
            </a:r>
            <a:r>
              <a:rPr lang="de-DE" sz="1400" dirty="0" err="1" smtClean="0"/>
              <a:t>ledvá</a:t>
            </a:r>
            <a:r>
              <a:rPr lang="de-DE" sz="1400" dirty="0" smtClean="0"/>
              <a:t/>
            </a:r>
            <a:br>
              <a:rPr lang="de-DE" sz="1400" dirty="0" smtClean="0"/>
            </a:br>
            <a:r>
              <a:rPr lang="de-DE" sz="1400" dirty="0" smtClean="0"/>
              <a:t>In seinen Armen das Kind war tot.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2640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Ergänzen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den </a:t>
            </a:r>
            <a:r>
              <a:rPr lang="cs-CZ" b="1" i="1" dirty="0" err="1" smtClean="0"/>
              <a:t>Rheim</a:t>
            </a:r>
            <a:endParaRPr lang="cs-CZ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420888"/>
            <a:ext cx="85432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Wer reitet so spät durch Nacht und Wind?                                                    </a:t>
            </a:r>
            <a:br>
              <a:rPr lang="de-DE" dirty="0" smtClean="0"/>
            </a:br>
            <a:r>
              <a:rPr lang="de-DE" dirty="0" smtClean="0"/>
              <a:t>Es ist der Vater mit seinem </a:t>
            </a:r>
            <a:r>
              <a:rPr lang="cs-CZ" dirty="0" smtClean="0"/>
              <a:t>………………</a:t>
            </a:r>
            <a:r>
              <a:rPr lang="de-DE" dirty="0" smtClean="0"/>
              <a:t>;</a:t>
            </a:r>
            <a:br>
              <a:rPr lang="de-DE" dirty="0" smtClean="0"/>
            </a:br>
            <a:r>
              <a:rPr lang="de-DE" dirty="0" smtClean="0"/>
              <a:t>Er hat den Knaben wohl in dem Arm,                                                                         </a:t>
            </a:r>
            <a:br>
              <a:rPr lang="de-DE" dirty="0" smtClean="0"/>
            </a:br>
            <a:r>
              <a:rPr lang="de-DE" dirty="0" smtClean="0"/>
              <a:t>Er fasst ihn sicher, er hält ihn </a:t>
            </a:r>
            <a:r>
              <a:rPr lang="cs-CZ" dirty="0" smtClean="0"/>
              <a:t> ……………………</a:t>
            </a:r>
            <a:r>
              <a:rPr lang="de-DE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149080"/>
            <a:ext cx="92170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Dem Vater </a:t>
            </a:r>
            <a:r>
              <a:rPr lang="de-DE" dirty="0" err="1" smtClean="0"/>
              <a:t>grauset’s</a:t>
            </a:r>
            <a:r>
              <a:rPr lang="de-DE" dirty="0" smtClean="0"/>
              <a:t>; er reitet geschwind,                                                             </a:t>
            </a:r>
            <a:br>
              <a:rPr lang="de-DE" dirty="0" smtClean="0"/>
            </a:br>
            <a:r>
              <a:rPr lang="de-DE" dirty="0" smtClean="0"/>
              <a:t>Er hält in Armen das ächzende </a:t>
            </a:r>
            <a:r>
              <a:rPr lang="cs-CZ" dirty="0" smtClean="0"/>
              <a:t>………………….</a:t>
            </a:r>
            <a:r>
              <a:rPr lang="de-DE" dirty="0" smtClean="0"/>
              <a:t>                                                                      </a:t>
            </a:r>
            <a:br>
              <a:rPr lang="de-DE" dirty="0" smtClean="0"/>
            </a:br>
            <a:r>
              <a:rPr lang="de-DE" dirty="0" smtClean="0"/>
              <a:t>Erreicht den Hof mit Mühe und Not;                                                                    </a:t>
            </a:r>
            <a:br>
              <a:rPr lang="de-DE" dirty="0" smtClean="0"/>
            </a:br>
            <a:r>
              <a:rPr lang="de-DE" dirty="0" smtClean="0"/>
              <a:t>In seinen Armen das Kind war </a:t>
            </a:r>
            <a:r>
              <a:rPr lang="cs-CZ" dirty="0" smtClean="0"/>
              <a:t>………………..</a:t>
            </a:r>
            <a:r>
              <a:rPr lang="de-DE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Der Erlkönig   Johann Wolfgang von Goethe.avi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539552" y="476672"/>
            <a:ext cx="8134350" cy="4572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5805264"/>
            <a:ext cx="3089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Und</a:t>
            </a:r>
            <a:r>
              <a:rPr lang="cs-CZ" b="1" i="1" dirty="0" smtClean="0"/>
              <a:t> </a:t>
            </a:r>
            <a:r>
              <a:rPr lang="cs-CZ" b="1" i="1" dirty="0" err="1" smtClean="0"/>
              <a:t>jetzt</a:t>
            </a:r>
            <a:r>
              <a:rPr lang="cs-CZ" b="1" i="1" dirty="0" smtClean="0"/>
              <a:t> </a:t>
            </a:r>
            <a:r>
              <a:rPr lang="cs-CZ" b="1" i="1" dirty="0" err="1" smtClean="0"/>
              <a:t>sehen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den Film</a:t>
            </a:r>
            <a:endParaRPr lang="cs-CZ" b="1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412292" y="5179712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2999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Beantworten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</a:t>
            </a:r>
            <a:r>
              <a:rPr lang="cs-CZ" b="1" i="1" dirty="0" err="1" smtClean="0"/>
              <a:t>die</a:t>
            </a:r>
            <a:r>
              <a:rPr lang="cs-CZ" b="1" i="1" dirty="0" smtClean="0"/>
              <a:t> </a:t>
            </a:r>
            <a:r>
              <a:rPr lang="cs-CZ" b="1" i="1" dirty="0" err="1" smtClean="0"/>
              <a:t>Fragen</a:t>
            </a:r>
            <a:endParaRPr lang="cs-CZ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268760"/>
            <a:ext cx="816268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l.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heißt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Gattung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   ..........................................................................................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Personen</a:t>
            </a:r>
            <a:r>
              <a:rPr lang="cs-CZ" dirty="0" smtClean="0"/>
              <a:t> </a:t>
            </a:r>
            <a:r>
              <a:rPr lang="cs-CZ" dirty="0" err="1" smtClean="0"/>
              <a:t>treten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Gedicht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?</a:t>
            </a:r>
          </a:p>
          <a:p>
            <a:r>
              <a:rPr lang="cs-CZ" dirty="0" smtClean="0"/>
              <a:t>   ………………………………………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Stellen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den </a:t>
            </a:r>
            <a:r>
              <a:rPr lang="cs-CZ" dirty="0" err="1" smtClean="0"/>
              <a:t>Verlauf</a:t>
            </a:r>
            <a:r>
              <a:rPr lang="cs-CZ" dirty="0" smtClean="0"/>
              <a:t> des </a:t>
            </a:r>
            <a:r>
              <a:rPr lang="cs-CZ" dirty="0" err="1" smtClean="0"/>
              <a:t>Geschehens</a:t>
            </a:r>
            <a:r>
              <a:rPr lang="cs-CZ" dirty="0" smtClean="0"/>
              <a:t> dar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    …</a:t>
            </a:r>
            <a:r>
              <a:rPr lang="cs-CZ" dirty="0" smtClean="0"/>
              <a:t>………………………............</a:t>
            </a:r>
          </a:p>
          <a:p>
            <a:r>
              <a:rPr lang="cs-CZ" dirty="0" smtClean="0"/>
              <a:t>    ……………………………………………………………………………………… </a:t>
            </a:r>
          </a:p>
          <a:p>
            <a:r>
              <a:rPr lang="cs-CZ" dirty="0" smtClean="0"/>
              <a:t>    ……………………………………………………………………………………… </a:t>
            </a:r>
          </a:p>
          <a:p>
            <a:r>
              <a:rPr lang="cs-CZ" dirty="0" smtClean="0"/>
              <a:t>    ………………………………………………………………………………………</a:t>
            </a:r>
          </a:p>
          <a:p>
            <a:r>
              <a:rPr lang="cs-CZ" dirty="0" smtClean="0"/>
              <a:t>    ………………………………………………………………………………………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Geschichte</a:t>
            </a:r>
            <a:r>
              <a:rPr lang="cs-CZ" dirty="0" smtClean="0"/>
              <a:t> </a:t>
            </a:r>
            <a:r>
              <a:rPr lang="cs-CZ" dirty="0" err="1" smtClean="0"/>
              <a:t>realistisch</a:t>
            </a:r>
            <a:r>
              <a:rPr lang="cs-CZ" dirty="0" smtClean="0"/>
              <a:t> </a:t>
            </a:r>
            <a:r>
              <a:rPr lang="cs-CZ" dirty="0" err="1" smtClean="0"/>
              <a:t>erklären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    ……………………………………………………………………………………..</a:t>
            </a:r>
          </a:p>
          <a:p>
            <a:r>
              <a:rPr lang="cs-CZ" dirty="0" smtClean="0"/>
              <a:t>     ……………………………………………………………………………………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Ballade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typisch</a:t>
            </a:r>
            <a:r>
              <a:rPr lang="cs-CZ" dirty="0" smtClean="0"/>
              <a:t> </a:t>
            </a:r>
            <a:r>
              <a:rPr lang="cs-CZ" dirty="0" err="1" smtClean="0"/>
              <a:t>ungewöhnliches</a:t>
            </a:r>
            <a:r>
              <a:rPr lang="cs-CZ" dirty="0" smtClean="0"/>
              <a:t>, </a:t>
            </a:r>
            <a:r>
              <a:rPr lang="cs-CZ" dirty="0" err="1" smtClean="0"/>
              <a:t>geheimnisvolles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tragisches</a:t>
            </a:r>
            <a:endParaRPr lang="cs-CZ" dirty="0" smtClean="0"/>
          </a:p>
          <a:p>
            <a:r>
              <a:rPr lang="cs-CZ" dirty="0" smtClean="0"/>
              <a:t>    </a:t>
            </a:r>
            <a:r>
              <a:rPr lang="cs-CZ" dirty="0" err="1" smtClean="0"/>
              <a:t>Geschehen</a:t>
            </a:r>
            <a:r>
              <a:rPr lang="cs-CZ" dirty="0" smtClean="0"/>
              <a:t>.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Text?</a:t>
            </a:r>
          </a:p>
          <a:p>
            <a:r>
              <a:rPr lang="cs-CZ" dirty="0" smtClean="0"/>
              <a:t>    …………………………………………………………………………………….</a:t>
            </a:r>
          </a:p>
          <a:p>
            <a:r>
              <a:rPr lang="cs-CZ" dirty="0" smtClean="0"/>
              <a:t>    …………………………………………………………………………………….</a:t>
            </a:r>
          </a:p>
          <a:p>
            <a:r>
              <a:rPr lang="cs-CZ" dirty="0" smtClean="0"/>
              <a:t>    …………………………………………………………………………………….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arco Rima feat Goethe   Der Erlkönig.avi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1491879" y="404664"/>
            <a:ext cx="6480720" cy="486054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5589240"/>
            <a:ext cx="82413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Das</a:t>
            </a:r>
            <a:r>
              <a:rPr lang="cs-CZ" b="1" i="1" dirty="0" smtClean="0"/>
              <a:t> </a:t>
            </a:r>
            <a:r>
              <a:rPr lang="cs-CZ" b="1" i="1" dirty="0" err="1" smtClean="0"/>
              <a:t>Gedicht</a:t>
            </a:r>
            <a:r>
              <a:rPr lang="cs-CZ" b="1" i="1" dirty="0" smtClean="0"/>
              <a:t> </a:t>
            </a:r>
            <a:r>
              <a:rPr lang="cs-CZ" b="1" i="1" dirty="0" err="1" smtClean="0"/>
              <a:t>ist</a:t>
            </a:r>
            <a:r>
              <a:rPr lang="cs-CZ" b="1" i="1" dirty="0" smtClean="0"/>
              <a:t> bis </a:t>
            </a:r>
            <a:r>
              <a:rPr lang="cs-CZ" b="1" i="1" dirty="0" err="1" smtClean="0"/>
              <a:t>heute</a:t>
            </a:r>
            <a:r>
              <a:rPr lang="cs-CZ" b="1" i="1" dirty="0" smtClean="0"/>
              <a:t> </a:t>
            </a:r>
            <a:r>
              <a:rPr lang="cs-CZ" b="1" i="1" dirty="0" err="1" smtClean="0"/>
              <a:t>lebendig</a:t>
            </a:r>
            <a:r>
              <a:rPr lang="cs-CZ" b="1" i="1" dirty="0" smtClean="0"/>
              <a:t>. Es </a:t>
            </a:r>
            <a:r>
              <a:rPr lang="cs-CZ" b="1" i="1" dirty="0" err="1" smtClean="0"/>
              <a:t>beweist</a:t>
            </a:r>
            <a:r>
              <a:rPr lang="cs-CZ" b="1" i="1" dirty="0" smtClean="0"/>
              <a:t> </a:t>
            </a:r>
            <a:r>
              <a:rPr lang="cs-CZ" b="1" i="1" dirty="0" err="1" smtClean="0"/>
              <a:t>dieser</a:t>
            </a:r>
            <a:r>
              <a:rPr lang="cs-CZ" b="1" i="1" dirty="0" smtClean="0"/>
              <a:t> </a:t>
            </a:r>
            <a:r>
              <a:rPr lang="cs-CZ" b="1" i="1" dirty="0" err="1" smtClean="0"/>
              <a:t>Auftritt</a:t>
            </a:r>
            <a:r>
              <a:rPr lang="cs-CZ" b="1" i="1" dirty="0" smtClean="0"/>
              <a:t>. </a:t>
            </a:r>
            <a:r>
              <a:rPr lang="cs-CZ" b="1" i="1" dirty="0" err="1" smtClean="0"/>
              <a:t>Charakterisieren</a:t>
            </a:r>
            <a:endParaRPr lang="cs-CZ" b="1" i="1" dirty="0" smtClean="0"/>
          </a:p>
          <a:p>
            <a:r>
              <a:rPr lang="cs-CZ" b="1" i="1" dirty="0" err="1" smtClean="0"/>
              <a:t>Sie</a:t>
            </a:r>
            <a:r>
              <a:rPr lang="cs-CZ" b="1" i="1" dirty="0" smtClean="0"/>
              <a:t> </a:t>
            </a:r>
            <a:r>
              <a:rPr lang="cs-CZ" b="1" i="1" dirty="0" err="1" smtClean="0"/>
              <a:t>ihn</a:t>
            </a:r>
            <a:r>
              <a:rPr lang="cs-CZ" b="1" i="1" dirty="0" smtClean="0"/>
              <a:t>.  </a:t>
            </a:r>
            <a:endParaRPr lang="cs-CZ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23231" y="4988205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2640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Ergänzen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den </a:t>
            </a:r>
            <a:r>
              <a:rPr lang="cs-CZ" b="1" i="1" dirty="0" err="1" smtClean="0"/>
              <a:t>Rheim</a:t>
            </a:r>
            <a:endParaRPr lang="cs-CZ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420888"/>
            <a:ext cx="85432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smtClean="0"/>
              <a:t>Wer reitet so spät durch Nacht und Wind?                                                    </a:t>
            </a:r>
            <a:br>
              <a:rPr lang="de-DE" dirty="0" smtClean="0"/>
            </a:br>
            <a:r>
              <a:rPr lang="de-DE" dirty="0" smtClean="0"/>
              <a:t>Es ist der Vater mit seinem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KIND</a:t>
            </a:r>
            <a:r>
              <a:rPr lang="de-DE" dirty="0" smtClean="0"/>
              <a:t>;</a:t>
            </a:r>
            <a:br>
              <a:rPr lang="de-DE" dirty="0" smtClean="0"/>
            </a:br>
            <a:r>
              <a:rPr lang="de-DE" dirty="0" smtClean="0"/>
              <a:t>Er hat den Knaben wohl in dem Arm,                                                                         </a:t>
            </a:r>
            <a:br>
              <a:rPr lang="de-DE" dirty="0" smtClean="0"/>
            </a:br>
            <a:r>
              <a:rPr lang="de-DE" dirty="0" smtClean="0"/>
              <a:t>Er fasst ihn sicher, er hält ihn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WARM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149080"/>
            <a:ext cx="92170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Dem Vater </a:t>
            </a:r>
            <a:r>
              <a:rPr lang="de-DE" dirty="0" err="1" smtClean="0"/>
              <a:t>grauset’s</a:t>
            </a:r>
            <a:r>
              <a:rPr lang="de-DE" dirty="0" smtClean="0"/>
              <a:t>; er reitet geschwind,                                                             </a:t>
            </a:r>
            <a:br>
              <a:rPr lang="de-DE" dirty="0" smtClean="0"/>
            </a:br>
            <a:r>
              <a:rPr lang="de-DE" dirty="0" smtClean="0"/>
              <a:t>Er hält in Armen das ächzende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KIND</a:t>
            </a:r>
            <a:r>
              <a:rPr lang="de-DE" dirty="0" smtClean="0"/>
              <a:t>                                                                      </a:t>
            </a:r>
            <a:br>
              <a:rPr lang="de-DE" dirty="0" smtClean="0"/>
            </a:br>
            <a:r>
              <a:rPr lang="de-DE" dirty="0" smtClean="0"/>
              <a:t>Erreicht den Hof mit Mühe und Not;                                                                    </a:t>
            </a:r>
            <a:br>
              <a:rPr lang="de-DE" dirty="0" smtClean="0"/>
            </a:br>
            <a:r>
              <a:rPr lang="de-DE" dirty="0" smtClean="0"/>
              <a:t>In seinen Armen das Kind war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TOT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836712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2999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/>
              <a:t>Beantworten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</a:t>
            </a:r>
            <a:r>
              <a:rPr lang="cs-CZ" b="1" i="1" dirty="0" err="1" smtClean="0"/>
              <a:t>die</a:t>
            </a:r>
            <a:r>
              <a:rPr lang="cs-CZ" b="1" i="1" dirty="0" smtClean="0"/>
              <a:t> </a:t>
            </a:r>
            <a:r>
              <a:rPr lang="cs-CZ" b="1" i="1" dirty="0" err="1" smtClean="0"/>
              <a:t>Fragen</a:t>
            </a:r>
            <a:endParaRPr lang="cs-CZ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268760"/>
            <a:ext cx="81626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l.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heißt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Gattung</a:t>
            </a:r>
            <a:r>
              <a:rPr lang="cs-CZ" dirty="0" smtClean="0"/>
              <a:t>?</a:t>
            </a:r>
          </a:p>
          <a:p>
            <a:r>
              <a:rPr lang="cs-CZ" dirty="0" smtClean="0"/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Ballade</a:t>
            </a:r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Personen</a:t>
            </a:r>
            <a:r>
              <a:rPr lang="cs-CZ" dirty="0" smtClean="0"/>
              <a:t> </a:t>
            </a:r>
            <a:r>
              <a:rPr lang="cs-CZ" dirty="0" err="1" smtClean="0"/>
              <a:t>treten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Gedicht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?</a:t>
            </a:r>
          </a:p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Der  Vater, </a:t>
            </a:r>
            <a:r>
              <a:rPr lang="cs-CZ" dirty="0" err="1" smtClean="0">
                <a:solidFill>
                  <a:srgbClr val="FF0000"/>
                </a:solidFill>
              </a:rPr>
              <a:t>sein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Sohn</a:t>
            </a:r>
            <a:r>
              <a:rPr lang="cs-CZ" dirty="0" smtClean="0">
                <a:solidFill>
                  <a:srgbClr val="FF0000"/>
                </a:solidFill>
              </a:rPr>
              <a:t>, der </a:t>
            </a:r>
            <a:r>
              <a:rPr lang="cs-CZ" dirty="0" err="1" smtClean="0">
                <a:solidFill>
                  <a:srgbClr val="FF0000"/>
                </a:solidFill>
              </a:rPr>
              <a:t>Erlkönig</a:t>
            </a: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err="1" smtClean="0"/>
              <a:t>Stellen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den </a:t>
            </a:r>
            <a:r>
              <a:rPr lang="cs-CZ" dirty="0" err="1" smtClean="0"/>
              <a:t>Verlauf</a:t>
            </a:r>
            <a:r>
              <a:rPr lang="cs-CZ" dirty="0" smtClean="0"/>
              <a:t> des </a:t>
            </a:r>
            <a:r>
              <a:rPr lang="cs-CZ" dirty="0" err="1" smtClean="0"/>
              <a:t>Geschehens</a:t>
            </a:r>
            <a:r>
              <a:rPr lang="cs-CZ" dirty="0" smtClean="0"/>
              <a:t> dar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In der </a:t>
            </a:r>
            <a:r>
              <a:rPr lang="cs-CZ" dirty="0" err="1" smtClean="0">
                <a:solidFill>
                  <a:srgbClr val="FF0000"/>
                </a:solidFill>
              </a:rPr>
              <a:t>Nacht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reitet</a:t>
            </a:r>
            <a:r>
              <a:rPr lang="cs-CZ" dirty="0" smtClean="0">
                <a:solidFill>
                  <a:srgbClr val="FF0000"/>
                </a:solidFill>
              </a:rPr>
              <a:t> der Vater </a:t>
            </a:r>
            <a:r>
              <a:rPr lang="cs-CZ" dirty="0" err="1" smtClean="0">
                <a:solidFill>
                  <a:srgbClr val="FF0000"/>
                </a:solidFill>
              </a:rPr>
              <a:t>mit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seinem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Sohn</a:t>
            </a:r>
            <a:r>
              <a:rPr lang="cs-CZ" dirty="0" smtClean="0">
                <a:solidFill>
                  <a:srgbClr val="FF0000"/>
                </a:solidFill>
              </a:rPr>
              <a:t>. Der </a:t>
            </a:r>
            <a:r>
              <a:rPr lang="cs-CZ" dirty="0" err="1" smtClean="0">
                <a:solidFill>
                  <a:srgbClr val="FF0000"/>
                </a:solidFill>
              </a:rPr>
              <a:t>kleine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Sohn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Angst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denkt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dass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 den </a:t>
            </a:r>
            <a:r>
              <a:rPr lang="cs-CZ" dirty="0" err="1" smtClean="0">
                <a:solidFill>
                  <a:srgbClr val="FF0000"/>
                </a:solidFill>
              </a:rPr>
              <a:t>Erlkönig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sieht</a:t>
            </a:r>
            <a:r>
              <a:rPr lang="cs-CZ" dirty="0" smtClean="0">
                <a:solidFill>
                  <a:srgbClr val="FF0000"/>
                </a:solidFill>
              </a:rPr>
              <a:t>, der </a:t>
            </a:r>
            <a:r>
              <a:rPr lang="cs-CZ" dirty="0" err="1" smtClean="0">
                <a:solidFill>
                  <a:srgbClr val="FF0000"/>
                </a:solidFill>
              </a:rPr>
              <a:t>ihn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dem</a:t>
            </a:r>
            <a:r>
              <a:rPr lang="cs-CZ" dirty="0" smtClean="0">
                <a:solidFill>
                  <a:srgbClr val="FF0000"/>
                </a:solidFill>
              </a:rPr>
              <a:t> Vater </a:t>
            </a:r>
            <a:r>
              <a:rPr lang="cs-CZ" dirty="0" err="1" smtClean="0">
                <a:solidFill>
                  <a:srgbClr val="FF0000"/>
                </a:solidFill>
              </a:rPr>
              <a:t>nehmen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will</a:t>
            </a:r>
            <a:r>
              <a:rPr lang="cs-CZ" dirty="0" smtClean="0">
                <a:solidFill>
                  <a:srgbClr val="FF0000"/>
                </a:solidFill>
              </a:rPr>
              <a:t>. Der Vater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beruhigt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Kind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reitet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sehr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schnell</a:t>
            </a:r>
            <a:r>
              <a:rPr lang="cs-CZ" dirty="0" smtClean="0">
                <a:solidFill>
                  <a:srgbClr val="FF0000"/>
                </a:solidFill>
              </a:rPr>
              <a:t>, um bald </a:t>
            </a:r>
            <a:r>
              <a:rPr lang="cs-CZ" dirty="0" err="1" smtClean="0">
                <a:solidFill>
                  <a:srgbClr val="FF0000"/>
                </a:solidFill>
              </a:rPr>
              <a:t>zu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Hause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sein</a:t>
            </a:r>
            <a:r>
              <a:rPr lang="cs-CZ" dirty="0" smtClean="0">
                <a:solidFill>
                  <a:srgbClr val="FF0000"/>
                </a:solidFill>
              </a:rPr>
              <a:t>.  </a:t>
            </a:r>
            <a:r>
              <a:rPr lang="cs-CZ" dirty="0" err="1" smtClean="0">
                <a:solidFill>
                  <a:srgbClr val="FF0000"/>
                </a:solidFill>
              </a:rPr>
              <a:t>Wenn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 nach </a:t>
            </a:r>
            <a:r>
              <a:rPr lang="cs-CZ" dirty="0" err="1" smtClean="0">
                <a:solidFill>
                  <a:srgbClr val="FF0000"/>
                </a:solidFill>
              </a:rPr>
              <a:t>Hause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kommt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sein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Sohn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 4.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Geschichte</a:t>
            </a:r>
            <a:r>
              <a:rPr lang="cs-CZ" dirty="0" smtClean="0"/>
              <a:t> </a:t>
            </a:r>
            <a:r>
              <a:rPr lang="cs-CZ" dirty="0" err="1" smtClean="0"/>
              <a:t>realistisch</a:t>
            </a:r>
            <a:r>
              <a:rPr lang="cs-CZ" dirty="0" smtClean="0"/>
              <a:t> </a:t>
            </a:r>
            <a:r>
              <a:rPr lang="cs-CZ" dirty="0" err="1" smtClean="0"/>
              <a:t>erklären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   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Kind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krank</a:t>
            </a:r>
            <a:r>
              <a:rPr lang="cs-CZ" dirty="0" smtClean="0">
                <a:solidFill>
                  <a:srgbClr val="FF0000"/>
                </a:solidFill>
              </a:rPr>
              <a:t>, es </a:t>
            </a:r>
            <a:r>
              <a:rPr lang="cs-CZ" dirty="0" err="1" smtClean="0">
                <a:solidFill>
                  <a:srgbClr val="FF0000"/>
                </a:solidFill>
              </a:rPr>
              <a:t>hatte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hohe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Fieber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und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Halluzinationen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 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Ballade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typisch</a:t>
            </a:r>
            <a:r>
              <a:rPr lang="cs-CZ" dirty="0" smtClean="0"/>
              <a:t> </a:t>
            </a:r>
            <a:r>
              <a:rPr lang="cs-CZ" dirty="0" err="1" smtClean="0"/>
              <a:t>ungewöhnliches</a:t>
            </a:r>
            <a:r>
              <a:rPr lang="cs-CZ" dirty="0" smtClean="0"/>
              <a:t>, </a:t>
            </a:r>
            <a:r>
              <a:rPr lang="cs-CZ" dirty="0" err="1" smtClean="0"/>
              <a:t>geheimnisvolles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tragisches</a:t>
            </a:r>
            <a:endParaRPr lang="cs-CZ" dirty="0" smtClean="0"/>
          </a:p>
          <a:p>
            <a:r>
              <a:rPr lang="cs-CZ" dirty="0" smtClean="0"/>
              <a:t>    </a:t>
            </a:r>
            <a:r>
              <a:rPr lang="cs-CZ" dirty="0" err="1" smtClean="0"/>
              <a:t>Geschehen</a:t>
            </a:r>
            <a:r>
              <a:rPr lang="cs-CZ" dirty="0" smtClean="0"/>
              <a:t>.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Text?</a:t>
            </a:r>
          </a:p>
          <a:p>
            <a:r>
              <a:rPr lang="cs-CZ" dirty="0" smtClean="0"/>
              <a:t>    </a:t>
            </a:r>
            <a:r>
              <a:rPr lang="cs-CZ" dirty="0" err="1" smtClean="0">
                <a:solidFill>
                  <a:srgbClr val="FF0000"/>
                </a:solidFill>
              </a:rPr>
              <a:t>ungewöhnliches</a:t>
            </a:r>
            <a:r>
              <a:rPr lang="cs-CZ" dirty="0" smtClean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Erlkönig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err="1" smtClean="0">
                <a:solidFill>
                  <a:srgbClr val="FF0000"/>
                </a:solidFill>
              </a:rPr>
              <a:t>geheimnisvolles</a:t>
            </a:r>
            <a:r>
              <a:rPr lang="cs-CZ" dirty="0" smtClean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Nacht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err="1" smtClean="0">
                <a:solidFill>
                  <a:srgbClr val="FF0000"/>
                </a:solidFill>
              </a:rPr>
              <a:t>tragisches</a:t>
            </a:r>
            <a:r>
              <a:rPr lang="cs-CZ" dirty="0" smtClean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Kind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tot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620688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AUTOR </a:t>
            </a:r>
            <a:r>
              <a:rPr lang="cs-CZ" sz="1400" dirty="0"/>
              <a:t>NEUVEDEN. </a:t>
            </a:r>
            <a:r>
              <a:rPr lang="cs-CZ" sz="1400" i="1" dirty="0"/>
              <a:t>youtube.com</a:t>
            </a:r>
            <a:r>
              <a:rPr lang="cs-CZ" sz="1400" dirty="0"/>
              <a:t> [online]. [cit. 8.5.2013].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www.youtube.com/watch?v=wusVHokSa98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youtube.com</a:t>
            </a:r>
            <a:r>
              <a:rPr lang="cs-CZ" sz="1400" dirty="0"/>
              <a:t> [online]. [cit. 8.5.2013].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www.youtube.com/watch?v=i6wktGd7xrg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118</TotalTime>
  <Words>569</Words>
  <Application>Microsoft Office PowerPoint</Application>
  <PresentationFormat>Předvádění na obrazovce (4:3)</PresentationFormat>
  <Paragraphs>93</Paragraphs>
  <Slides>11</Slides>
  <Notes>11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 DUM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15</cp:revision>
  <dcterms:created xsi:type="dcterms:W3CDTF">2013-05-01T12:59:41Z</dcterms:created>
  <dcterms:modified xsi:type="dcterms:W3CDTF">2013-07-14T17:42:11Z</dcterms:modified>
</cp:coreProperties>
</file>