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591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321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56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63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623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066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847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601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531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871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480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94FF3-40C9-453D-98AC-B137D3A7C5A0}" type="datetimeFigureOut">
              <a:rPr lang="cs-CZ" smtClean="0"/>
              <a:t>14.7.2013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F4185-2FA0-4D01-8FE8-98308E0D5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026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POL.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David_Liuzzo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/index.php?title=User:STS_Chvojkovice-Brod&amp;action=edit&amp;redlink=1" TargetMode="External"/><Relationship Id="rId2" Type="http://schemas.openxmlformats.org/officeDocument/2006/relationships/hyperlink" Target="http://cs.wikipedia.org/wiki/Soubor:Mapa_Polska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rsonal.psu.edu/" TargetMode="External"/><Relationship Id="rId7" Type="http://schemas.openxmlformats.org/officeDocument/2006/relationships/hyperlink" Target="http://jirka59.sweb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ktivityhermes.cz/" TargetMode="External"/><Relationship Id="rId5" Type="http://schemas.openxmlformats.org/officeDocument/2006/relationships/hyperlink" Target="http://www.sneknakole.wz.cz/" TargetMode="External"/><Relationship Id="rId4" Type="http://schemas.openxmlformats.org/officeDocument/2006/relationships/hyperlink" Target="http://www.myzakopane.p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826491654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VY_32_INOVACE_XI_Vl2_15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Sousední státy ČR: Polsko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14.7.2013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sousední státy ČR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99255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1470025"/>
          </a:xfrm>
          <a:gradFill flip="none" rotWithShape="1">
            <a:gsLst>
              <a:gs pos="0">
                <a:schemeClr val="accent1">
                  <a:lumMod val="75000"/>
                  <a:tint val="66000"/>
                  <a:satMod val="160000"/>
                </a:schemeClr>
              </a:gs>
              <a:gs pos="50000">
                <a:schemeClr val="accent1">
                  <a:lumMod val="75000"/>
                  <a:tint val="44500"/>
                  <a:satMod val="160000"/>
                </a:schemeClr>
              </a:gs>
              <a:gs pos="100000">
                <a:schemeClr val="accent1">
                  <a:lumMod val="75000"/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sz="9600" dirty="0" smtClean="0">
                <a:latin typeface="Algerian" pitchFamily="82" charset="0"/>
              </a:rPr>
              <a:t>Polsko</a:t>
            </a:r>
            <a:endParaRPr lang="cs-CZ" sz="96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ttp://www.cojeco.cz/attach/image/max/92/6014/92601451f4753e4808240ef9a085462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8387"/>
            <a:ext cx="6895697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957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707" y="6221964"/>
            <a:ext cx="4572000" cy="6155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>
                <a:hlinkClick r:id="rId3"/>
              </a:rPr>
              <a:t>http://cs.wikipedia.org/wiki/Soubor:EU_location_POL.png</a:t>
            </a:r>
            <a:endParaRPr lang="cs-CZ" sz="800" dirty="0" smtClean="0"/>
          </a:p>
          <a:p>
            <a:r>
              <a:rPr lang="cs-CZ" sz="800" dirty="0" smtClean="0">
                <a:hlinkClick r:id="rId4" tooltip="User:David Liuzzo"/>
              </a:rPr>
              <a:t>David </a:t>
            </a:r>
            <a:r>
              <a:rPr lang="cs-CZ" sz="800" dirty="0" err="1" smtClean="0">
                <a:hlinkClick r:id="rId4" tooltip="User:David Liuzzo"/>
              </a:rPr>
              <a:t>Liuzzo</a:t>
            </a:r>
            <a:endParaRPr lang="cs-CZ" sz="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524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  <a:solidFill>
            <a:schemeClr val="accent1">
              <a:lumMod val="60000"/>
              <a:lumOff val="40000"/>
            </a:schemeClr>
          </a:solidFill>
          <a:ln w="28575">
            <a:solidFill>
              <a:srgbClr val="002060"/>
            </a:solidFill>
            <a:prstDash val="sysDash"/>
          </a:ln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Hlavní město: Varšava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 smtClean="0">
                <a:hlinkClick r:id="rId2"/>
              </a:rPr>
              <a:t>http://cs.wikipedia.org/wiki/Soubor:Mapa_Polska.PNG</a:t>
            </a:r>
            <a:endParaRPr lang="cs-CZ" sz="800" dirty="0" smtClean="0"/>
          </a:p>
          <a:p>
            <a:r>
              <a:rPr lang="cs-CZ" sz="800" dirty="0" smtClean="0">
                <a:hlinkClick r:id="rId3" tooltip="User:STS Chvojkovice-Brod (stránka neexistuje)"/>
              </a:rPr>
              <a:t>STS </a:t>
            </a:r>
            <a:r>
              <a:rPr lang="cs-CZ" sz="800" dirty="0" err="1" smtClean="0">
                <a:hlinkClick r:id="rId3" tooltip="User:STS Chvojkovice-Brod (stránka neexistuje)"/>
              </a:rPr>
              <a:t>Chvojkovice</a:t>
            </a:r>
            <a:r>
              <a:rPr lang="cs-CZ" sz="800" dirty="0" smtClean="0">
                <a:hlinkClick r:id="rId3" tooltip="User:STS Chvojkovice-Brod (stránka neexistuje)"/>
              </a:rPr>
              <a:t>-Brod</a:t>
            </a:r>
            <a:endParaRPr lang="cs-CZ" sz="800" dirty="0" smtClean="0"/>
          </a:p>
          <a:p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57232"/>
            <a:ext cx="4536504" cy="488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184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  <a:prstDash val="sysDash"/>
          </a:ln>
        </p:spPr>
        <p:txBody>
          <a:bodyPr/>
          <a:lstStyle/>
          <a:p>
            <a:r>
              <a:rPr lang="cs-CZ" dirty="0" smtClean="0">
                <a:latin typeface="Algerian" pitchFamily="82" charset="0"/>
              </a:rPr>
              <a:t>Poloha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91264" cy="44973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Polsko je 9.největším státem Evropy</a:t>
            </a:r>
          </a:p>
          <a:p>
            <a:r>
              <a:rPr lang="cs-CZ" dirty="0" smtClean="0"/>
              <a:t>Leží na pobřeží Baltského moře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Úkol:</a:t>
            </a:r>
          </a:p>
          <a:p>
            <a:pPr marL="0" indent="0">
              <a:buNone/>
            </a:pPr>
            <a:r>
              <a:rPr lang="cs-CZ" dirty="0" smtClean="0"/>
              <a:t>Vyhledej na mapě Evropy, s jakými dalšími státy Polsko sousedí.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4221832"/>
            <a:ext cx="8352928" cy="194421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Úkol:</a:t>
            </a:r>
          </a:p>
          <a:p>
            <a:r>
              <a:rPr lang="cs-CZ" sz="2800" dirty="0" smtClean="0"/>
              <a:t>Vyhledej na mapě Evropy, s jakými dalšími státy Polsko sousedí.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81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  <a:prstDash val="sysDash"/>
          </a:ln>
        </p:spPr>
        <p:txBody>
          <a:bodyPr/>
          <a:lstStyle/>
          <a:p>
            <a:r>
              <a:rPr lang="cs-CZ" dirty="0" smtClean="0">
                <a:latin typeface="Algerian" pitchFamily="82" charset="0"/>
              </a:rPr>
              <a:t>Povrch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Území Polska tvoří především nížiny</a:t>
            </a:r>
          </a:p>
          <a:p>
            <a:r>
              <a:rPr lang="cs-CZ" dirty="0" smtClean="0"/>
              <a:t>V dávných dobách bylo pokryté ledovcem</a:t>
            </a:r>
          </a:p>
          <a:p>
            <a:r>
              <a:rPr lang="cs-CZ" dirty="0" smtClean="0"/>
              <a:t>Jih Země je hornatý</a:t>
            </a:r>
          </a:p>
          <a:p>
            <a:r>
              <a:rPr lang="cs-CZ" dirty="0" smtClean="0"/>
              <a:t>Nejvyšším pohořím jsou Vysoké Tatry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4365104"/>
            <a:ext cx="7992888" cy="187220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57150">
            <a:solidFill>
              <a:schemeClr val="accent4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Úkol:</a:t>
            </a:r>
          </a:p>
          <a:p>
            <a:r>
              <a:rPr lang="cs-CZ" sz="2800" dirty="0" smtClean="0"/>
              <a:t>Najdi na mapě pohoří Krkonoše a Vysoké Tatry.</a:t>
            </a:r>
          </a:p>
          <a:p>
            <a:r>
              <a:rPr lang="cs-CZ" sz="2800" dirty="0" smtClean="0"/>
              <a:t>Jaký je nejvyšší vrchol Polska? V jakém pohoří leží? Kolik měří?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882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cs-CZ" dirty="0" smtClean="0">
                <a:latin typeface="Algerian" pitchFamily="82" charset="0"/>
              </a:rPr>
              <a:t>Vodstvo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řeky se vlévají do Baltského moře</a:t>
            </a:r>
          </a:p>
          <a:p>
            <a:r>
              <a:rPr lang="cs-CZ" dirty="0" smtClean="0"/>
              <a:t>Na území Polska se vyskytuje hodně jezer</a:t>
            </a:r>
          </a:p>
          <a:p>
            <a:r>
              <a:rPr lang="cs-CZ" dirty="0" smtClean="0"/>
              <a:t>Známé přístavy: Štětín a Gdaňsk</a:t>
            </a:r>
          </a:p>
          <a:p>
            <a:r>
              <a:rPr lang="cs-CZ" dirty="0" smtClean="0"/>
              <a:t>Nejvýznamnější řeky: Odra</a:t>
            </a:r>
          </a:p>
          <a:p>
            <a:pPr marL="3657600" lvl="8" indent="0">
              <a:buNone/>
            </a:pPr>
            <a:r>
              <a:rPr lang="cs-CZ" sz="3200" dirty="0" smtClean="0"/>
              <a:t>    Visla</a:t>
            </a:r>
          </a:p>
          <a:p>
            <a:pPr marL="3657600" lvl="8" indent="0">
              <a:buNone/>
            </a:pPr>
            <a:endParaRPr lang="cs-CZ" sz="3200" dirty="0" smtClean="0"/>
          </a:p>
          <a:p>
            <a:pPr marL="3657600" lvl="8" indent="0">
              <a:buNone/>
            </a:pP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67544" y="4581128"/>
            <a:ext cx="8208912" cy="1728192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Úkol:</a:t>
            </a:r>
          </a:p>
          <a:p>
            <a:r>
              <a:rPr lang="cs-CZ" sz="2800" dirty="0" smtClean="0"/>
              <a:t>Najdi v atlase, která řeka protéká hlavním městem.</a:t>
            </a:r>
          </a:p>
          <a:p>
            <a:r>
              <a:rPr lang="cs-CZ" sz="2800" dirty="0" smtClean="0"/>
              <a:t>V jakém pohoří tato řeka pramení?</a:t>
            </a:r>
          </a:p>
          <a:p>
            <a:r>
              <a:rPr lang="cs-CZ" sz="2800" dirty="0" smtClean="0"/>
              <a:t>Připomeň si, jaký je rozdíl mezi jezerem a rybníkem.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761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  <a:prstDash val="sysDash"/>
          </a:ln>
        </p:spPr>
        <p:txBody>
          <a:bodyPr/>
          <a:lstStyle/>
          <a:p>
            <a:r>
              <a:rPr lang="cs-CZ" dirty="0" smtClean="0">
                <a:latin typeface="Algerian" pitchFamily="82" charset="0"/>
              </a:rPr>
              <a:t>Obyvatelstvo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Polsku žije 38 milionů obyvatel</a:t>
            </a:r>
          </a:p>
          <a:p>
            <a:r>
              <a:rPr lang="cs-CZ" dirty="0" smtClean="0"/>
              <a:t>Úředním jazykem je polština</a:t>
            </a:r>
          </a:p>
          <a:p>
            <a:r>
              <a:rPr lang="cs-CZ" dirty="0" smtClean="0"/>
              <a:t>Polština je slovanský jazyk</a:t>
            </a:r>
          </a:p>
          <a:p>
            <a:r>
              <a:rPr lang="cs-CZ" dirty="0" smtClean="0"/>
              <a:t>Většina obyvatel je příslušníky římskokatolické církve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4725144"/>
            <a:ext cx="8208912" cy="18002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Úkol:</a:t>
            </a:r>
          </a:p>
          <a:p>
            <a:r>
              <a:rPr lang="cs-CZ" sz="2800" dirty="0" smtClean="0"/>
              <a:t>O kolik obyvatel žije v Polsku víc než v naší zemi?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856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cs-CZ" dirty="0" smtClean="0">
                <a:latin typeface="Algerian" pitchFamily="82" charset="0"/>
              </a:rPr>
              <a:t>Průmysl a zemědělství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Významné je pěstování brambor a rybolov</a:t>
            </a:r>
          </a:p>
          <a:p>
            <a:r>
              <a:rPr lang="cs-CZ" dirty="0" smtClean="0"/>
              <a:t>Polsko má velké zásoby černého uhlí, železné rudy, soli a síry</a:t>
            </a:r>
          </a:p>
          <a:p>
            <a:r>
              <a:rPr lang="cs-CZ" dirty="0" smtClean="0"/>
              <a:t>Polsko je členem EU a NATO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4509120"/>
            <a:ext cx="8208912" cy="194421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/>
              <a:t>Úkol:</a:t>
            </a:r>
          </a:p>
          <a:p>
            <a:r>
              <a:rPr lang="cs-CZ" sz="3200" dirty="0" smtClean="0"/>
              <a:t>Připomeň si, co je Evropská unie.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31497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34000">
                <a:schemeClr val="accent1">
                  <a:tint val="44500"/>
                  <a:satMod val="160000"/>
                  <a:alpha val="0"/>
                  <a:lumMod val="63000"/>
                  <a:lumOff val="37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500" dirty="0" smtClean="0"/>
              <a:t>Obrázky </a:t>
            </a:r>
            <a:endParaRPr lang="cs-CZ" sz="9600" dirty="0" smtClean="0"/>
          </a:p>
          <a:p>
            <a:pPr marL="0" indent="0">
              <a:buNone/>
            </a:pPr>
            <a:r>
              <a:rPr lang="cs-CZ" sz="9600" dirty="0" smtClean="0"/>
              <a:t>				</a:t>
            </a:r>
            <a:r>
              <a:rPr lang="cs-CZ" sz="10400" dirty="0" smtClean="0"/>
              <a:t>z </a:t>
            </a:r>
            <a:r>
              <a:rPr lang="cs-CZ" sz="9600" dirty="0" smtClean="0"/>
              <a:t>		</a:t>
            </a:r>
          </a:p>
          <a:p>
            <a:pPr marL="0" indent="0">
              <a:buNone/>
            </a:pPr>
            <a:r>
              <a:rPr lang="cs-CZ" sz="9600" dirty="0" smtClean="0"/>
              <a:t>					</a:t>
            </a:r>
            <a:r>
              <a:rPr lang="cs-CZ" sz="10400" dirty="0" smtClean="0"/>
              <a:t>Polska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55994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Varšava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http://www.personal.psu.edu/jgb5069/blogs/pennstate2poland/2010/02/everything-and-more.html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70151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Rysy</a:t>
            </a:r>
          </a:p>
          <a:p>
            <a:pPr marL="0" indent="0">
              <a:buNone/>
            </a:pPr>
            <a:endParaRPr lang="cs-CZ" sz="6600" dirty="0"/>
          </a:p>
          <a:p>
            <a:pPr marL="0" indent="0">
              <a:buNone/>
            </a:pPr>
            <a:endParaRPr lang="cs-CZ" sz="6600" dirty="0" smtClean="0"/>
          </a:p>
          <a:p>
            <a:pPr marL="0" indent="0">
              <a:buNone/>
            </a:pPr>
            <a:endParaRPr lang="cs-CZ" sz="6600" dirty="0"/>
          </a:p>
          <a:p>
            <a:pPr marL="0" indent="0">
              <a:buNone/>
            </a:pPr>
            <a:endParaRPr lang="cs-CZ" sz="66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	</a:t>
            </a:r>
            <a:r>
              <a:rPr lang="cs-CZ" sz="800" dirty="0" smtClean="0"/>
              <a:t>						http://www.myzakopane.pl/index.php/wycieczka-na-rysy/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1623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Štětín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r>
              <a:rPr lang="cs-CZ" sz="800" dirty="0" smtClean="0"/>
              <a:t>http://www.sneknakole.wz.cz/polsko2008/slides/233.html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42945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Krakov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r>
              <a:rPr lang="cs-CZ" sz="800" dirty="0" smtClean="0"/>
              <a:t>http://www.aktivityhermes.cz/jednodenni-akce-a-vikendy/dvoudenni-krakov/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40747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Mazurská jezera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r>
              <a:rPr lang="cs-CZ" sz="800" dirty="0" smtClean="0"/>
              <a:t>http://jirka59.sweb.cz/Mazury_reportaz/Mazurska_jezera.html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202569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http://www.personal.psu.edu/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http://www.myzakopane.pl/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http://www.sneknakole.wz.cz/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http://www.aktivityhermes.cz/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http://jirka59.sweb.cz/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1291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337</Words>
  <Application>Microsoft Office PowerPoint</Application>
  <PresentationFormat>Předvádění na obrazovce (4:3)</PresentationFormat>
  <Paragraphs>126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Polsko</vt:lpstr>
      <vt:lpstr>Prezentace aplikace PowerPoint</vt:lpstr>
      <vt:lpstr>Hlavní město: Varšava</vt:lpstr>
      <vt:lpstr>Poloha</vt:lpstr>
      <vt:lpstr>Povrch</vt:lpstr>
      <vt:lpstr>Vodstvo</vt:lpstr>
      <vt:lpstr>Obyvatelstvo</vt:lpstr>
      <vt:lpstr>Průmysl a zemědělství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uživatel</dc:creator>
  <cp:lastModifiedBy>uživatel</cp:lastModifiedBy>
  <cp:revision>17</cp:revision>
  <dcterms:created xsi:type="dcterms:W3CDTF">2013-07-14T17:23:25Z</dcterms:created>
  <dcterms:modified xsi:type="dcterms:W3CDTF">2013-07-14T18:20:16Z</dcterms:modified>
</cp:coreProperties>
</file>