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9" r:id="rId1"/>
  </p:sldMasterIdLst>
  <p:sldIdLst>
    <p:sldId id="260" r:id="rId2"/>
    <p:sldId id="264" r:id="rId3"/>
    <p:sldId id="257" r:id="rId4"/>
    <p:sldId id="276" r:id="rId5"/>
    <p:sldId id="277" r:id="rId6"/>
    <p:sldId id="278" r:id="rId7"/>
    <p:sldId id="279" r:id="rId8"/>
    <p:sldId id="270" r:id="rId9"/>
    <p:sldId id="28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B9AC"/>
    <a:srgbClr val="F8A392"/>
    <a:srgbClr val="82C836"/>
    <a:srgbClr val="6BA42C"/>
    <a:srgbClr val="A0D565"/>
    <a:srgbClr val="B4DE86"/>
    <a:srgbClr val="37F78E"/>
    <a:srgbClr val="F13F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rgbClr val="82C836"/>
            </a:gs>
            <a:gs pos="30840">
              <a:srgbClr val="F8A392"/>
            </a:gs>
            <a:gs pos="54000">
              <a:srgbClr val="FF0000">
                <a:lumMod val="36000"/>
                <a:lumOff val="64000"/>
              </a:srgbClr>
            </a:gs>
            <a:gs pos="78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0" r:id="rId1"/>
    <p:sldLayoutId id="2147484191" r:id="rId2"/>
    <p:sldLayoutId id="2147484192" r:id="rId3"/>
    <p:sldLayoutId id="2147484193" r:id="rId4"/>
    <p:sldLayoutId id="2147484194" r:id="rId5"/>
    <p:sldLayoutId id="2147484195" r:id="rId6"/>
    <p:sldLayoutId id="2147484196" r:id="rId7"/>
    <p:sldLayoutId id="2147484197" r:id="rId8"/>
    <p:sldLayoutId id="2147484198" r:id="rId9"/>
    <p:sldLayoutId id="2147484199" r:id="rId10"/>
    <p:sldLayoutId id="2147484200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87524" y="1988840"/>
            <a:ext cx="8568952" cy="1008831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Literatura </a:t>
            </a:r>
            <a:r>
              <a:rPr lang="cs-CZ" sz="4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období baroka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76350" y="3429000"/>
            <a:ext cx="6400800" cy="1944216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. </a:t>
            </a:r>
            <a:r>
              <a:rPr lang="en-GB" sz="1800" dirty="0" smtClean="0"/>
              <a:t>CZ.1.07/1.4.00/21.1504</a:t>
            </a:r>
            <a:endParaRPr lang="cs-CZ" sz="1800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 47</a:t>
            </a:r>
            <a:endParaRPr lang="cs-CZ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683568" y="5517232"/>
            <a:ext cx="777686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latin typeface="Constantia" pitchFamily="18" charset="0"/>
              </a:rPr>
              <a:t>Anotace: </a:t>
            </a:r>
            <a:r>
              <a:rPr lang="cs-CZ" dirty="0" smtClean="0">
                <a:latin typeface="Constantia" pitchFamily="18" charset="0"/>
              </a:rPr>
              <a:t>Materiál je určen k práci s interaktivní tabulí, uvádí nejvýznamnější autory a přehled jejich díla, křížovku a její řešení.</a:t>
            </a:r>
            <a:endParaRPr lang="cs-CZ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7524" y="305094"/>
            <a:ext cx="84969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</a:t>
            </a:r>
            <a:endParaRPr lang="cs-CZ" sz="6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296375"/>
            <a:ext cx="8280920" cy="518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Zdůraznění rozporu hmoty a ducha (věci světské a nadpozemské), člověk je bezmocný proti řádu světa (Bohu)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Architektura (velkolepé stavby, spousta ozdob, zlacení atd.- např. zámek Versailles, chám svatého Mikuláše v Praze)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Malířství a sochařství (Matyáš Braun, </a:t>
            </a:r>
            <a:r>
              <a:rPr lang="cs-CZ" sz="3200" dirty="0" err="1" smtClean="0">
                <a:solidFill>
                  <a:schemeClr val="tx1"/>
                </a:solidFill>
                <a:latin typeface="Constantia" pitchFamily="18" charset="0"/>
              </a:rPr>
              <a:t>Rubens</a:t>
            </a: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, Rembrandt, Škréta)</a:t>
            </a: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 v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6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eské literatu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6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6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3200" kern="1200" dirty="0">
                <a:latin typeface="Constantia" pitchFamily="18" charset="0"/>
                <a:ea typeface="+mn-ea"/>
                <a:cs typeface="+mn-cs"/>
              </a:rPr>
              <a:t>Zásadně </a:t>
            </a:r>
            <a:r>
              <a:rPr lang="cs-CZ" sz="3200" kern="1200" dirty="0" smtClean="0">
                <a:latin typeface="Constantia" pitchFamily="18" charset="0"/>
                <a:ea typeface="+mn-ea"/>
                <a:cs typeface="+mn-cs"/>
              </a:rPr>
              <a:t>ovlivněno rekatolizací; pouze několik žánrů; vznik a tisk kancionálů a zpěvníků.</a:t>
            </a:r>
          </a:p>
          <a:p>
            <a:pPr marL="525780" indent="-457200"/>
            <a:r>
              <a:rPr lang="cs-CZ" sz="3200" b="1" kern="1200" dirty="0" smtClean="0">
                <a:latin typeface="Constantia" pitchFamily="18" charset="0"/>
                <a:ea typeface="+mn-ea"/>
                <a:cs typeface="+mn-cs"/>
              </a:rPr>
              <a:t>Adam Michna z Otradovic </a:t>
            </a:r>
            <a:r>
              <a:rPr lang="cs-CZ" sz="3200" kern="1200" dirty="0" smtClean="0">
                <a:latin typeface="Constantia" pitchFamily="18" charset="0"/>
                <a:ea typeface="+mn-ea"/>
                <a:cs typeface="+mn-cs"/>
              </a:rPr>
              <a:t>(autor vánočních koled, např. </a:t>
            </a:r>
            <a:r>
              <a:rPr lang="cs-CZ" sz="3200" kern="1200" smtClean="0">
                <a:latin typeface="Constantia" pitchFamily="18" charset="0"/>
                <a:ea typeface="+mn-ea"/>
                <a:cs typeface="+mn-cs"/>
              </a:rPr>
              <a:t>Chtíc, </a:t>
            </a:r>
            <a:r>
              <a:rPr lang="cs-CZ" sz="3200" kern="1200" dirty="0" smtClean="0">
                <a:latin typeface="Constantia" pitchFamily="18" charset="0"/>
                <a:ea typeface="+mn-ea"/>
                <a:cs typeface="+mn-cs"/>
              </a:rPr>
              <a:t>aby spal)</a:t>
            </a:r>
          </a:p>
          <a:p>
            <a:pPr marL="525780" indent="-457200"/>
            <a:r>
              <a:rPr lang="cs-CZ" sz="3200" b="1" kern="1200" dirty="0" smtClean="0">
                <a:latin typeface="Constantia" pitchFamily="18" charset="0"/>
                <a:ea typeface="+mn-ea"/>
                <a:cs typeface="+mn-cs"/>
              </a:rPr>
              <a:t>Jan Jakub Ryba </a:t>
            </a:r>
            <a:r>
              <a:rPr lang="cs-CZ" sz="3200" kern="1200" dirty="0" smtClean="0">
                <a:latin typeface="Constantia" pitchFamily="18" charset="0"/>
                <a:ea typeface="+mn-ea"/>
                <a:cs typeface="+mn-cs"/>
              </a:rPr>
              <a:t>(autor České mše vánoční)</a:t>
            </a:r>
          </a:p>
          <a:p>
            <a:pPr marL="525780" indent="-457200"/>
            <a:r>
              <a:rPr lang="cs-CZ" sz="3200" b="1" kern="1200" dirty="0" smtClean="0">
                <a:latin typeface="Constantia" pitchFamily="18" charset="0"/>
                <a:ea typeface="+mn-ea"/>
                <a:cs typeface="+mn-cs"/>
              </a:rPr>
              <a:t>Bedřich </a:t>
            </a:r>
            <a:r>
              <a:rPr lang="cs-CZ" sz="3200" b="1" kern="1200" dirty="0" err="1" smtClean="0">
                <a:latin typeface="Constantia" pitchFamily="18" charset="0"/>
                <a:ea typeface="+mn-ea"/>
                <a:cs typeface="+mn-cs"/>
              </a:rPr>
              <a:t>Bridel</a:t>
            </a:r>
            <a:endParaRPr lang="cs-CZ" sz="2200" b="1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1101852" lvl="2" indent="-457200"/>
            <a:r>
              <a:rPr lang="cs-CZ" sz="2800" kern="1200" dirty="0" smtClean="0">
                <a:latin typeface="Constantia" pitchFamily="18" charset="0"/>
                <a:ea typeface="+mn-ea"/>
                <a:cs typeface="+mn-cs"/>
              </a:rPr>
              <a:t>Jesličky – vánoční kancionál, koledy</a:t>
            </a:r>
          </a:p>
          <a:p>
            <a:pPr marL="1101852" lvl="2" indent="-457200"/>
            <a:r>
              <a:rPr lang="cs-CZ" sz="2800" kern="1200" dirty="0" smtClean="0">
                <a:latin typeface="Constantia" pitchFamily="18" charset="0"/>
                <a:ea typeface="+mn-ea"/>
                <a:cs typeface="+mn-cs"/>
              </a:rPr>
              <a:t>Co Bůh? Člověk? – poezie, kontrast člověka    a Boha</a:t>
            </a: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Katoli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6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 auto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6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6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2800" b="1" kern="1200" dirty="0" smtClean="0">
                <a:solidFill>
                  <a:srgbClr val="002060"/>
                </a:solidFill>
                <a:latin typeface="Constantia" pitchFamily="18" charset="0"/>
                <a:ea typeface="+mn-ea"/>
                <a:cs typeface="+mn-cs"/>
              </a:rPr>
              <a:t>Bohusla</a:t>
            </a:r>
            <a:r>
              <a:rPr lang="cs-CZ" b="1" kern="1200" dirty="0" smtClean="0">
                <a:solidFill>
                  <a:srgbClr val="002060"/>
                </a:solidFill>
                <a:latin typeface="Constantia" pitchFamily="18" charset="0"/>
                <a:ea typeface="+mn-ea"/>
                <a:cs typeface="+mn-cs"/>
              </a:rPr>
              <a:t>v Balbín </a:t>
            </a:r>
          </a:p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Pocházel z rytířského rodu, vystudoval církevní školy a vstoupil do řádu jezuitů, působil jako kněz a učitel.</a:t>
            </a:r>
          </a:p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Píše výhradně latinsky, vystupuje proti násilné rekatolizaci a germanizaci, díla historická a životopisná.</a:t>
            </a:r>
          </a:p>
          <a:p>
            <a:pPr marL="68580" indent="0">
              <a:buNone/>
            </a:pPr>
            <a:endParaRPr lang="cs-CZ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sz="2800" b="1" kern="1200" dirty="0" smtClean="0">
                <a:solidFill>
                  <a:srgbClr val="002060"/>
                </a:solidFill>
                <a:latin typeface="Constantia" pitchFamily="18" charset="0"/>
                <a:ea typeface="+mn-ea"/>
                <a:cs typeface="+mn-cs"/>
              </a:rPr>
              <a:t>Antonín Koniáš</a:t>
            </a:r>
          </a:p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Jezuita, sestavil seznam zakázané četby- tzv. </a:t>
            </a:r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Klíč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, proslul vyhledáváním a ničením zakázaných knih.</a:t>
            </a:r>
            <a:endParaRPr lang="cs-CZ" sz="2800" kern="1200" dirty="0" smtClean="0">
              <a:latin typeface="Constantia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2904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Amos Komenský</a:t>
            </a:r>
            <a:endParaRPr lang="cs-CZ" sz="6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Učitel, kazatel, biskup Jednoty bratrské.</a:t>
            </a:r>
          </a:p>
          <a:p>
            <a:pPr marL="68580" indent="0">
              <a:buNone/>
            </a:pPr>
            <a:endParaRPr lang="cs-CZ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Okolnosti jej často nutí měnit místo svého pobytu (Nivnice, Fulnek, Lešno, Švédsko, Uhry, Holandsko).</a:t>
            </a:r>
          </a:p>
          <a:p>
            <a:pPr marL="68580" indent="0">
              <a:buNone/>
            </a:pPr>
            <a:endParaRPr lang="cs-CZ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Po celý život působí jako učitel, sestavil hlavní pedagogické zásady a cíle, zásady při výuce, členění výuky, školního roku.</a:t>
            </a:r>
          </a:p>
          <a:p>
            <a:pPr marL="68580" indent="0">
              <a:buNone/>
            </a:pPr>
            <a:endParaRPr lang="cs-CZ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Je považován za zakladatele moderního školství.</a:t>
            </a:r>
          </a:p>
        </p:txBody>
      </p:sp>
    </p:spTree>
    <p:extLst>
      <p:ext uri="{BB962C8B-B14F-4D97-AF65-F5344CB8AC3E}">
        <p14:creationId xmlns:p14="http://schemas.microsoft.com/office/powerpoint/2010/main" val="422311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didaktické</a:t>
            </a:r>
            <a:endParaRPr lang="cs-CZ" sz="6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99897"/>
            <a:ext cx="8280920" cy="4824536"/>
          </a:xfrm>
        </p:spPr>
        <p:txBody>
          <a:bodyPr>
            <a:noAutofit/>
          </a:bodyPr>
          <a:lstStyle/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Velká didaktika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(spis o metodách a zásadách vyučování)</a:t>
            </a: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Svět v obrazech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(učebnice latiny, později i jiných jazyků)</a:t>
            </a: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Divadlo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 </a:t>
            </a:r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světa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 (spis o důležitosti vzdělání)</a:t>
            </a:r>
          </a:p>
          <a:p>
            <a:pPr marL="68580" indent="0">
              <a:buNone/>
            </a:pPr>
            <a:endParaRPr lang="cs-CZ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Učebnice jazyků byly často využívány i v jezuitských školách.</a:t>
            </a:r>
          </a:p>
        </p:txBody>
      </p:sp>
    </p:spTree>
    <p:extLst>
      <p:ext uri="{BB962C8B-B14F-4D97-AF65-F5344CB8AC3E}">
        <p14:creationId xmlns:p14="http://schemas.microsoft.com/office/powerpoint/2010/main" val="336904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064896" cy="792088"/>
          </a:xfrm>
        </p:spPr>
        <p:txBody>
          <a:bodyPr>
            <a:noAutofit/>
          </a:bodyPr>
          <a:lstStyle/>
          <a:p>
            <a:pPr algn="ctr"/>
            <a:r>
              <a:rPr lang="cs-CZ" sz="5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Filosofická a náboženská díla</a:t>
            </a:r>
            <a:endParaRPr lang="cs-CZ" sz="5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80920" cy="5267641"/>
          </a:xfrm>
        </p:spPr>
        <p:txBody>
          <a:bodyPr>
            <a:noAutofit/>
          </a:bodyPr>
          <a:lstStyle/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Kancionál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(zpěvník žalmů)</a:t>
            </a:r>
          </a:p>
          <a:p>
            <a:pPr marL="68580" indent="0">
              <a:buNone/>
            </a:pPr>
            <a:endParaRPr lang="cs-CZ" sz="800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Listové do nebe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(dopisy chudých ke Kristu)</a:t>
            </a:r>
          </a:p>
          <a:p>
            <a:pPr marL="68580" indent="0">
              <a:buNone/>
            </a:pPr>
            <a:endParaRPr lang="cs-CZ" sz="800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Labyrint světa a ráj srdce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 (poutník prochází světem, hledá smysl života, který nakonec nalezne ve víře v Boha)</a:t>
            </a:r>
          </a:p>
          <a:p>
            <a:pPr marL="68580" indent="0">
              <a:buNone/>
            </a:pPr>
            <a:endParaRPr lang="cs-CZ" sz="800" kern="1200" dirty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Cesta světla</a:t>
            </a:r>
          </a:p>
          <a:p>
            <a:pPr marL="68580" indent="0">
              <a:buNone/>
            </a:pPr>
            <a:endParaRPr lang="cs-CZ" sz="800" b="1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Kšaft</a:t>
            </a:r>
            <a:r>
              <a:rPr lang="cs-CZ" b="1" kern="1200" dirty="0">
                <a:latin typeface="Constantia" pitchFamily="18" charset="0"/>
                <a:ea typeface="+mn-ea"/>
                <a:cs typeface="+mn-cs"/>
              </a:rPr>
              <a:t> </a:t>
            </a:r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umírající matky </a:t>
            </a:r>
            <a:r>
              <a:rPr lang="cs-CZ" b="1" kern="1200" dirty="0">
                <a:latin typeface="Constantia" pitchFamily="18" charset="0"/>
                <a:ea typeface="+mn-ea"/>
                <a:cs typeface="+mn-cs"/>
              </a:rPr>
              <a:t>J</a:t>
            </a:r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ednoty bratrské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 (poslední vůle)</a:t>
            </a:r>
          </a:p>
        </p:txBody>
      </p:sp>
    </p:spTree>
    <p:extLst>
      <p:ext uri="{BB962C8B-B14F-4D97-AF65-F5344CB8AC3E}">
        <p14:creationId xmlns:p14="http://schemas.microsoft.com/office/powerpoint/2010/main" val="79783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701988"/>
            <a:ext cx="4392488" cy="67633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Koniášova oběť</a:t>
            </a:r>
            <a:endParaRPr lang="cs-CZ" sz="2400" dirty="0"/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Jiráskovo označení doby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Polské město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Výchovný prostředek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Církevní hodnostář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Základ života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Schopnost mozku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Vánoční píseň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Holandský malíř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Odměna za nekázeň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Severomoravské město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Národní jazyk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Křížovka – vše má souvislost s životem a dílem Komenského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517186"/>
              </p:ext>
            </p:extLst>
          </p:nvPr>
        </p:nvGraphicFramePr>
        <p:xfrm>
          <a:off x="4671717" y="674279"/>
          <a:ext cx="4078312" cy="57880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9789"/>
                <a:gridCol w="509789"/>
                <a:gridCol w="509789"/>
                <a:gridCol w="509789"/>
                <a:gridCol w="509789"/>
                <a:gridCol w="509789"/>
                <a:gridCol w="509789"/>
                <a:gridCol w="509789"/>
              </a:tblGrid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148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701988"/>
            <a:ext cx="4392488" cy="67633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Koniášova oběť</a:t>
            </a:r>
            <a:endParaRPr lang="cs-CZ" sz="2400" dirty="0"/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Jiráskovo označení doby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Polské město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Výchovný prostředek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Církevní hodnostář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Základ života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Schopnost mozku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Vánoční píseň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Holandský malíř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Odměna za nekázeň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Severomoravské město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Národní jazyk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600446"/>
              </p:ext>
            </p:extLst>
          </p:nvPr>
        </p:nvGraphicFramePr>
        <p:xfrm>
          <a:off x="4671717" y="674279"/>
          <a:ext cx="4078312" cy="57880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9789"/>
                <a:gridCol w="509789"/>
                <a:gridCol w="509789"/>
                <a:gridCol w="509789"/>
                <a:gridCol w="509789"/>
                <a:gridCol w="509789"/>
                <a:gridCol w="509789"/>
                <a:gridCol w="509789"/>
              </a:tblGrid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eaLnBrk="1" fontAlgn="ctr" hangingPunct="1"/>
                      <a:r>
                        <a:rPr lang="cs-CZ" sz="2400" b="1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2400" b="1" u="none" strike="noStrike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eaLnBrk="1" fontAlgn="ctr" hangingPunct="1"/>
                      <a:r>
                        <a:rPr lang="cs-CZ" sz="2400" b="1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400" b="1" u="none" strike="noStrike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eaLnBrk="1" fontAlgn="ctr" hangingPunct="1"/>
                      <a:r>
                        <a:rPr lang="cs-CZ" sz="2400" b="1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2400" b="1" u="none" strike="noStrike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eaLnBrk="1" fontAlgn="ctr" hangingPunct="1"/>
                      <a:r>
                        <a:rPr lang="cs-CZ" sz="2400" b="1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b="1" u="none" strike="noStrike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Š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R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B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U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L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P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Ě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Ť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L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U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B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R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F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U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N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338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Č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S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K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Ý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B9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670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648</TotalTime>
  <Words>528</Words>
  <Application>Microsoft Office PowerPoint</Application>
  <PresentationFormat>Předvádění na obrazovce (4:3)</PresentationFormat>
  <Paragraphs>141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Literatura období baroka</vt:lpstr>
      <vt:lpstr>Prezentace aplikace PowerPoint</vt:lpstr>
      <vt:lpstr>Baroko v české literatuře</vt:lpstr>
      <vt:lpstr>Katoličtí autoři</vt:lpstr>
      <vt:lpstr>Jan Amos Komenský</vt:lpstr>
      <vt:lpstr>Práce didaktické</vt:lpstr>
      <vt:lpstr>Filosofická a náboženská díla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VY_32_INOVACE_47 ČJ  Literatura období baroka</dc:title>
  <dc:creator>Božena Fajtová</dc:creator>
  <cp:lastModifiedBy>12RM</cp:lastModifiedBy>
  <cp:revision>89</cp:revision>
  <dcterms:created xsi:type="dcterms:W3CDTF">2011-06-29T14:08:27Z</dcterms:created>
  <dcterms:modified xsi:type="dcterms:W3CDTF">2011-09-11T19:02:14Z</dcterms:modified>
</cp:coreProperties>
</file>