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2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6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005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081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692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08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263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983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201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90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15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698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068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80E56-23B2-4C2E-B98B-74E36199017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442FA-3CE8-40C0-9FC7-B6EC4FE95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99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1118206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VY_32_INOVACE_INF_01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Řád počítačové učebny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řádem počítačové učebny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5687584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795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ŘÁD POČÍTAČOVÉ UČEBNY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31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20688"/>
            <a:ext cx="9144000" cy="558924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000" dirty="0"/>
              <a:t>Do učebny mohou žáci (dále jen uživatelé) vstoupit v doprovodu vyučujícího</a:t>
            </a:r>
            <a:r>
              <a:rPr lang="cs-CZ" sz="3000" dirty="0" smtClean="0"/>
              <a:t>. Vyučující </a:t>
            </a:r>
            <a:r>
              <a:rPr lang="cs-CZ" sz="3000" dirty="0"/>
              <a:t>je povinen po celou dobu být v učebně s uživateli a vykonává nad nimi aktivní dozor</a:t>
            </a:r>
            <a:r>
              <a:rPr lang="cs-CZ" sz="3000" dirty="0" smtClean="0"/>
              <a:t>.</a:t>
            </a:r>
            <a:endParaRPr lang="cs-CZ" sz="3000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Pro pravidelně docházející uživatele je stanoven zasedací pořádek, který je nutné dodržovat</a:t>
            </a:r>
            <a:r>
              <a:rPr lang="cs-CZ" sz="3000" dirty="0" smtClean="0"/>
              <a:t>.</a:t>
            </a:r>
            <a:endParaRPr lang="cs-CZ" sz="3000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Při jakékoli závadě uživatel informuje vyučujícího, který rozhodne o dalším postupu</a:t>
            </a:r>
            <a:r>
              <a:rPr lang="cs-CZ" sz="3000" dirty="0" smtClean="0"/>
              <a:t>.</a:t>
            </a:r>
            <a:endParaRPr lang="cs-CZ" sz="3000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Po skončení práce uživatelé uklidí své pracoviště</a:t>
            </a:r>
            <a:r>
              <a:rPr lang="cs-CZ" sz="3000" dirty="0" smtClean="0"/>
              <a:t>.</a:t>
            </a:r>
            <a:endParaRPr lang="cs-CZ" sz="3000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Při práci s </a:t>
            </a:r>
            <a:r>
              <a:rPr lang="cs-CZ" sz="3000" dirty="0" smtClean="0"/>
              <a:t>počítači (</a:t>
            </a:r>
            <a:r>
              <a:rPr lang="cs-CZ" sz="3000" dirty="0"/>
              <a:t>dále jen IKI) je zakázáno jíst a pít v prostorách učebny. Do učebny se vstupuje pouze po přezutí v hlavní šatně.</a:t>
            </a:r>
          </a:p>
          <a:p>
            <a:pPr marL="514350" indent="-514350">
              <a:buFont typeface="+mj-lt"/>
              <a:buAutoNum type="arabicPeriod"/>
            </a:pP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10985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C:\Users\Radek\AppData\Local\Microsoft\Windows\Temporary Internet Files\Content.IE5\1V9147MQ\MC900441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365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OV90POBL\MC900411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2321560"/>
            <a:ext cx="2794726" cy="189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>
            <a:off x="2123728" y="761408"/>
            <a:ext cx="4824536" cy="4680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411760" y="712617"/>
            <a:ext cx="5061636" cy="511256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017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8680"/>
            <a:ext cx="9144000" cy="551723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sz="4800" dirty="0" smtClean="0"/>
              <a:t>Uživatel je povinen: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používat </a:t>
            </a:r>
            <a:r>
              <a:rPr lang="cs-CZ" dirty="0"/>
              <a:t>IKI způsobem, který je v souladu se zákony a dobrými </a:t>
            </a:r>
            <a:r>
              <a:rPr lang="cs-CZ" dirty="0" smtClean="0"/>
              <a:t>mravy</a:t>
            </a:r>
            <a:endParaRPr lang="cs-CZ" dirty="0"/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chránit všechna zařízení IKI před poškozením,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pro </a:t>
            </a:r>
            <a:r>
              <a:rPr lang="cs-CZ" dirty="0"/>
              <a:t>všechna zařízení IKI používat pouze spotřební materiál uvedený výrobcem </a:t>
            </a:r>
            <a:r>
              <a:rPr lang="cs-CZ" dirty="0" smtClean="0"/>
              <a:t>v </a:t>
            </a:r>
            <a:r>
              <a:rPr lang="cs-CZ" dirty="0"/>
              <a:t>přiložené technické dokumentaci zařízení,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v IKI pracovat pouze pod přiděleným uživatelským </a:t>
            </a:r>
            <a:r>
              <a:rPr lang="cs-CZ" dirty="0" smtClean="0"/>
              <a:t>účtem </a:t>
            </a:r>
            <a:r>
              <a:rPr lang="cs-CZ" dirty="0"/>
              <a:t>Uživatel je plně odpovědný </a:t>
            </a:r>
            <a:r>
              <a:rPr lang="cs-CZ" dirty="0" smtClean="0"/>
              <a:t>za </a:t>
            </a:r>
            <a:r>
              <a:rPr lang="cs-CZ" dirty="0"/>
              <a:t>veškeré aktivity prováděné pod jeho uživatelským účtem.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chránit svůj uživatelský účet heslem a toto heslo udržovat v tajnosti,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po skončení práce se odhlásit,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dodržovat základní pravidla pro ochranu IKI před počítačovými </a:t>
            </a:r>
            <a:r>
              <a:rPr lang="cs-CZ" dirty="0" smtClean="0"/>
              <a:t>viry 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89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-30802" y="0"/>
            <a:ext cx="9174802" cy="6813376"/>
          </a:xfrm>
        </p:spPr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 startAt="7"/>
            </a:pPr>
            <a:r>
              <a:rPr lang="cs-CZ" sz="4800" dirty="0"/>
              <a:t>Uživatel nesmí: </a:t>
            </a:r>
            <a:endParaRPr lang="cs-CZ" dirty="0" smtClean="0"/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poškozovat </a:t>
            </a:r>
            <a:r>
              <a:rPr lang="cs-CZ" dirty="0"/>
              <a:t>jakékoliv zařízení IKI, sdílené programové vybavení a data ostatních </a:t>
            </a:r>
            <a:r>
              <a:rPr lang="cs-CZ" dirty="0" smtClean="0"/>
              <a:t>uživatelů </a:t>
            </a:r>
            <a:endParaRPr lang="cs-CZ" dirty="0"/>
          </a:p>
          <a:p>
            <a:pPr lvl="1">
              <a:buFont typeface="Wingdings" pitchFamily="2" charset="2"/>
              <a:buChar char="v"/>
            </a:pPr>
            <a:r>
              <a:rPr lang="cs-CZ" dirty="0"/>
              <a:t>přemísťovat jakékoliv zařízení IKI,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rozebírat jakékoliv zařízení IKI a měnit jeho nastavení,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měnit systémová nastavení IKI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připojovat do IKI jakákoliv zařízení,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instalovat jakékoliv programové vybavení,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vyvíjet činnost vedoucí k jakémukoliv narušeni bezpečnosti sítě, zejména obcházení </a:t>
            </a:r>
            <a:r>
              <a:rPr lang="cs-CZ" dirty="0" smtClean="0"/>
              <a:t>systému </a:t>
            </a:r>
            <a:r>
              <a:rPr lang="cs-CZ" dirty="0"/>
              <a:t>bezpečného přihlašování, získávání hesel jiných uživatelů IKI, získávání </a:t>
            </a:r>
            <a:r>
              <a:rPr lang="cs-CZ" dirty="0" smtClean="0"/>
              <a:t>přístupu </a:t>
            </a:r>
            <a:r>
              <a:rPr lang="cs-CZ" dirty="0"/>
              <a:t>na zabezpečená zařízení IKI, </a:t>
            </a:r>
          </a:p>
          <a:p>
            <a:pPr lvl="1">
              <a:buFont typeface="Wingdings" pitchFamily="2" charset="2"/>
              <a:buChar char="v"/>
            </a:pPr>
            <a:r>
              <a:rPr lang="cs-CZ" dirty="0"/>
              <a:t>prostřednictvím IKI záměrně rozšiřovat programy narušující bezpečnost systémů, viry </a:t>
            </a:r>
            <a:r>
              <a:rPr lang="cs-CZ" dirty="0" smtClean="0"/>
              <a:t>a </a:t>
            </a:r>
            <a:r>
              <a:rPr lang="cs-CZ" dirty="0"/>
              <a:t>nevyžádanou </a:t>
            </a:r>
            <a:r>
              <a:rPr lang="cs-CZ" dirty="0" smtClean="0"/>
              <a:t>poštu</a:t>
            </a:r>
            <a:endParaRPr lang="cs-CZ" dirty="0"/>
          </a:p>
          <a:p>
            <a:endParaRPr lang="cs-CZ" dirty="0"/>
          </a:p>
        </p:txBody>
      </p:sp>
      <p:pic>
        <p:nvPicPr>
          <p:cNvPr id="5" name="Picture 4" descr="C:\Users\Radek\AppData\Local\Microsoft\Windows\Temporary Internet Files\Content.IE5\XSJ6VJ1Q\MC900299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92896"/>
            <a:ext cx="1231438" cy="14538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71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92697"/>
            <a:ext cx="9036496" cy="1944216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 startAt="8"/>
            </a:pPr>
            <a:r>
              <a:rPr lang="cs-CZ" sz="4000" dirty="0"/>
              <a:t>Vyučující má právo dočasného odpojení uživatele od Internetu během vyučování a taktéž má právo zakázat přístup na některé internetové stránky </a:t>
            </a:r>
          </a:p>
        </p:txBody>
      </p:sp>
      <p:pic>
        <p:nvPicPr>
          <p:cNvPr id="6" name="Picture 3" descr="C:\Users\Radek\AppData\Local\Microsoft\Windows\Temporary Internet Files\Content.IE5\1V9147MQ\MC90034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41215"/>
            <a:ext cx="2736304" cy="294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78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780589"/>
            <a:ext cx="2499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ZDROJE: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84906"/>
            <a:ext cx="5340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Galerie prostředků Microsoft Office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414907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286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ŘÁD POČÍTAČOVÉ UČEBNY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ŘÁD POČÍTAČOVÉ UČEBNY</dc:title>
  <dc:creator>Radek</dc:creator>
  <cp:lastModifiedBy>Radek</cp:lastModifiedBy>
  <cp:revision>4</cp:revision>
  <dcterms:created xsi:type="dcterms:W3CDTF">2013-06-05T16:51:14Z</dcterms:created>
  <dcterms:modified xsi:type="dcterms:W3CDTF">2013-06-05T17:31:18Z</dcterms:modified>
</cp:coreProperties>
</file>