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2" r:id="rId4"/>
    <p:sldId id="256" r:id="rId5"/>
    <p:sldId id="259" r:id="rId6"/>
    <p:sldId id="260" r:id="rId7"/>
    <p:sldId id="261" r:id="rId8"/>
    <p:sldId id="264" r:id="rId9"/>
    <p:sldId id="266" r:id="rId10"/>
    <p:sldId id="265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4603B-69C6-4D07-A104-7FB725AE953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3131-2E48-4B0A-B3B0-C4E137B3B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985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4603B-69C6-4D07-A104-7FB725AE953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3131-2E48-4B0A-B3B0-C4E137B3B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48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4603B-69C6-4D07-A104-7FB725AE953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3131-2E48-4B0A-B3B0-C4E137B3B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8824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4603B-69C6-4D07-A104-7FB725AE953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3131-2E48-4B0A-B3B0-C4E137B3B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646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4603B-69C6-4D07-A104-7FB725AE953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3131-2E48-4B0A-B3B0-C4E137B3B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922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4603B-69C6-4D07-A104-7FB725AE953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3131-2E48-4B0A-B3B0-C4E137B3B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1509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4603B-69C6-4D07-A104-7FB725AE953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3131-2E48-4B0A-B3B0-C4E137B3B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1100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4603B-69C6-4D07-A104-7FB725AE953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3131-2E48-4B0A-B3B0-C4E137B3B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603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4603B-69C6-4D07-A104-7FB725AE953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3131-2E48-4B0A-B3B0-C4E137B3B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01131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4603B-69C6-4D07-A104-7FB725AE953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3131-2E48-4B0A-B3B0-C4E137B3B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9704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4603B-69C6-4D07-A104-7FB725AE953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3131-2E48-4B0A-B3B0-C4E137B3B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200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04603B-69C6-4D07-A104-7FB725AE953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DD3131-2E48-4B0A-B3B0-C4E137B3B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636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DVD.png" TargetMode="External"/><Relationship Id="rId3" Type="http://schemas.openxmlformats.org/officeDocument/2006/relationships/hyperlink" Target="http://cs.wikipedia.org/wiki/Soubor:PowerColor_Radeon_X850XT_PE.jpg" TargetMode="External"/><Relationship Id="rId7" Type="http://schemas.openxmlformats.org/officeDocument/2006/relationships/hyperlink" Target="http://cs.wikipedia.org/wiki/Soubor:Zasilacz_komputera_ubt.jpeg" TargetMode="External"/><Relationship Id="rId2" Type="http://schemas.openxmlformats.org/officeDocument/2006/relationships/hyperlink" Target="http://cs.wikipedia.org/wiki/Soubor:RAM_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NIC-FA312.jpg" TargetMode="External"/><Relationship Id="rId5" Type="http://schemas.openxmlformats.org/officeDocument/2006/relationships/hyperlink" Target="http://cs.wikipedia.org/wiki/Soubor:ASRock_K7VT4A_Pro_Mainboard.jpg" TargetMode="External"/><Relationship Id="rId4" Type="http://schemas.openxmlformats.org/officeDocument/2006/relationships/hyperlink" Target="http://cs.wikipedia.org/wiki/Soubor:Sound_Blaster_Live!_5.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4833841"/>
              </p:ext>
            </p:extLst>
          </p:nvPr>
        </p:nvGraphicFramePr>
        <p:xfrm>
          <a:off x="1331913" y="3933825"/>
          <a:ext cx="6477000" cy="184404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VY_32_INOVACE_INF_4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Osobní počítač II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Informatika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seznámí se základními díly počítače, ujasní si pojmy základní deska, paměť RAM, grafická karta, zvuková karta, síťová karta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5643953"/>
              </p:ext>
            </p:extLst>
          </p:nvPr>
        </p:nvGraphicFramePr>
        <p:xfrm>
          <a:off x="1303020" y="1988840"/>
          <a:ext cx="6472555" cy="1645920"/>
        </p:xfrm>
        <a:graphic>
          <a:graphicData uri="http://schemas.openxmlformats.org/drawingml/2006/table">
            <a:tbl>
              <a:tblPr firstRow="1" firstCol="1" bandRow="1"/>
              <a:tblGrid>
                <a:gridCol w="1910715"/>
                <a:gridCol w="4561840"/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Základní škola Šumvald, okres Olomouc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CZ.1.07/1.4.00/21.2534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Název šablony klíčové aktivity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Číslo šablony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III/2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Vzdělávací oblast/obor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Informační a komunikační technologie/ Informační a komunikační technologie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Tematický okruh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Hardware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Označení sady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VY_32_INOVACE_INF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8334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OSOBNÍ POČÍTAČ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Informatika 5.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891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DESKA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5" y="1200684"/>
            <a:ext cx="8578313" cy="5468675"/>
          </a:xfrm>
        </p:spPr>
      </p:pic>
    </p:spTree>
    <p:extLst>
      <p:ext uri="{BB962C8B-B14F-4D97-AF65-F5344CB8AC3E}">
        <p14:creationId xmlns:p14="http://schemas.microsoft.com/office/powerpoint/2010/main" val="2651695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PAMĚŤ RAM – RŮZNÉ TYPY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967749" y="-244940"/>
            <a:ext cx="5339023" cy="8366425"/>
          </a:xfrm>
        </p:spPr>
      </p:pic>
    </p:spTree>
    <p:extLst>
      <p:ext uri="{BB962C8B-B14F-4D97-AF65-F5344CB8AC3E}">
        <p14:creationId xmlns:p14="http://schemas.microsoft.com/office/powerpoint/2010/main" val="2076282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PAMĚŤ RAM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Operační paměť, kterou počítač používá k ukládání a opětovnému načítání často používaných informací. </a:t>
            </a:r>
          </a:p>
          <a:p>
            <a:pPr marL="0" indent="0">
              <a:buNone/>
            </a:pPr>
            <a:r>
              <a:rPr lang="cs-CZ" dirty="0" smtClean="0"/>
              <a:t>Do operační paměti RAM se ukládají právě zpracovávaná data a velká část operačního systému. Po vypnutí počítače se paměť RAM vymaže.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4086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GRAFICKÁ KARTA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89" y="1268760"/>
            <a:ext cx="8876929" cy="5472608"/>
          </a:xfrm>
        </p:spPr>
      </p:pic>
    </p:spTree>
    <p:extLst>
      <p:ext uri="{BB962C8B-B14F-4D97-AF65-F5344CB8AC3E}">
        <p14:creationId xmlns:p14="http://schemas.microsoft.com/office/powerpoint/2010/main" val="3486298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ZVUKOVÁ KARTA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9669" y="1600200"/>
            <a:ext cx="5324662" cy="4525963"/>
          </a:xfrm>
        </p:spPr>
      </p:pic>
    </p:spTree>
    <p:extLst>
      <p:ext uri="{BB962C8B-B14F-4D97-AF65-F5344CB8AC3E}">
        <p14:creationId xmlns:p14="http://schemas.microsoft.com/office/powerpoint/2010/main" val="885280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SÍŤOVÁ KARTA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136" y="1196752"/>
            <a:ext cx="8591864" cy="5544616"/>
          </a:xfrm>
        </p:spPr>
      </p:pic>
    </p:spTree>
    <p:extLst>
      <p:ext uri="{BB962C8B-B14F-4D97-AF65-F5344CB8AC3E}">
        <p14:creationId xmlns:p14="http://schemas.microsoft.com/office/powerpoint/2010/main" val="3969117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DVD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372" y="1600200"/>
            <a:ext cx="4687255" cy="4525963"/>
          </a:xfrm>
        </p:spPr>
      </p:pic>
    </p:spTree>
    <p:extLst>
      <p:ext uri="{BB962C8B-B14F-4D97-AF65-F5344CB8AC3E}">
        <p14:creationId xmlns:p14="http://schemas.microsoft.com/office/powerpoint/2010/main" val="456481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EL. NAPĚTÍ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214439"/>
            <a:ext cx="6552728" cy="5478080"/>
          </a:xfrm>
        </p:spPr>
      </p:pic>
    </p:spTree>
    <p:extLst>
      <p:ext uri="{BB962C8B-B14F-4D97-AF65-F5344CB8AC3E}">
        <p14:creationId xmlns:p14="http://schemas.microsoft.com/office/powerpoint/2010/main" val="2290477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pl-PL" dirty="0" smtClean="0"/>
              <a:t>TOPORY. </a:t>
            </a:r>
            <a:r>
              <a:rPr lang="pl-PL" i="1" dirty="0" smtClean="0"/>
              <a:t>RAM</a:t>
            </a:r>
            <a:r>
              <a:rPr lang="pl-PL" dirty="0" smtClean="0"/>
              <a:t> [online]. [cit. 2.6.2012]. Dostupný na WWW: </a:t>
            </a:r>
            <a:r>
              <a:rPr lang="pl-PL" dirty="0" smtClean="0">
                <a:hlinkClick r:id="rId2"/>
              </a:rPr>
              <a:t>http://cs.wikipedia.org/wiki/Soubor:RAM_n.jpg</a:t>
            </a:r>
            <a:endParaRPr lang="pl-PL" dirty="0" smtClean="0"/>
          </a:p>
          <a:p>
            <a:r>
              <a:rPr lang="cs-CZ" dirty="0" smtClean="0"/>
              <a:t>DARKONE. </a:t>
            </a:r>
            <a:r>
              <a:rPr lang="cs-CZ" i="1" dirty="0" smtClean="0"/>
              <a:t>Grafická karta</a:t>
            </a:r>
            <a:r>
              <a:rPr lang="cs-CZ" dirty="0" smtClean="0"/>
              <a:t> [online]. [cit. 2.6.2012]. Dostupný na WWW: </a:t>
            </a:r>
            <a:r>
              <a:rPr lang="cs-CZ" dirty="0" smtClean="0">
                <a:hlinkClick r:id="rId3"/>
              </a:rPr>
              <a:t>http://cs.wikipedia.org/wiki/Soubor:PowerColor_Radeon_X850XT_PE.jpg</a:t>
            </a:r>
            <a:endParaRPr lang="cs-CZ" dirty="0" smtClean="0"/>
          </a:p>
          <a:p>
            <a:r>
              <a:rPr lang="cs-CZ" dirty="0" smtClean="0"/>
              <a:t>HENRY, David. </a:t>
            </a:r>
            <a:r>
              <a:rPr lang="cs-CZ" i="1" dirty="0" smtClean="0"/>
              <a:t>Zvuková karta</a:t>
            </a:r>
            <a:r>
              <a:rPr lang="cs-CZ" dirty="0" smtClean="0"/>
              <a:t> [online]. [cit. 2.6.2012]. Dostupný na WWW: </a:t>
            </a:r>
            <a:r>
              <a:rPr lang="cs-CZ" dirty="0" smtClean="0">
                <a:hlinkClick r:id="rId4"/>
              </a:rPr>
              <a:t>http://cs.wikipedia.org/wiki/Soubor:Sound_Blaster_Live!_5.1.jpg</a:t>
            </a:r>
            <a:endParaRPr lang="cs-CZ" dirty="0" smtClean="0"/>
          </a:p>
          <a:p>
            <a:r>
              <a:rPr lang="cs-CZ" dirty="0" smtClean="0"/>
              <a:t>DARKONE. </a:t>
            </a:r>
            <a:r>
              <a:rPr lang="cs-CZ" i="1" dirty="0" smtClean="0"/>
              <a:t>Základní deska</a:t>
            </a:r>
            <a:r>
              <a:rPr lang="cs-CZ" dirty="0" smtClean="0"/>
              <a:t> [online]. [cit. 2.6.2012]. Dostupný na WWW: </a:t>
            </a:r>
            <a:r>
              <a:rPr lang="cs-CZ" dirty="0" smtClean="0">
                <a:hlinkClick r:id="rId5"/>
              </a:rPr>
              <a:t>http://cs.wikipedia.org/wiki/Soubor:ASRock_K7VT4A_Pro_Mainboard.jpg</a:t>
            </a:r>
            <a:endParaRPr lang="cs-CZ" dirty="0" smtClean="0"/>
          </a:p>
          <a:p>
            <a:r>
              <a:rPr lang="cs-CZ" dirty="0" smtClean="0"/>
              <a:t>SEIDL, Benedikt. </a:t>
            </a:r>
            <a:r>
              <a:rPr lang="cs-CZ" i="1" dirty="0" smtClean="0"/>
              <a:t>Síťová karta</a:t>
            </a:r>
            <a:r>
              <a:rPr lang="cs-CZ" dirty="0" smtClean="0"/>
              <a:t> [online]. [cit. 2.6.2012]. Dostupný na WWW: </a:t>
            </a:r>
            <a:r>
              <a:rPr lang="cs-CZ" dirty="0" smtClean="0">
                <a:hlinkClick r:id="rId6"/>
              </a:rPr>
              <a:t>http://cs.wikipedia.org/wiki/Soubor:NIC-FA312.jpg</a:t>
            </a:r>
            <a:endParaRPr lang="cs-CZ" dirty="0" smtClean="0"/>
          </a:p>
          <a:p>
            <a:r>
              <a:rPr lang="cs-CZ" dirty="0" smtClean="0"/>
              <a:t>SIENICKI, Tomasz. </a:t>
            </a:r>
            <a:r>
              <a:rPr lang="cs-CZ" i="1" dirty="0" smtClean="0"/>
              <a:t>Napájecí zdroj</a:t>
            </a:r>
            <a:r>
              <a:rPr lang="cs-CZ" dirty="0" smtClean="0"/>
              <a:t> [online]. [cit. 2.6.2012]. Dostupný na WWW: </a:t>
            </a:r>
            <a:r>
              <a:rPr lang="cs-CZ" dirty="0" smtClean="0">
                <a:hlinkClick r:id="rId7"/>
              </a:rPr>
              <a:t>http://cs.wikipedia.org/wiki/Soubor:Zasilacz_komputera_ubt.jpeg</a:t>
            </a:r>
            <a:endParaRPr lang="cs-CZ" dirty="0" smtClean="0"/>
          </a:p>
          <a:p>
            <a:r>
              <a:rPr lang="cs-CZ" dirty="0"/>
              <a:t>KYOSHU, </a:t>
            </a:r>
            <a:r>
              <a:rPr lang="cs-CZ" dirty="0" err="1"/>
              <a:t>Marluxia</a:t>
            </a:r>
            <a:r>
              <a:rPr lang="cs-CZ" dirty="0"/>
              <a:t>. </a:t>
            </a:r>
            <a:r>
              <a:rPr lang="cs-CZ" i="1" dirty="0"/>
              <a:t>DVD</a:t>
            </a:r>
            <a:r>
              <a:rPr lang="cs-CZ" dirty="0"/>
              <a:t> [online]. [cit. </a:t>
            </a:r>
            <a:r>
              <a:rPr lang="cs-CZ" dirty="0" smtClean="0"/>
              <a:t>2.6.2012]. </a:t>
            </a:r>
            <a:r>
              <a:rPr lang="cs-CZ" dirty="0"/>
              <a:t>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cs.wikipedia.org/wiki/Soubor:DVD.png</a:t>
            </a:r>
            <a:r>
              <a:rPr lang="cs-CZ" dirty="0" smtClean="0"/>
              <a:t> </a:t>
            </a:r>
          </a:p>
          <a:p>
            <a:r>
              <a:rPr lang="cs-CZ" dirty="0" smtClean="0"/>
              <a:t>Pavel Navrátil, S počítačem na základní škole, 2. vydání, </a:t>
            </a:r>
            <a:r>
              <a:rPr lang="cs-CZ" dirty="0" err="1" smtClean="0"/>
              <a:t>Computer</a:t>
            </a:r>
            <a:r>
              <a:rPr lang="cs-CZ" dirty="0" smtClean="0"/>
              <a:t> Media 2002, ISBN: 80 – 902815 – 6 - 7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pl-PL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0943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322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OSOBNÍ POČÍTAČ II</vt:lpstr>
      <vt:lpstr>ZÁKLADNÍ DESKA</vt:lpstr>
      <vt:lpstr>PAMĚŤ RAM – RŮZNÉ TYPY</vt:lpstr>
      <vt:lpstr>PAMĚŤ RAM</vt:lpstr>
      <vt:lpstr>GRAFICKÁ KARTA</vt:lpstr>
      <vt:lpstr>ZVUKOVÁ KARTA</vt:lpstr>
      <vt:lpstr>SÍŤOVÁ KARTA</vt:lpstr>
      <vt:lpstr>DVD</vt:lpstr>
      <vt:lpstr>ZDROJ EL. NAPĚTÍ</vt:lpstr>
      <vt:lpstr>ODKAZY A LITERATURA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9</cp:revision>
  <dcterms:created xsi:type="dcterms:W3CDTF">2013-06-02T11:16:02Z</dcterms:created>
  <dcterms:modified xsi:type="dcterms:W3CDTF">2013-06-04T18:40:40Z</dcterms:modified>
</cp:coreProperties>
</file>