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9" r:id="rId1"/>
  </p:sldMasterIdLst>
  <p:sldIdLst>
    <p:sldId id="260" r:id="rId2"/>
    <p:sldId id="264" r:id="rId3"/>
    <p:sldId id="257" r:id="rId4"/>
    <p:sldId id="282" r:id="rId5"/>
    <p:sldId id="276" r:id="rId6"/>
    <p:sldId id="277" r:id="rId7"/>
    <p:sldId id="278" r:id="rId8"/>
    <p:sldId id="270" r:id="rId9"/>
    <p:sldId id="28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BA42C"/>
    <a:srgbClr val="82C836"/>
    <a:srgbClr val="FA7226"/>
    <a:srgbClr val="FAB9AC"/>
    <a:srgbClr val="F8A392"/>
    <a:srgbClr val="A0D565"/>
    <a:srgbClr val="B4DE86"/>
    <a:srgbClr val="37F78E"/>
    <a:srgbClr val="F13F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rgbClr val="82C836"/>
            </a:gs>
            <a:gs pos="30840">
              <a:schemeClr val="bg2">
                <a:lumMod val="60000"/>
                <a:lumOff val="40000"/>
              </a:schemeClr>
            </a:gs>
            <a:gs pos="38761">
              <a:schemeClr val="bg2">
                <a:lumMod val="60000"/>
                <a:lumOff val="40000"/>
              </a:schemeClr>
            </a:gs>
            <a:gs pos="69572">
              <a:schemeClr val="accent1">
                <a:lumMod val="60000"/>
                <a:lumOff val="40000"/>
              </a:schemeClr>
            </a:gs>
            <a:gs pos="54000">
              <a:schemeClr val="accent1">
                <a:lumMod val="60000"/>
                <a:lumOff val="40000"/>
              </a:schemeClr>
            </a:gs>
            <a:gs pos="88000">
              <a:srgbClr val="82C836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0" r:id="rId1"/>
    <p:sldLayoutId id="2147484191" r:id="rId2"/>
    <p:sldLayoutId id="2147484192" r:id="rId3"/>
    <p:sldLayoutId id="2147484193" r:id="rId4"/>
    <p:sldLayoutId id="2147484194" r:id="rId5"/>
    <p:sldLayoutId id="2147484195" r:id="rId6"/>
    <p:sldLayoutId id="2147484196" r:id="rId7"/>
    <p:sldLayoutId id="2147484197" r:id="rId8"/>
    <p:sldLayoutId id="2147484198" r:id="rId9"/>
    <p:sldLayoutId id="2147484199" r:id="rId10"/>
    <p:sldLayoutId id="2147484200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87524" y="1988840"/>
            <a:ext cx="8568952" cy="1008831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Světový realismus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76350" y="3429000"/>
            <a:ext cx="6400800" cy="1944216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. </a:t>
            </a:r>
            <a:r>
              <a:rPr lang="en-GB" sz="1800" dirty="0" smtClean="0"/>
              <a:t>CZ.1.07/1.4.00/21.1504</a:t>
            </a:r>
            <a:endParaRPr lang="cs-CZ" sz="1800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 49</a:t>
            </a:r>
            <a:endParaRPr lang="cs-CZ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683568" y="5517232"/>
            <a:ext cx="777686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latin typeface="Constantia" pitchFamily="18" charset="0"/>
              </a:rPr>
              <a:t>Anotace: </a:t>
            </a:r>
            <a:r>
              <a:rPr lang="cs-CZ" dirty="0" smtClean="0">
                <a:latin typeface="Constantia" pitchFamily="18" charset="0"/>
              </a:rPr>
              <a:t>Materiál je určen k práci s interaktivní tabulí, uvádí nejvýznamnější autory a přehled jejich díla, křížovku a její řešení.</a:t>
            </a:r>
            <a:endParaRPr lang="cs-CZ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7524" y="529324"/>
            <a:ext cx="84969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Realismus v literatu</a:t>
            </a:r>
            <a:r>
              <a:rPr lang="cs-CZ" sz="5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6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6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772816"/>
            <a:ext cx="8280920" cy="38608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Střídá období romantismu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Hlavní úlohu hraje rozum, správné pochopení podstaty věci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Hrdinové jsou obyčejní lidé, je zobrazen jejich skutečný život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Děj se odehrává v současnosti</a:t>
            </a:r>
          </a:p>
          <a:p>
            <a:pPr marL="0" indent="0">
              <a:buClr>
                <a:schemeClr val="accent5">
                  <a:lumMod val="50000"/>
                </a:schemeClr>
              </a:buClr>
              <a:buSzPct val="80000"/>
              <a:buNone/>
            </a:pPr>
            <a:endParaRPr lang="cs-CZ" sz="3200" dirty="0" smtClean="0">
              <a:solidFill>
                <a:schemeClr val="tx1"/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80920" cy="5760640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Nikolaj </a:t>
            </a:r>
            <a:r>
              <a:rPr lang="cs-CZ" b="1" kern="1200" dirty="0" err="1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Vasiljevič</a:t>
            </a: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 Gogol</a:t>
            </a:r>
            <a:endParaRPr lang="cs-CZ" sz="2800" b="1" kern="1200" dirty="0" smtClean="0">
              <a:solidFill>
                <a:schemeClr val="accent5">
                  <a:lumMod val="75000"/>
                </a:schemeClr>
              </a:solidFill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Revizor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(malý úředník je omylem pokládán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              za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kontrolora, dostává úplatky; utíká a v dopise se přiznává; nakonec přijíždí skutečný revizor)</a:t>
            </a:r>
            <a:endParaRPr lang="cs-CZ" b="1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Mrtvé duše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(úředník chce podvodem zbohatnout, skupuje od různých statkářů mrtvé nevolníky)</a:t>
            </a:r>
            <a:endParaRPr lang="cs-CZ" sz="2800" b="1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endParaRPr lang="cs-CZ" sz="800" kern="1200" dirty="0">
              <a:solidFill>
                <a:srgbClr val="002060"/>
              </a:solidFill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b="1" kern="1200" dirty="0" err="1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Fjodor</a:t>
            </a: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 Michajlovič </a:t>
            </a:r>
            <a:r>
              <a:rPr lang="cs-CZ" b="1" kern="1200" dirty="0" err="1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Dostojevskij</a:t>
            </a:r>
            <a:endParaRPr lang="cs-CZ" b="1" kern="1200" dirty="0" smtClean="0">
              <a:solidFill>
                <a:schemeClr val="accent5">
                  <a:lumMod val="75000"/>
                </a:schemeClr>
              </a:solidFill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Zločin a trest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(student zavraždí lichvářku a její sestru, zamiluje se a přizná se k činu; odsouzen    k pobytu na Sibiři)</a:t>
            </a:r>
            <a:endParaRPr lang="cs-CZ" sz="2800" b="1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Idiot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(nemocný kníže se vrací do společnosti, chová se lidsky, okolí ho nechápe, odsuzuje)</a:t>
            </a:r>
            <a:endParaRPr lang="cs-CZ" sz="2800" kern="1200" dirty="0" smtClean="0">
              <a:latin typeface="Constantia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5760640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Lev Nikolajevič  Tolstoj</a:t>
            </a:r>
            <a:endParaRPr lang="cs-CZ" sz="2800" b="1" kern="1200" dirty="0" smtClean="0">
              <a:solidFill>
                <a:schemeClr val="accent5">
                  <a:lumMod val="75000"/>
                </a:schemeClr>
              </a:solidFill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Vojna a mír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(zachycení období napoleonských válek, příběhy rodiny šlechtice a jeho přátel, odsouzení války a násilí)</a:t>
            </a:r>
            <a:endParaRPr lang="cs-CZ" b="1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Anna Karenina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(žena opouští rodinu kvůli mladému důstojníkovi, poté, co ji odmítne, spáchá sebevraždu)</a:t>
            </a:r>
            <a:endParaRPr lang="cs-CZ" sz="2800" b="1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endParaRPr lang="cs-CZ" sz="800" kern="1200" dirty="0" smtClean="0">
              <a:solidFill>
                <a:srgbClr val="002060"/>
              </a:solidFill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endParaRPr lang="cs-CZ" sz="800" kern="1200" dirty="0">
              <a:solidFill>
                <a:srgbClr val="002060"/>
              </a:solidFill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endParaRPr lang="cs-CZ" sz="800" kern="1200" dirty="0">
              <a:solidFill>
                <a:srgbClr val="002060"/>
              </a:solidFill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Anton Pavlovič </a:t>
            </a:r>
            <a:r>
              <a:rPr lang="cs-CZ" b="1" kern="1200" dirty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Č</a:t>
            </a: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echov</a:t>
            </a: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Tři sestry </a:t>
            </a: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Višňový sad</a:t>
            </a:r>
            <a:endParaRPr lang="cs-CZ" sz="2800" kern="1200" dirty="0" smtClean="0">
              <a:latin typeface="Constantia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230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Anglie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96944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Charles Dickens</a:t>
            </a:r>
          </a:p>
          <a:p>
            <a:pPr marL="525780" indent="-457200"/>
            <a:r>
              <a:rPr lang="cs-CZ" b="1" kern="1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nstantia" pitchFamily="18" charset="0"/>
                <a:ea typeface="+mn-ea"/>
                <a:cs typeface="+mn-cs"/>
              </a:rPr>
              <a:t>Oliver Twist </a:t>
            </a:r>
            <a:r>
              <a:rPr lang="cs-CZ" kern="1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nstantia" pitchFamily="18" charset="0"/>
                <a:ea typeface="+mn-ea"/>
                <a:cs typeface="+mn-cs"/>
              </a:rPr>
              <a:t>(chlapec z chudobince má být využit pro loupeže, zraněn, zatčen, nakonec zachráněn, stává se dědicem)</a:t>
            </a:r>
          </a:p>
          <a:p>
            <a:pPr marL="525780" indent="-457200"/>
            <a:r>
              <a:rPr lang="cs-CZ" b="1" kern="1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nstantia" pitchFamily="18" charset="0"/>
                <a:ea typeface="+mn-ea"/>
                <a:cs typeface="+mn-cs"/>
              </a:rPr>
              <a:t>Vánoční koleda </a:t>
            </a:r>
            <a:r>
              <a:rPr lang="cs-CZ" kern="1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nstantia" pitchFamily="18" charset="0"/>
                <a:ea typeface="+mn-ea"/>
                <a:cs typeface="+mn-cs"/>
              </a:rPr>
              <a:t>(lichváři se na Štědrý den zjeví duch a varuje ho před osudem, který by ho mohl stihnout)</a:t>
            </a:r>
            <a:endParaRPr lang="cs-CZ" b="1" kern="1200" dirty="0" smtClean="0">
              <a:solidFill>
                <a:schemeClr val="tx1">
                  <a:lumMod val="95000"/>
                  <a:lumOff val="5000"/>
                </a:schemeClr>
              </a:solidFill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sz="2800" b="1" kern="1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nstantia" pitchFamily="18" charset="0"/>
                <a:ea typeface="+mn-ea"/>
                <a:cs typeface="+mn-cs"/>
              </a:rPr>
              <a:t>Starožitníkův krám</a:t>
            </a:r>
            <a:r>
              <a:rPr lang="cs-CZ" sz="2800" kern="1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nstantia" pitchFamily="18" charset="0"/>
                <a:ea typeface="+mn-ea"/>
                <a:cs typeface="+mn-cs"/>
              </a:rPr>
              <a:t> (starý majitel podlehl hazardu, nakonec musí před lichvářem uprchnout  i se svou malou vnučkou)</a:t>
            </a:r>
            <a:endParaRPr lang="cs-CZ" sz="2800" b="1" kern="1200" dirty="0" smtClean="0">
              <a:solidFill>
                <a:schemeClr val="tx1">
                  <a:lumMod val="95000"/>
                  <a:lumOff val="5000"/>
                </a:schemeClr>
              </a:solidFill>
              <a:latin typeface="Constantia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2904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1416"/>
            <a:ext cx="8280920" cy="5256584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b="1" kern="1200" dirty="0" err="1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Honoré</a:t>
            </a: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  de Balzac</a:t>
            </a:r>
          </a:p>
          <a:p>
            <a:pPr marL="68580" indent="0">
              <a:buNone/>
            </a:pPr>
            <a:endParaRPr lang="cs-CZ" b="1" kern="1200" dirty="0" smtClean="0">
              <a:solidFill>
                <a:schemeClr val="accent5">
                  <a:lumMod val="75000"/>
                </a:schemeClr>
              </a:solidFill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Cyklus </a:t>
            </a:r>
            <a:r>
              <a:rPr lang="cs-CZ" kern="1200" dirty="0" smtClean="0">
                <a:latin typeface="Times New Roman" pitchFamily="18" charset="0"/>
                <a:ea typeface="+mn-ea"/>
                <a:cs typeface="Times New Roman" pitchFamily="18" charset="0"/>
              </a:rPr>
              <a:t>74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 románů s názvem </a:t>
            </a:r>
            <a:r>
              <a:rPr lang="cs-CZ" b="1" kern="1200" dirty="0" smtClean="0">
                <a:solidFill>
                  <a:schemeClr val="tx2"/>
                </a:solidFill>
                <a:latin typeface="Constantia" pitchFamily="18" charset="0"/>
                <a:ea typeface="+mn-ea"/>
                <a:cs typeface="+mn-cs"/>
              </a:rPr>
              <a:t>Lidská komedie</a:t>
            </a:r>
          </a:p>
          <a:p>
            <a:pPr marL="68580" indent="0">
              <a:buNone/>
            </a:pPr>
            <a:endParaRPr lang="cs-CZ" b="1" kern="1200" dirty="0" smtClean="0">
              <a:solidFill>
                <a:schemeClr val="tx2"/>
              </a:solidFill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Otec </a:t>
            </a:r>
            <a:r>
              <a:rPr lang="cs-CZ" b="1" kern="1200" dirty="0" err="1" smtClean="0">
                <a:latin typeface="Constantia" pitchFamily="18" charset="0"/>
                <a:ea typeface="+mn-ea"/>
                <a:cs typeface="+mn-cs"/>
              </a:rPr>
              <a:t>Goriot</a:t>
            </a:r>
            <a:r>
              <a:rPr lang="cs-CZ" b="1" kern="1200" dirty="0" smtClean="0">
                <a:latin typeface="Constantia" pitchFamily="18" charset="0"/>
                <a:ea typeface="+mn-ea"/>
                <a:cs typeface="+mn-cs"/>
              </a:rPr>
              <a:t>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(původně bohatý muž,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                             po </a:t>
            </a:r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návštěvách dcer připraven o majetek, opuštěný a  v chudobě umírá)</a:t>
            </a:r>
          </a:p>
        </p:txBody>
      </p:sp>
    </p:spTree>
    <p:extLst>
      <p:ext uri="{BB962C8B-B14F-4D97-AF65-F5344CB8AC3E}">
        <p14:creationId xmlns:p14="http://schemas.microsoft.com/office/powerpoint/2010/main" xmlns="" val="422311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06489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Amerika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3080" y="1196752"/>
            <a:ext cx="7885384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Jack London</a:t>
            </a:r>
          </a:p>
          <a:p>
            <a:pPr marL="525780" indent="-457200"/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Bílý tesák</a:t>
            </a:r>
          </a:p>
          <a:p>
            <a:pPr marL="525780" indent="-457200"/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Martin Eden</a:t>
            </a:r>
          </a:p>
          <a:p>
            <a:pPr marL="68580" indent="0">
              <a:buNone/>
            </a:pPr>
            <a:endParaRPr lang="cs-CZ" kern="1200" dirty="0">
              <a:solidFill>
                <a:schemeClr val="accent5">
                  <a:lumMod val="75000"/>
                </a:schemeClr>
              </a:solidFill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r>
              <a:rPr lang="cs-CZ" b="1" kern="12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Mark </a:t>
            </a:r>
            <a:r>
              <a:rPr lang="cs-CZ" b="1" kern="1200" dirty="0" err="1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  <a:ea typeface="+mn-ea"/>
                <a:cs typeface="+mn-cs"/>
              </a:rPr>
              <a:t>Twain</a:t>
            </a:r>
            <a:endParaRPr lang="cs-CZ" b="1" kern="1200" dirty="0" smtClean="0">
              <a:solidFill>
                <a:schemeClr val="accent5">
                  <a:lumMod val="75000"/>
                </a:schemeClr>
              </a:solidFill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Princ a chuďas</a:t>
            </a:r>
          </a:p>
          <a:p>
            <a:pPr marL="525780" indent="-457200"/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Milionová bankovka</a:t>
            </a:r>
          </a:p>
          <a:p>
            <a:pPr marL="525780" indent="-457200"/>
            <a:r>
              <a:rPr lang="cs-CZ" kern="1200" dirty="0" smtClean="0">
                <a:latin typeface="Constantia" pitchFamily="18" charset="0"/>
                <a:ea typeface="+mn-ea"/>
                <a:cs typeface="+mn-cs"/>
              </a:rPr>
              <a:t>Dobrodružství Toma </a:t>
            </a:r>
            <a:r>
              <a:rPr lang="cs-CZ" kern="1200" dirty="0" err="1" smtClean="0">
                <a:latin typeface="Constantia" pitchFamily="18" charset="0"/>
                <a:ea typeface="+mn-ea"/>
                <a:cs typeface="+mn-cs"/>
              </a:rPr>
              <a:t>Sawyera</a:t>
            </a:r>
            <a:endParaRPr lang="cs-CZ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68580" indent="0">
              <a:buNone/>
            </a:pPr>
            <a:endParaRPr lang="cs-CZ" kern="1200" dirty="0" smtClean="0">
              <a:latin typeface="Constantia" pitchFamily="18" charset="0"/>
              <a:ea typeface="+mn-ea"/>
              <a:cs typeface="+mn-cs"/>
            </a:endParaRPr>
          </a:p>
          <a:p>
            <a:pPr marL="525780" indent="-457200"/>
            <a:endParaRPr lang="cs-CZ" kern="1200" dirty="0" smtClean="0">
              <a:latin typeface="Constantia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904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880799"/>
            <a:ext cx="4464496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Nejsevernější část USA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Vzácný kov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Stanový dílec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Psovitá šelma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Nástroj dřevorubce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Luštěnina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Dopravní prostředek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Pohon lodě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Plavidlo z kmenů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Vodní srážky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Křížovka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16954612"/>
              </p:ext>
            </p:extLst>
          </p:nvPr>
        </p:nvGraphicFramePr>
        <p:xfrm>
          <a:off x="4200306" y="893006"/>
          <a:ext cx="4392488" cy="53285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9061"/>
                <a:gridCol w="549061"/>
                <a:gridCol w="549061"/>
                <a:gridCol w="549061"/>
                <a:gridCol w="549061"/>
                <a:gridCol w="549061"/>
                <a:gridCol w="549061"/>
                <a:gridCol w="549061"/>
              </a:tblGrid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4148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880799"/>
            <a:ext cx="4464496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Nejsevernější část USA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Vzácný kov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Stanový dílec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Psovitá šelma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Nástroj dřevorubce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Luštěnina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Dopravní prostředek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Pohon lodě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Plavidlo z kmenů</a:t>
            </a:r>
          </a:p>
          <a:p>
            <a:pPr marL="457200" indent="-457200">
              <a:spcBef>
                <a:spcPts val="14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Vodní srážky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12825462"/>
              </p:ext>
            </p:extLst>
          </p:nvPr>
        </p:nvGraphicFramePr>
        <p:xfrm>
          <a:off x="4200306" y="893006"/>
          <a:ext cx="4392488" cy="53285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9061"/>
                <a:gridCol w="549061"/>
                <a:gridCol w="549061"/>
                <a:gridCol w="549061"/>
                <a:gridCol w="549061"/>
                <a:gridCol w="549061"/>
                <a:gridCol w="549061"/>
                <a:gridCol w="549061"/>
              </a:tblGrid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J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Š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Z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F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Z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Á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Ě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Á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32859"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Í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u="none" strike="noStrike" dirty="0">
                          <a:effectLst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86164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810</TotalTime>
  <Words>440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Světový realismus</vt:lpstr>
      <vt:lpstr>Snímek 2</vt:lpstr>
      <vt:lpstr>Rusko</vt:lpstr>
      <vt:lpstr>Rusko</vt:lpstr>
      <vt:lpstr>Anglie</vt:lpstr>
      <vt:lpstr>Francie</vt:lpstr>
      <vt:lpstr>Amerika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VY_32_INOVACE_49 ČJ  Světový realismus</dc:title>
  <dc:creator>Božena Fajtová</dc:creator>
  <cp:lastModifiedBy>Dum</cp:lastModifiedBy>
  <cp:revision>110</cp:revision>
  <dcterms:created xsi:type="dcterms:W3CDTF">2011-06-29T14:08:27Z</dcterms:created>
  <dcterms:modified xsi:type="dcterms:W3CDTF">2012-03-22T14:55:15Z</dcterms:modified>
</cp:coreProperties>
</file>